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55" r:id="rId1"/>
  </p:sldMasterIdLst>
  <p:notesMasterIdLst>
    <p:notesMasterId r:id="rId81"/>
  </p:notesMasterIdLst>
  <p:handoutMasterIdLst>
    <p:handoutMasterId r:id="rId82"/>
  </p:handoutMasterIdLst>
  <p:sldIdLst>
    <p:sldId id="286" r:id="rId2"/>
    <p:sldId id="287" r:id="rId3"/>
    <p:sldId id="289" r:id="rId4"/>
    <p:sldId id="333" r:id="rId5"/>
    <p:sldId id="290" r:id="rId6"/>
    <p:sldId id="389" r:id="rId7"/>
    <p:sldId id="410" r:id="rId8"/>
    <p:sldId id="295" r:id="rId9"/>
    <p:sldId id="335" r:id="rId10"/>
    <p:sldId id="371" r:id="rId11"/>
    <p:sldId id="386" r:id="rId12"/>
    <p:sldId id="387" r:id="rId13"/>
    <p:sldId id="334" r:id="rId14"/>
    <p:sldId id="328" r:id="rId15"/>
    <p:sldId id="372" r:id="rId16"/>
    <p:sldId id="373" r:id="rId17"/>
    <p:sldId id="374" r:id="rId18"/>
    <p:sldId id="375" r:id="rId19"/>
    <p:sldId id="388" r:id="rId20"/>
    <p:sldId id="330" r:id="rId21"/>
    <p:sldId id="337" r:id="rId22"/>
    <p:sldId id="368" r:id="rId23"/>
    <p:sldId id="369" r:id="rId24"/>
    <p:sldId id="377" r:id="rId25"/>
    <p:sldId id="378" r:id="rId26"/>
    <p:sldId id="380" r:id="rId27"/>
    <p:sldId id="381" r:id="rId28"/>
    <p:sldId id="382" r:id="rId29"/>
    <p:sldId id="383" r:id="rId30"/>
    <p:sldId id="384" r:id="rId31"/>
    <p:sldId id="390" r:id="rId32"/>
    <p:sldId id="391" r:id="rId33"/>
    <p:sldId id="392" r:id="rId34"/>
    <p:sldId id="393" r:id="rId35"/>
    <p:sldId id="394" r:id="rId36"/>
    <p:sldId id="395" r:id="rId37"/>
    <p:sldId id="396" r:id="rId38"/>
    <p:sldId id="397" r:id="rId39"/>
    <p:sldId id="398" r:id="rId40"/>
    <p:sldId id="399" r:id="rId41"/>
    <p:sldId id="401" r:id="rId42"/>
    <p:sldId id="400" r:id="rId43"/>
    <p:sldId id="402" r:id="rId44"/>
    <p:sldId id="403" r:id="rId45"/>
    <p:sldId id="405" r:id="rId46"/>
    <p:sldId id="406" r:id="rId47"/>
    <p:sldId id="407" r:id="rId48"/>
    <p:sldId id="408" r:id="rId49"/>
    <p:sldId id="341" r:id="rId50"/>
    <p:sldId id="342" r:id="rId51"/>
    <p:sldId id="411" r:id="rId52"/>
    <p:sldId id="412" r:id="rId53"/>
    <p:sldId id="413" r:id="rId54"/>
    <p:sldId id="414" r:id="rId55"/>
    <p:sldId id="415" r:id="rId56"/>
    <p:sldId id="416" r:id="rId57"/>
    <p:sldId id="417" r:id="rId58"/>
    <p:sldId id="419" r:id="rId59"/>
    <p:sldId id="420" r:id="rId60"/>
    <p:sldId id="421" r:id="rId61"/>
    <p:sldId id="422" r:id="rId62"/>
    <p:sldId id="423" r:id="rId63"/>
    <p:sldId id="424" r:id="rId64"/>
    <p:sldId id="425" r:id="rId65"/>
    <p:sldId id="426" r:id="rId66"/>
    <p:sldId id="427" r:id="rId67"/>
    <p:sldId id="428" r:id="rId68"/>
    <p:sldId id="440" r:id="rId69"/>
    <p:sldId id="430" r:id="rId70"/>
    <p:sldId id="431" r:id="rId71"/>
    <p:sldId id="432" r:id="rId72"/>
    <p:sldId id="433" r:id="rId73"/>
    <p:sldId id="434" r:id="rId74"/>
    <p:sldId id="435" r:id="rId75"/>
    <p:sldId id="436" r:id="rId76"/>
    <p:sldId id="437" r:id="rId77"/>
    <p:sldId id="438" r:id="rId78"/>
    <p:sldId id="439" r:id="rId79"/>
    <p:sldId id="409" r:id="rId8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208F"/>
    <a:srgbClr val="FFFFFF"/>
    <a:srgbClr val="211E54"/>
    <a:srgbClr val="F4E59C"/>
    <a:srgbClr val="DDDDDD"/>
    <a:srgbClr val="B2B2B2"/>
    <a:srgbClr val="D476D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14" autoAdjust="0"/>
    <p:restoredTop sz="98498" autoAdjust="0"/>
  </p:normalViewPr>
  <p:slideViewPr>
    <p:cSldViewPr>
      <p:cViewPr varScale="1">
        <p:scale>
          <a:sx n="115" d="100"/>
          <a:sy n="115" d="100"/>
        </p:scale>
        <p:origin x="169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8" d="100"/>
          <a:sy n="98" d="100"/>
        </p:scale>
        <p:origin x="-3564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F4C00-9391-4964-A830-1E5D64693835}" type="datetimeFigureOut">
              <a:rPr lang="ko-KR" altLang="en-US" smtClean="0"/>
              <a:pPr/>
              <a:t>2022-10-26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358C2-FC87-47EE-ACA8-CDB8FB2FBDA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DE7F4-094D-4A19-A443-216B2A06B660}" type="datetimeFigureOut">
              <a:rPr lang="ko-KR" altLang="en-US" smtClean="0"/>
              <a:pPr/>
              <a:t>2022-10-26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96752" y="683568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AE2EF-C436-4AA2-9696-433F7CBDDD2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4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날짜 개체 틀 2"/>
          <p:cNvSpPr>
            <a:spLocks noGrp="1"/>
          </p:cNvSpPr>
          <p:nvPr>
            <p:ph type="dt" sz="half" idx="10"/>
          </p:nvPr>
        </p:nvSpPr>
        <p:spPr>
          <a:xfrm>
            <a:off x="64169" y="6428539"/>
            <a:ext cx="2133600" cy="365125"/>
          </a:xfrm>
        </p:spPr>
        <p:txBody>
          <a:bodyPr/>
          <a:lstStyle/>
          <a:p>
            <a:fld id="{C5664E20-3F9B-4785-9B0A-7E62F6F20738}" type="datetimeFigureOut">
              <a:rPr lang="ko-KR" altLang="en-US" smtClean="0"/>
              <a:pPr/>
              <a:t>2022-10-26</a:t>
            </a:fld>
            <a:endParaRPr lang="ko-KR" altLang="en-US"/>
          </a:p>
        </p:txBody>
      </p:sp>
      <p:sp>
        <p:nvSpPr>
          <p:cNvPr id="12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6906126" y="6404476"/>
            <a:ext cx="2133600" cy="365125"/>
          </a:xfrm>
        </p:spPr>
        <p:txBody>
          <a:bodyPr/>
          <a:lstStyle/>
          <a:p>
            <a:fld id="{DA8B1FC9-576F-4BEB-BD3B-28B25C1DDDF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236296" y="116632"/>
            <a:ext cx="1790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굴림" pitchFamily="50" charset="-127"/>
              </a:defRPr>
            </a:lvl1pPr>
          </a:lstStyle>
          <a:p>
            <a:endParaRPr lang="en-US" altLang="ko-KR" dirty="0"/>
          </a:p>
        </p:txBody>
      </p:sp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752" y="161663"/>
            <a:ext cx="1746536" cy="2162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64E20-3F9B-4785-9B0A-7E62F6F20738}" type="datetimeFigureOut">
              <a:rPr lang="ko-KR" altLang="en-US" smtClean="0"/>
              <a:pPr/>
              <a:t>2022-10-26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1FC9-576F-4BEB-BD3B-28B25C1DDDF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제목 슬라이드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400800"/>
            <a:ext cx="1371600" cy="152400"/>
          </a:xfrm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648200" y="6400800"/>
            <a:ext cx="838200" cy="152400"/>
          </a:xfrm>
        </p:spPr>
        <p:txBody>
          <a:bodyPr/>
          <a:lstStyle>
            <a:lvl1pPr>
              <a:defRPr/>
            </a:lvl1pPr>
          </a:lstStyle>
          <a:p>
            <a:fld id="{56745EA9-F3F3-4A92-BF70-38364569707E}" type="slidenum">
              <a:rPr lang="ko-KR" altLang="en-US"/>
              <a:pPr/>
              <a:t>‹#›</a:t>
            </a:fld>
            <a:endParaRPr lang="en-US" altLang="ko-KR"/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gray">
          <a:xfrm rot="21021118">
            <a:off x="5547837" y="3320287"/>
            <a:ext cx="1981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altLang="ko-KR" sz="2400" b="1" i="1" dirty="0">
                <a:solidFill>
                  <a:schemeClr val="bg1"/>
                </a:solidFill>
                <a:ea typeface="굴림" pitchFamily="50" charset="-127"/>
              </a:rPr>
              <a:t>VM</a:t>
            </a:r>
            <a:r>
              <a:rPr lang="ko-KR" altLang="en-US" sz="2400" b="1" i="1" dirty="0">
                <a:solidFill>
                  <a:schemeClr val="bg1"/>
                </a:solidFill>
                <a:ea typeface="굴림" pitchFamily="50" charset="-127"/>
              </a:rPr>
              <a:t>단국장치</a:t>
            </a:r>
            <a:endParaRPr lang="en-US" altLang="ko-KR" sz="2400" b="1" i="1" dirty="0">
              <a:solidFill>
                <a:schemeClr val="bg1"/>
              </a:solidFill>
              <a:ea typeface="굴림" pitchFamily="50" charset="-127"/>
            </a:endParaRPr>
          </a:p>
        </p:txBody>
      </p:sp>
      <p:sp>
        <p:nvSpPr>
          <p:cNvPr id="3093" name="Text Box 21"/>
          <p:cNvSpPr txBox="1">
            <a:spLocks noChangeArrowheads="1"/>
          </p:cNvSpPr>
          <p:nvPr/>
        </p:nvSpPr>
        <p:spPr bwMode="gray">
          <a:xfrm>
            <a:off x="6629400" y="6324600"/>
            <a:ext cx="2209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/>
            <a:endParaRPr lang="en-US" altLang="ko-KR" sz="1200">
              <a:ea typeface="굴림" pitchFamily="50" charset="-127"/>
            </a:endParaRPr>
          </a:p>
        </p:txBody>
      </p:sp>
      <p:pic>
        <p:nvPicPr>
          <p:cNvPr id="3100" name="Picture 28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16913" y="5805488"/>
            <a:ext cx="685800" cy="90487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64E20-3F9B-4785-9B0A-7E62F6F20738}" type="datetimeFigureOut">
              <a:rPr lang="ko-KR" altLang="en-US" smtClean="0"/>
              <a:pPr/>
              <a:t>2022-10-26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B1FC9-576F-4BEB-BD3B-28B25C1DDDF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49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13" Type="http://schemas.openxmlformats.org/officeDocument/2006/relationships/image" Target="../media/image78.jpeg"/><Relationship Id="rId3" Type="http://schemas.openxmlformats.org/officeDocument/2006/relationships/image" Target="../media/image69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77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11" Type="http://schemas.openxmlformats.org/officeDocument/2006/relationships/image" Target="../media/image76.jpeg"/><Relationship Id="rId5" Type="http://schemas.openxmlformats.org/officeDocument/2006/relationships/image" Target="../media/image71.png"/><Relationship Id="rId15" Type="http://schemas.openxmlformats.org/officeDocument/2006/relationships/image" Target="../media/image80.png"/><Relationship Id="rId10" Type="http://schemas.openxmlformats.org/officeDocument/2006/relationships/image" Target="../media/image75.png"/><Relationship Id="rId4" Type="http://schemas.openxmlformats.org/officeDocument/2006/relationships/image" Target="../media/image70.png"/><Relationship Id="rId9" Type="http://schemas.openxmlformats.org/officeDocument/2006/relationships/image" Target="../media/image74.png"/><Relationship Id="rId14" Type="http://schemas.openxmlformats.org/officeDocument/2006/relationships/image" Target="../media/image7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em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12" Type="http://schemas.openxmlformats.org/officeDocument/2006/relationships/image" Target="../media/image101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0" Type="http://schemas.openxmlformats.org/officeDocument/2006/relationships/image" Target="../media/image99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10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09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pn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1.pn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5.png"/><Relationship Id="rId4" Type="http://schemas.openxmlformats.org/officeDocument/2006/relationships/image" Target="../media/image107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7" Type="http://schemas.openxmlformats.org/officeDocument/2006/relationships/image" Target="../media/image114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wmf"/><Relationship Id="rId4" Type="http://schemas.openxmlformats.org/officeDocument/2006/relationships/image" Target="../media/image107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8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07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0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1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wmf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wmf"/><Relationship Id="rId5" Type="http://schemas.openxmlformats.org/officeDocument/2006/relationships/image" Target="../media/image10.wmf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wmf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그룹 20"/>
          <p:cNvGrpSpPr/>
          <p:nvPr/>
        </p:nvGrpSpPr>
        <p:grpSpPr>
          <a:xfrm>
            <a:off x="2411760" y="1844824"/>
            <a:ext cx="5616623" cy="584775"/>
            <a:chOff x="3610250" y="1844824"/>
            <a:chExt cx="4202110" cy="584775"/>
          </a:xfrm>
        </p:grpSpPr>
        <p:sp>
          <p:nvSpPr>
            <p:cNvPr id="5" name="TextBox 4"/>
            <p:cNvSpPr txBox="1"/>
            <p:nvPr/>
          </p:nvSpPr>
          <p:spPr>
            <a:xfrm>
              <a:off x="3610250" y="1844824"/>
              <a:ext cx="420211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나눔고딕 ExtraBold" panose="020D0904000000000000" pitchFamily="50" charset="-127"/>
                  <a:cs typeface="Tahoma" pitchFamily="34" charset="0"/>
                </a:rPr>
                <a:t>Voice </a:t>
              </a:r>
              <a:r>
                <a:rPr lang="en-US" altLang="ko-KR" sz="32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나눔고딕 ExtraBold" panose="020D0904000000000000" pitchFamily="50" charset="-127"/>
                  <a:cs typeface="Tahoma" pitchFamily="34" charset="0"/>
                </a:rPr>
                <a:t>Mux</a:t>
              </a:r>
              <a:r>
                <a:rPr lang="en-US" altLang="ko-KR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나눔고딕 ExtraBold" panose="020D0904000000000000" pitchFamily="50" charset="-127"/>
                  <a:cs typeface="Tahoma" pitchFamily="34" charset="0"/>
                </a:rPr>
                <a:t> (VM)   </a:t>
              </a:r>
              <a:endPara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endParaRPr>
            </a:p>
          </p:txBody>
        </p:sp>
        <p:cxnSp>
          <p:nvCxnSpPr>
            <p:cNvPr id="6" name="직선 연결선 5"/>
            <p:cNvCxnSpPr/>
            <p:nvPr/>
          </p:nvCxnSpPr>
          <p:spPr>
            <a:xfrm>
              <a:off x="4030460" y="2420888"/>
              <a:ext cx="3637884" cy="0"/>
            </a:xfrm>
            <a:prstGeom prst="line">
              <a:avLst/>
            </a:prstGeom>
            <a:ln w="12700">
              <a:solidFill>
                <a:schemeClr val="bg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11"/>
          <p:cNvGrpSpPr/>
          <p:nvPr/>
        </p:nvGrpSpPr>
        <p:grpSpPr>
          <a:xfrm>
            <a:off x="2987824" y="3501008"/>
            <a:ext cx="3240360" cy="1728192"/>
            <a:chOff x="1619672" y="3573016"/>
            <a:chExt cx="2793774" cy="1753825"/>
          </a:xfrm>
        </p:grpSpPr>
        <p:sp>
          <p:nvSpPr>
            <p:cNvPr id="13" name="직사각형 12"/>
            <p:cNvSpPr/>
            <p:nvPr/>
          </p:nvSpPr>
          <p:spPr>
            <a:xfrm>
              <a:off x="1763688" y="4221088"/>
              <a:ext cx="2520280" cy="530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휴먼둥근헤드라인" pitchFamily="18" charset="-127"/>
                  <a:cs typeface="Tahoma" pitchFamily="34" charset="0"/>
                </a:rPr>
                <a:t>장비설명 자료</a:t>
              </a:r>
              <a:endParaRPr lang="ko-KR" altLang="en-US" sz="2800" dirty="0">
                <a:solidFill>
                  <a:schemeClr val="bg1"/>
                </a:solidFill>
                <a:latin typeface="Tahoma" pitchFamily="34" charset="0"/>
                <a:ea typeface="휴먼둥근헤드라인" pitchFamily="18" charset="-127"/>
                <a:cs typeface="Tahoma" pitchFamily="34" charset="0"/>
              </a:endParaRPr>
            </a:p>
          </p:txBody>
        </p:sp>
        <p:grpSp>
          <p:nvGrpSpPr>
            <p:cNvPr id="14" name="그룹 13"/>
            <p:cNvGrpSpPr/>
            <p:nvPr/>
          </p:nvGrpSpPr>
          <p:grpSpPr>
            <a:xfrm>
              <a:off x="1619672" y="3573016"/>
              <a:ext cx="2793774" cy="1753825"/>
              <a:chOff x="4572000" y="3573016"/>
              <a:chExt cx="2793774" cy="1753825"/>
            </a:xfrm>
          </p:grpSpPr>
          <p:sp>
            <p:nvSpPr>
              <p:cNvPr id="15" name="모서리가 둥근 직사각형 14"/>
              <p:cNvSpPr/>
              <p:nvPr/>
            </p:nvSpPr>
            <p:spPr>
              <a:xfrm>
                <a:off x="4572000" y="3573016"/>
                <a:ext cx="2717304" cy="1743075"/>
              </a:xfrm>
              <a:prstGeom prst="roundRect">
                <a:avLst/>
              </a:prstGeom>
              <a:noFill/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모서리가 둥근 직사각형 15"/>
              <p:cNvSpPr/>
              <p:nvPr/>
            </p:nvSpPr>
            <p:spPr>
              <a:xfrm>
                <a:off x="4648470" y="3583766"/>
                <a:ext cx="2717304" cy="1743075"/>
              </a:xfrm>
              <a:prstGeom prst="roundRect">
                <a:avLst/>
              </a:prstGeom>
              <a:noFill/>
              <a:ln w="2540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6047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1" y="764704"/>
            <a:ext cx="115212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cxnSp>
        <p:nvCxnSpPr>
          <p:cNvPr id="19" name="직선 화살표 연결선 20"/>
          <p:cNvCxnSpPr>
            <a:cxnSpLocks noChangeShapeType="1"/>
          </p:cNvCxnSpPr>
          <p:nvPr/>
        </p:nvCxnSpPr>
        <p:spPr bwMode="auto">
          <a:xfrm flipH="1">
            <a:off x="1115616" y="2948026"/>
            <a:ext cx="2242061" cy="205518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0" name="직사각형 10"/>
          <p:cNvSpPr>
            <a:spLocks noChangeArrowheads="1"/>
          </p:cNvSpPr>
          <p:nvPr/>
        </p:nvSpPr>
        <p:spPr bwMode="auto">
          <a:xfrm rot="21238418">
            <a:off x="1188641" y="2667769"/>
            <a:ext cx="2381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세로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(depth)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37.5 cm</a:t>
            </a:r>
          </a:p>
        </p:txBody>
      </p:sp>
      <p:cxnSp>
        <p:nvCxnSpPr>
          <p:cNvPr id="22" name="직선 화살표 연결선 10"/>
          <p:cNvCxnSpPr>
            <a:cxnSpLocks noChangeShapeType="1"/>
          </p:cNvCxnSpPr>
          <p:nvPr/>
        </p:nvCxnSpPr>
        <p:spPr bwMode="auto">
          <a:xfrm>
            <a:off x="1269026" y="5267637"/>
            <a:ext cx="5571963" cy="524420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3" name="직사각형 10"/>
          <p:cNvSpPr>
            <a:spLocks noChangeArrowheads="1"/>
          </p:cNvSpPr>
          <p:nvPr/>
        </p:nvSpPr>
        <p:spPr bwMode="auto">
          <a:xfrm rot="350920">
            <a:off x="2991464" y="5558149"/>
            <a:ext cx="24257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가로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(width)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48.3 cm</a:t>
            </a:r>
          </a:p>
        </p:txBody>
      </p:sp>
      <p:cxnSp>
        <p:nvCxnSpPr>
          <p:cNvPr id="27" name="직선 화살표 연결선 17"/>
          <p:cNvCxnSpPr>
            <a:cxnSpLocks noChangeShapeType="1"/>
          </p:cNvCxnSpPr>
          <p:nvPr/>
        </p:nvCxnSpPr>
        <p:spPr bwMode="auto">
          <a:xfrm>
            <a:off x="6732240" y="3140968"/>
            <a:ext cx="0" cy="2278360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8" name="직사각형 10"/>
          <p:cNvSpPr>
            <a:spLocks noChangeArrowheads="1"/>
          </p:cNvSpPr>
          <p:nvPr/>
        </p:nvSpPr>
        <p:spPr bwMode="auto">
          <a:xfrm>
            <a:off x="6804248" y="4149080"/>
            <a:ext cx="152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높이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</a:t>
            </a:r>
            <a:r>
              <a:rPr lang="en-US" altLang="ko-KR" sz="1600" b="1" dirty="0" err="1">
                <a:solidFill>
                  <a:srgbClr val="FFFF00"/>
                </a:solidFill>
                <a:ea typeface="굴림" pitchFamily="50" charset="-127"/>
              </a:rPr>
              <a:t>heigth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 13.2 cm</a:t>
            </a:r>
          </a:p>
        </p:txBody>
      </p:sp>
      <p:sp>
        <p:nvSpPr>
          <p:cNvPr id="30" name="Text Box 70"/>
          <p:cNvSpPr txBox="1">
            <a:spLocks noChangeArrowheads="1"/>
          </p:cNvSpPr>
          <p:nvPr/>
        </p:nvSpPr>
        <p:spPr bwMode="auto">
          <a:xfrm>
            <a:off x="3563888" y="1268760"/>
            <a:ext cx="3240360" cy="9541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400" b="1" u="sng" dirty="0">
                <a:solidFill>
                  <a:srgbClr val="D67F00"/>
                </a:solidFill>
                <a:ea typeface="굴림" pitchFamily="50" charset="-127"/>
              </a:rPr>
              <a:t>WTC-60  Shelf</a:t>
            </a:r>
          </a:p>
          <a:p>
            <a:endParaRPr lang="en-US" altLang="ko-KR" sz="1400" b="1" u="sng" dirty="0">
              <a:solidFill>
                <a:srgbClr val="D67F00"/>
              </a:solidFill>
              <a:ea typeface="굴림" pitchFamily="50" charset="-127"/>
            </a:endParaRPr>
          </a:p>
          <a:p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- 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소모전력 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:  68w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이내</a:t>
            </a:r>
            <a:endParaRPr lang="en-US" altLang="ko-KR" sz="1400" b="1" dirty="0">
              <a:solidFill>
                <a:srgbClr val="FFFF00"/>
              </a:solidFill>
              <a:ea typeface="굴림" pitchFamily="50" charset="-127"/>
            </a:endParaRPr>
          </a:p>
          <a:p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 - 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소모전류 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:  0.28A(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공통 부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)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491880" y="1196752"/>
            <a:ext cx="2592288" cy="1152128"/>
          </a:xfrm>
          <a:prstGeom prst="roundRect">
            <a:avLst/>
          </a:prstGeom>
          <a:noFill/>
          <a:ln w="254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6" name="Picture 3" descr="C:\Documents and Settings\권강일\바탕 화면\장비 사진(찰영)\WTC--60-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996952"/>
            <a:ext cx="5616624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300"/>
                            </p:stCondLst>
                            <p:childTnLst>
                              <p:par>
                                <p:cTn id="4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1" y="764704"/>
            <a:ext cx="115212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cxnSp>
        <p:nvCxnSpPr>
          <p:cNvPr id="19" name="직선 화살표 연결선 20"/>
          <p:cNvCxnSpPr>
            <a:cxnSpLocks noChangeShapeType="1"/>
          </p:cNvCxnSpPr>
          <p:nvPr/>
        </p:nvCxnSpPr>
        <p:spPr bwMode="auto">
          <a:xfrm flipH="1">
            <a:off x="1115616" y="2948026"/>
            <a:ext cx="2242061" cy="205518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0" name="직사각형 10"/>
          <p:cNvSpPr>
            <a:spLocks noChangeArrowheads="1"/>
          </p:cNvSpPr>
          <p:nvPr/>
        </p:nvSpPr>
        <p:spPr bwMode="auto">
          <a:xfrm rot="21238418">
            <a:off x="1188641" y="2667769"/>
            <a:ext cx="2381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세로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(depth)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37.5 cm</a:t>
            </a:r>
          </a:p>
        </p:txBody>
      </p:sp>
      <p:cxnSp>
        <p:nvCxnSpPr>
          <p:cNvPr id="22" name="직선 화살표 연결선 10"/>
          <p:cNvCxnSpPr>
            <a:cxnSpLocks noChangeShapeType="1"/>
          </p:cNvCxnSpPr>
          <p:nvPr/>
        </p:nvCxnSpPr>
        <p:spPr bwMode="auto">
          <a:xfrm>
            <a:off x="1269026" y="5267637"/>
            <a:ext cx="5571963" cy="524420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3" name="직사각형 10"/>
          <p:cNvSpPr>
            <a:spLocks noChangeArrowheads="1"/>
          </p:cNvSpPr>
          <p:nvPr/>
        </p:nvSpPr>
        <p:spPr bwMode="auto">
          <a:xfrm rot="350920">
            <a:off x="2991464" y="5558149"/>
            <a:ext cx="24257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가로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(width)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48.3 cm</a:t>
            </a:r>
          </a:p>
        </p:txBody>
      </p:sp>
      <p:cxnSp>
        <p:nvCxnSpPr>
          <p:cNvPr id="27" name="직선 화살표 연결선 17"/>
          <p:cNvCxnSpPr>
            <a:cxnSpLocks noChangeShapeType="1"/>
          </p:cNvCxnSpPr>
          <p:nvPr/>
        </p:nvCxnSpPr>
        <p:spPr bwMode="auto">
          <a:xfrm>
            <a:off x="6732240" y="3140968"/>
            <a:ext cx="0" cy="2278360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8" name="직사각형 10"/>
          <p:cNvSpPr>
            <a:spLocks noChangeArrowheads="1"/>
          </p:cNvSpPr>
          <p:nvPr/>
        </p:nvSpPr>
        <p:spPr bwMode="auto">
          <a:xfrm>
            <a:off x="6804248" y="4149080"/>
            <a:ext cx="152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높이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</a:t>
            </a:r>
            <a:r>
              <a:rPr lang="en-US" altLang="ko-KR" sz="1600" b="1" dirty="0" err="1">
                <a:solidFill>
                  <a:srgbClr val="FFFF00"/>
                </a:solidFill>
                <a:ea typeface="굴림" pitchFamily="50" charset="-127"/>
              </a:rPr>
              <a:t>heigth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 13.2 cm</a:t>
            </a:r>
          </a:p>
        </p:txBody>
      </p:sp>
      <p:sp>
        <p:nvSpPr>
          <p:cNvPr id="30" name="Text Box 70"/>
          <p:cNvSpPr txBox="1">
            <a:spLocks noChangeArrowheads="1"/>
          </p:cNvSpPr>
          <p:nvPr/>
        </p:nvSpPr>
        <p:spPr bwMode="auto">
          <a:xfrm>
            <a:off x="3635896" y="1268760"/>
            <a:ext cx="2736304" cy="9541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400" b="1" u="sng" dirty="0">
                <a:solidFill>
                  <a:srgbClr val="D67F00"/>
                </a:solidFill>
                <a:ea typeface="굴림" pitchFamily="50" charset="-127"/>
              </a:rPr>
              <a:t>WTC-30  Shelf</a:t>
            </a:r>
          </a:p>
          <a:p>
            <a:endParaRPr lang="en-US" altLang="ko-KR" sz="1400" b="1" dirty="0">
              <a:solidFill>
                <a:srgbClr val="FFFF00"/>
              </a:solidFill>
              <a:ea typeface="굴림" pitchFamily="50" charset="-127"/>
            </a:endParaRPr>
          </a:p>
          <a:p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 - 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소모전력 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:  46w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이내</a:t>
            </a:r>
            <a:endParaRPr lang="en-US" altLang="ko-KR" sz="1400" b="1" dirty="0">
              <a:solidFill>
                <a:srgbClr val="FFFF00"/>
              </a:solidFill>
              <a:ea typeface="굴림" pitchFamily="50" charset="-127"/>
            </a:endParaRPr>
          </a:p>
          <a:p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 - 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소모전류 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:  0.22A(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공통 부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)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491880" y="1196752"/>
            <a:ext cx="2664296" cy="1224136"/>
          </a:xfrm>
          <a:prstGeom prst="roundRect">
            <a:avLst/>
          </a:prstGeom>
          <a:noFill/>
          <a:ln w="254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4" name="Picture 4" descr="C:\Documents and Settings\권강일\바탕 화면\장비 사진(찰영)\WTC--30-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996952"/>
            <a:ext cx="5523341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300"/>
                            </p:stCondLst>
                            <p:childTnLst>
                              <p:par>
                                <p:cTn id="4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1" y="764704"/>
            <a:ext cx="115212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cxnSp>
        <p:nvCxnSpPr>
          <p:cNvPr id="19" name="직선 화살표 연결선 20"/>
          <p:cNvCxnSpPr>
            <a:cxnSpLocks noChangeShapeType="1"/>
          </p:cNvCxnSpPr>
          <p:nvPr/>
        </p:nvCxnSpPr>
        <p:spPr bwMode="auto">
          <a:xfrm flipH="1">
            <a:off x="1187624" y="3212976"/>
            <a:ext cx="2242061" cy="205518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0" name="직사각형 10"/>
          <p:cNvSpPr>
            <a:spLocks noChangeArrowheads="1"/>
          </p:cNvSpPr>
          <p:nvPr/>
        </p:nvSpPr>
        <p:spPr bwMode="auto">
          <a:xfrm rot="21238418">
            <a:off x="1126786" y="2904993"/>
            <a:ext cx="2381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세로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(depth)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25 cm</a:t>
            </a:r>
          </a:p>
        </p:txBody>
      </p:sp>
      <p:cxnSp>
        <p:nvCxnSpPr>
          <p:cNvPr id="22" name="직선 화살표 연결선 10"/>
          <p:cNvCxnSpPr>
            <a:cxnSpLocks noChangeShapeType="1"/>
          </p:cNvCxnSpPr>
          <p:nvPr/>
        </p:nvCxnSpPr>
        <p:spPr bwMode="auto">
          <a:xfrm>
            <a:off x="1269026" y="4293096"/>
            <a:ext cx="5463214" cy="144016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3" name="직사각형 10"/>
          <p:cNvSpPr>
            <a:spLocks noChangeArrowheads="1"/>
          </p:cNvSpPr>
          <p:nvPr/>
        </p:nvSpPr>
        <p:spPr bwMode="auto">
          <a:xfrm>
            <a:off x="3059832" y="4437112"/>
            <a:ext cx="24257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가로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(width)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48 cm</a:t>
            </a:r>
          </a:p>
        </p:txBody>
      </p:sp>
      <p:cxnSp>
        <p:nvCxnSpPr>
          <p:cNvPr id="27" name="직선 화살표 연결선 17"/>
          <p:cNvCxnSpPr>
            <a:cxnSpLocks noChangeShapeType="1"/>
          </p:cNvCxnSpPr>
          <p:nvPr/>
        </p:nvCxnSpPr>
        <p:spPr bwMode="auto">
          <a:xfrm>
            <a:off x="7308304" y="3356992"/>
            <a:ext cx="0" cy="720080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8" name="직사각형 10"/>
          <p:cNvSpPr>
            <a:spLocks noChangeArrowheads="1"/>
          </p:cNvSpPr>
          <p:nvPr/>
        </p:nvSpPr>
        <p:spPr bwMode="auto">
          <a:xfrm>
            <a:off x="7308304" y="3429000"/>
            <a:ext cx="152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높이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</a:t>
            </a:r>
            <a:r>
              <a:rPr lang="en-US" altLang="ko-KR" sz="1600" b="1" dirty="0" err="1">
                <a:solidFill>
                  <a:srgbClr val="FFFF00"/>
                </a:solidFill>
                <a:ea typeface="굴림" pitchFamily="50" charset="-127"/>
              </a:rPr>
              <a:t>heigth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 4.4 cm</a:t>
            </a:r>
          </a:p>
        </p:txBody>
      </p:sp>
      <p:sp>
        <p:nvSpPr>
          <p:cNvPr id="30" name="Text Box 70"/>
          <p:cNvSpPr txBox="1">
            <a:spLocks noChangeArrowheads="1"/>
          </p:cNvSpPr>
          <p:nvPr/>
        </p:nvSpPr>
        <p:spPr bwMode="auto">
          <a:xfrm>
            <a:off x="3707904" y="1340768"/>
            <a:ext cx="2232248" cy="73866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400" b="1" u="sng" dirty="0">
                <a:solidFill>
                  <a:srgbClr val="D67F00"/>
                </a:solidFill>
                <a:ea typeface="굴림" pitchFamily="50" charset="-127"/>
              </a:rPr>
              <a:t>WTC-06  Shelf</a:t>
            </a:r>
          </a:p>
          <a:p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- 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소모전력 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:  10w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이내</a:t>
            </a:r>
            <a:endParaRPr lang="en-US" altLang="ko-KR" sz="1400" b="1" dirty="0">
              <a:solidFill>
                <a:srgbClr val="FFFF00"/>
              </a:solidFill>
              <a:ea typeface="굴림" pitchFamily="50" charset="-127"/>
            </a:endParaRPr>
          </a:p>
          <a:p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 - 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소모전류 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:  1.8A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491880" y="1268760"/>
            <a:ext cx="2376264" cy="1008112"/>
          </a:xfrm>
          <a:prstGeom prst="roundRect">
            <a:avLst/>
          </a:prstGeom>
          <a:noFill/>
          <a:ln w="254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pic>
        <p:nvPicPr>
          <p:cNvPr id="16" name="Picture 22" descr="C:\Documents and Settings\권강일\바탕 화면\장비 사진(찰영)\WTC---06-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356992"/>
            <a:ext cx="6120680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65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50"/>
                            </p:stCondLst>
                            <p:childTnLst>
                              <p:par>
                                <p:cTn id="2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00"/>
                            </p:stCondLst>
                            <p:childTnLst>
                              <p:par>
                                <p:cTn id="3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50"/>
                            </p:stCondLst>
                            <p:childTnLst>
                              <p:par>
                                <p:cTn id="4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971600" y="1844824"/>
            <a:ext cx="7200800" cy="3744415"/>
            <a:chOff x="971600" y="1844824"/>
            <a:chExt cx="7200800" cy="3744415"/>
          </a:xfrm>
        </p:grpSpPr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1844824"/>
              <a:ext cx="7200800" cy="3744415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34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99254" y="2026100"/>
              <a:ext cx="336499" cy="3387148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35" name="그림 34" descr="ETU.jp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62754" y="2040490"/>
              <a:ext cx="344926" cy="155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39866" y="2035853"/>
              <a:ext cx="336499" cy="3387148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</p:grpSp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2927404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전면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(WTC-180)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500610" y="2047837"/>
            <a:ext cx="363230" cy="3336150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/>
          <p:cNvCxnSpPr/>
          <p:nvPr/>
        </p:nvCxnSpPr>
        <p:spPr>
          <a:xfrm flipV="1">
            <a:off x="7740352" y="5373216"/>
            <a:ext cx="0" cy="72007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제목 1"/>
          <p:cNvSpPr txBox="1">
            <a:spLocks/>
          </p:cNvSpPr>
          <p:nvPr/>
        </p:nvSpPr>
        <p:spPr>
          <a:xfrm>
            <a:off x="6876256" y="6021288"/>
            <a:ext cx="180020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MCU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제어 </a:t>
            </a:r>
            <a:r>
              <a:rPr lang="ko-KR" altLang="en-US" sz="2000" b="1" spc="-250" dirty="0" err="1">
                <a:solidFill>
                  <a:schemeClr val="bg1"/>
                </a:solidFill>
              </a:rPr>
              <a:t>유니트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sp>
        <p:nvSpPr>
          <p:cNvPr id="55" name="제목 1"/>
          <p:cNvSpPr txBox="1">
            <a:spLocks/>
          </p:cNvSpPr>
          <p:nvPr/>
        </p:nvSpPr>
        <p:spPr>
          <a:xfrm>
            <a:off x="5148064" y="5949280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Ring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발생기</a:t>
            </a:r>
          </a:p>
        </p:txBody>
      </p:sp>
      <p:cxnSp>
        <p:nvCxnSpPr>
          <p:cNvPr id="41" name="직선 화살표 연결선 40"/>
          <p:cNvCxnSpPr/>
          <p:nvPr/>
        </p:nvCxnSpPr>
        <p:spPr>
          <a:xfrm flipV="1">
            <a:off x="6516216" y="5445224"/>
            <a:ext cx="0" cy="57606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직사각형 41"/>
          <p:cNvSpPr/>
          <p:nvPr/>
        </p:nvSpPr>
        <p:spPr>
          <a:xfrm>
            <a:off x="6466637" y="2015805"/>
            <a:ext cx="361457" cy="158008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제목 1"/>
          <p:cNvSpPr txBox="1">
            <a:spLocks/>
          </p:cNvSpPr>
          <p:nvPr/>
        </p:nvSpPr>
        <p:spPr>
          <a:xfrm>
            <a:off x="2051720" y="5949280"/>
            <a:ext cx="2016224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180</a:t>
            </a:r>
            <a:r>
              <a:rPr lang="ko-KR" altLang="en-US" sz="2000" b="1" spc="-250" dirty="0">
                <a:solidFill>
                  <a:schemeClr val="bg1"/>
                </a:solidFill>
              </a:rPr>
              <a:t>회선 채널 </a:t>
            </a:r>
            <a:r>
              <a:rPr lang="ko-KR" altLang="en-US" sz="2000" b="1" spc="-250" dirty="0" err="1">
                <a:solidFill>
                  <a:schemeClr val="bg1"/>
                </a:solidFill>
              </a:rPr>
              <a:t>유니트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cxnSp>
        <p:nvCxnSpPr>
          <p:cNvPr id="44" name="직선 화살표 연결선 43"/>
          <p:cNvCxnSpPr/>
          <p:nvPr/>
        </p:nvCxnSpPr>
        <p:spPr>
          <a:xfrm flipV="1">
            <a:off x="2627784" y="5445224"/>
            <a:ext cx="0" cy="504056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제목 1"/>
          <p:cNvSpPr txBox="1">
            <a:spLocks/>
          </p:cNvSpPr>
          <p:nvPr/>
        </p:nvSpPr>
        <p:spPr>
          <a:xfrm>
            <a:off x="6948264" y="1124744"/>
            <a:ext cx="1944216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1600" b="1" spc="-250" dirty="0">
                <a:solidFill>
                  <a:schemeClr val="bg1"/>
                </a:solidFill>
              </a:rPr>
              <a:t>E1 Frame</a:t>
            </a:r>
            <a:r>
              <a:rPr lang="ko-KR" altLang="en-US" sz="1600" b="1" spc="-250" dirty="0" err="1">
                <a:solidFill>
                  <a:schemeClr val="bg1"/>
                </a:solidFill>
              </a:rPr>
              <a:t>처리및</a:t>
            </a:r>
            <a:r>
              <a:rPr lang="ko-KR" altLang="en-US" sz="1600" b="1" spc="-250" dirty="0">
                <a:solidFill>
                  <a:schemeClr val="bg1"/>
                </a:solidFill>
              </a:rPr>
              <a:t> </a:t>
            </a:r>
            <a:r>
              <a:rPr lang="ko-KR" altLang="en-US" sz="1600" b="1" spc="-250" dirty="0" err="1">
                <a:solidFill>
                  <a:schemeClr val="bg1"/>
                </a:solidFill>
              </a:rPr>
              <a:t>클럭공급</a:t>
            </a:r>
            <a:endParaRPr lang="ko-KR" altLang="en-US" sz="1600" b="1" spc="-250" dirty="0">
              <a:solidFill>
                <a:schemeClr val="bg1"/>
              </a:solidFill>
            </a:endParaRPr>
          </a:p>
        </p:txBody>
      </p:sp>
      <p:cxnSp>
        <p:nvCxnSpPr>
          <p:cNvPr id="49" name="직선 화살표 연결선 48"/>
          <p:cNvCxnSpPr/>
          <p:nvPr/>
        </p:nvCxnSpPr>
        <p:spPr>
          <a:xfrm>
            <a:off x="7164288" y="1556792"/>
            <a:ext cx="0" cy="43204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6798802" y="2038443"/>
            <a:ext cx="642626" cy="336337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444208" y="3861048"/>
            <a:ext cx="351613" cy="1552200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제목 1"/>
          <p:cNvSpPr txBox="1">
            <a:spLocks/>
          </p:cNvSpPr>
          <p:nvPr/>
        </p:nvSpPr>
        <p:spPr>
          <a:xfrm>
            <a:off x="4932040" y="1052736"/>
            <a:ext cx="1944216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1600" b="1" spc="-250" dirty="0" err="1">
                <a:solidFill>
                  <a:schemeClr val="bg1"/>
                </a:solidFill>
              </a:rPr>
              <a:t>이더넷</a:t>
            </a:r>
            <a:r>
              <a:rPr lang="ko-KR" altLang="en-US" sz="1600" b="1" spc="-250" dirty="0">
                <a:solidFill>
                  <a:schemeClr val="bg1"/>
                </a:solidFill>
              </a:rPr>
              <a:t> 프레임  처리</a:t>
            </a:r>
          </a:p>
        </p:txBody>
      </p:sp>
      <p:cxnSp>
        <p:nvCxnSpPr>
          <p:cNvPr id="30" name="직선 화살표 연결선 29"/>
          <p:cNvCxnSpPr/>
          <p:nvPr/>
        </p:nvCxnSpPr>
        <p:spPr>
          <a:xfrm>
            <a:off x="6516216" y="1412776"/>
            <a:ext cx="0" cy="504056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1331640" y="2011680"/>
            <a:ext cx="5112568" cy="3401568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44408" y="1844824"/>
            <a:ext cx="360040" cy="3728923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cxnSp>
        <p:nvCxnSpPr>
          <p:cNvPr id="38" name="직선 화살표 연결선 37"/>
          <p:cNvCxnSpPr/>
          <p:nvPr/>
        </p:nvCxnSpPr>
        <p:spPr>
          <a:xfrm flipH="1">
            <a:off x="7236296" y="3573016"/>
            <a:ext cx="999728" cy="838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제목 1"/>
          <p:cNvSpPr txBox="1">
            <a:spLocks/>
          </p:cNvSpPr>
          <p:nvPr/>
        </p:nvSpPr>
        <p:spPr>
          <a:xfrm>
            <a:off x="8172400" y="3429000"/>
            <a:ext cx="648072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1600" b="1" spc="-250" dirty="0">
                <a:solidFill>
                  <a:schemeClr val="bg1"/>
                </a:solidFill>
              </a:rPr>
              <a:t>교체 시 </a:t>
            </a:r>
            <a:r>
              <a:rPr lang="en-US" altLang="ko-KR" sz="1600" b="1" spc="-250" dirty="0">
                <a:solidFill>
                  <a:schemeClr val="bg1"/>
                </a:solidFill>
              </a:rPr>
              <a:t>TDM</a:t>
            </a:r>
            <a:endParaRPr lang="ko-KR" altLang="en-US" sz="1600" b="1" spc="-2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/>
      <p:bldP spid="55" grpId="0"/>
      <p:bldP spid="42" grpId="0" animBg="1"/>
      <p:bldP spid="43" grpId="0"/>
      <p:bldP spid="48" grpId="0"/>
      <p:bldP spid="27" grpId="0" animBg="1"/>
      <p:bldP spid="28" grpId="0" animBg="1"/>
      <p:bldP spid="29" grpId="0"/>
      <p:bldP spid="32" grpId="0" animBg="1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348880"/>
            <a:ext cx="7776864" cy="3456384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2927404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후면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(WTC-180)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899592" y="4365104"/>
            <a:ext cx="288032" cy="64807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/>
          <p:cNvCxnSpPr/>
          <p:nvPr/>
        </p:nvCxnSpPr>
        <p:spPr>
          <a:xfrm flipV="1">
            <a:off x="1115616" y="5085185"/>
            <a:ext cx="0" cy="1152127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제목 1"/>
          <p:cNvSpPr txBox="1">
            <a:spLocks/>
          </p:cNvSpPr>
          <p:nvPr/>
        </p:nvSpPr>
        <p:spPr>
          <a:xfrm>
            <a:off x="611560" y="6237312"/>
            <a:ext cx="180020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7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DC -48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전원  연결단자</a:t>
            </a:r>
          </a:p>
        </p:txBody>
      </p:sp>
      <p:sp>
        <p:nvSpPr>
          <p:cNvPr id="55" name="제목 1"/>
          <p:cNvSpPr txBox="1">
            <a:spLocks/>
          </p:cNvSpPr>
          <p:nvPr/>
        </p:nvSpPr>
        <p:spPr>
          <a:xfrm>
            <a:off x="2339752" y="5949280"/>
            <a:ext cx="1512168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7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EMS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제어  </a:t>
            </a:r>
            <a:r>
              <a:rPr lang="en-US" altLang="ko-KR" sz="2000" b="1" spc="-250" dirty="0">
                <a:solidFill>
                  <a:schemeClr val="bg1"/>
                </a:solidFill>
              </a:rPr>
              <a:t>LAN </a:t>
            </a:r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Port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1524994" y="4320544"/>
            <a:ext cx="353837" cy="28803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제목 1"/>
          <p:cNvSpPr txBox="1">
            <a:spLocks/>
          </p:cNvSpPr>
          <p:nvPr/>
        </p:nvSpPr>
        <p:spPr>
          <a:xfrm>
            <a:off x="1907704" y="1628800"/>
            <a:ext cx="144016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FG/SG/48G 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cxnSp>
        <p:nvCxnSpPr>
          <p:cNvPr id="44" name="직선 화살표 연결선 43"/>
          <p:cNvCxnSpPr/>
          <p:nvPr/>
        </p:nvCxnSpPr>
        <p:spPr>
          <a:xfrm>
            <a:off x="2267744" y="1988840"/>
            <a:ext cx="0" cy="273630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2123728" y="4797152"/>
            <a:ext cx="288032" cy="216024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제목 1"/>
          <p:cNvSpPr txBox="1">
            <a:spLocks/>
          </p:cNvSpPr>
          <p:nvPr/>
        </p:nvSpPr>
        <p:spPr>
          <a:xfrm>
            <a:off x="3563888" y="1340768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채널 회선     </a:t>
            </a:r>
            <a:r>
              <a:rPr lang="en-US" altLang="ko-KR" sz="2000" b="1" spc="-250" dirty="0">
                <a:solidFill>
                  <a:schemeClr val="bg1"/>
                </a:solidFill>
              </a:rPr>
              <a:t>Mapping </a:t>
            </a:r>
            <a:r>
              <a:rPr lang="ko-KR" altLang="en-US" sz="2000" b="1" spc="-250" dirty="0">
                <a:solidFill>
                  <a:schemeClr val="bg1"/>
                </a:solidFill>
              </a:rPr>
              <a:t>단자</a:t>
            </a:r>
          </a:p>
        </p:txBody>
      </p:sp>
      <p:grpSp>
        <p:nvGrpSpPr>
          <p:cNvPr id="33" name="그룹 32"/>
          <p:cNvGrpSpPr/>
          <p:nvPr/>
        </p:nvGrpSpPr>
        <p:grpSpPr>
          <a:xfrm>
            <a:off x="1675181" y="4641962"/>
            <a:ext cx="683808" cy="1461896"/>
            <a:chOff x="1660971" y="4409044"/>
            <a:chExt cx="683808" cy="1461896"/>
          </a:xfrm>
        </p:grpSpPr>
        <p:cxnSp>
          <p:nvCxnSpPr>
            <p:cNvPr id="41" name="직선 화살표 연결선 40"/>
            <p:cNvCxnSpPr/>
            <p:nvPr/>
          </p:nvCxnSpPr>
          <p:spPr>
            <a:xfrm flipH="1" flipV="1">
              <a:off x="1660971" y="4409044"/>
              <a:ext cx="11478" cy="1457054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 flipH="1">
              <a:off x="1666931" y="5870940"/>
              <a:ext cx="677848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직사각형 49"/>
          <p:cNvSpPr/>
          <p:nvPr/>
        </p:nvSpPr>
        <p:spPr>
          <a:xfrm>
            <a:off x="4067944" y="2420888"/>
            <a:ext cx="408958" cy="1551266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제목 1"/>
          <p:cNvSpPr txBox="1">
            <a:spLocks/>
          </p:cNvSpPr>
          <p:nvPr/>
        </p:nvSpPr>
        <p:spPr>
          <a:xfrm>
            <a:off x="4355976" y="2492896"/>
            <a:ext cx="936104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2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2W</a:t>
            </a:r>
            <a:r>
              <a:rPr lang="ko-KR" altLang="en-US" sz="2000" b="1" spc="-250" dirty="0">
                <a:solidFill>
                  <a:schemeClr val="bg1"/>
                </a:solidFill>
              </a:rPr>
              <a:t>연결단자</a:t>
            </a:r>
          </a:p>
        </p:txBody>
      </p:sp>
      <p:cxnSp>
        <p:nvCxnSpPr>
          <p:cNvPr id="40" name="직선 화살표 연결선 39"/>
          <p:cNvCxnSpPr/>
          <p:nvPr/>
        </p:nvCxnSpPr>
        <p:spPr>
          <a:xfrm>
            <a:off x="4283968" y="1700808"/>
            <a:ext cx="0" cy="648072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548680"/>
            <a:ext cx="9239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타원 60"/>
          <p:cNvSpPr/>
          <p:nvPr/>
        </p:nvSpPr>
        <p:spPr>
          <a:xfrm>
            <a:off x="5777653" y="2993503"/>
            <a:ext cx="124359" cy="3803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5582356" y="2439761"/>
            <a:ext cx="124359" cy="3803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6" name="타원 55"/>
          <p:cNvSpPr/>
          <p:nvPr/>
        </p:nvSpPr>
        <p:spPr>
          <a:xfrm>
            <a:off x="5565513" y="2990764"/>
            <a:ext cx="124359" cy="3803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7" name="제목 1"/>
          <p:cNvSpPr txBox="1">
            <a:spLocks/>
          </p:cNvSpPr>
          <p:nvPr/>
        </p:nvSpPr>
        <p:spPr>
          <a:xfrm>
            <a:off x="4283968" y="3212976"/>
            <a:ext cx="936104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2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4W</a:t>
            </a:r>
            <a:r>
              <a:rPr lang="ko-KR" altLang="en-US" sz="2000" b="1" spc="-250" dirty="0">
                <a:solidFill>
                  <a:schemeClr val="bg1"/>
                </a:solidFill>
              </a:rPr>
              <a:t>송신단자</a:t>
            </a:r>
          </a:p>
        </p:txBody>
      </p:sp>
      <p:sp>
        <p:nvSpPr>
          <p:cNvPr id="64" name="제목 1"/>
          <p:cNvSpPr txBox="1">
            <a:spLocks/>
          </p:cNvSpPr>
          <p:nvPr/>
        </p:nvSpPr>
        <p:spPr>
          <a:xfrm>
            <a:off x="6012160" y="3068960"/>
            <a:ext cx="936104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2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4W</a:t>
            </a:r>
            <a:r>
              <a:rPr lang="ko-KR" altLang="en-US" sz="2000" b="1" spc="-250" dirty="0">
                <a:solidFill>
                  <a:schemeClr val="bg1"/>
                </a:solidFill>
              </a:rPr>
              <a:t>수신단자</a:t>
            </a:r>
          </a:p>
        </p:txBody>
      </p:sp>
      <p:sp>
        <p:nvSpPr>
          <p:cNvPr id="65" name="제목 1"/>
          <p:cNvSpPr txBox="1">
            <a:spLocks/>
          </p:cNvSpPr>
          <p:nvPr/>
        </p:nvSpPr>
        <p:spPr>
          <a:xfrm>
            <a:off x="6300192" y="2420888"/>
            <a:ext cx="864096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E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선    단자</a:t>
            </a:r>
          </a:p>
        </p:txBody>
      </p:sp>
      <p:sp>
        <p:nvSpPr>
          <p:cNvPr id="66" name="타원 65"/>
          <p:cNvSpPr/>
          <p:nvPr/>
        </p:nvSpPr>
        <p:spPr>
          <a:xfrm>
            <a:off x="5971491" y="2488312"/>
            <a:ext cx="144016" cy="1643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7" name="제목 1"/>
          <p:cNvSpPr txBox="1">
            <a:spLocks/>
          </p:cNvSpPr>
          <p:nvPr/>
        </p:nvSpPr>
        <p:spPr>
          <a:xfrm>
            <a:off x="6321434" y="2645731"/>
            <a:ext cx="864096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M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선    단자</a:t>
            </a:r>
          </a:p>
        </p:txBody>
      </p:sp>
      <p:sp>
        <p:nvSpPr>
          <p:cNvPr id="68" name="타원 67"/>
          <p:cNvSpPr/>
          <p:nvPr/>
        </p:nvSpPr>
        <p:spPr>
          <a:xfrm>
            <a:off x="5974187" y="2680019"/>
            <a:ext cx="144016" cy="1643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cxnSp>
        <p:nvCxnSpPr>
          <p:cNvPr id="69" name="직선 화살표 연결선 68"/>
          <p:cNvCxnSpPr/>
          <p:nvPr/>
        </p:nvCxnSpPr>
        <p:spPr>
          <a:xfrm flipH="1">
            <a:off x="6140885" y="2576019"/>
            <a:ext cx="216024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화살표 연결선 74"/>
          <p:cNvCxnSpPr/>
          <p:nvPr/>
        </p:nvCxnSpPr>
        <p:spPr>
          <a:xfrm flipH="1">
            <a:off x="6146320" y="2784645"/>
            <a:ext cx="216024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화살표 연결선 75"/>
          <p:cNvCxnSpPr/>
          <p:nvPr/>
        </p:nvCxnSpPr>
        <p:spPr>
          <a:xfrm flipH="1">
            <a:off x="5920285" y="3145536"/>
            <a:ext cx="216024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화살표 연결선 79"/>
          <p:cNvCxnSpPr/>
          <p:nvPr/>
        </p:nvCxnSpPr>
        <p:spPr>
          <a:xfrm>
            <a:off x="5292080" y="3212976"/>
            <a:ext cx="288032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92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6" grpId="0"/>
      <p:bldP spid="55" grpId="0"/>
      <p:bldP spid="42" grpId="0" animBg="1"/>
      <p:bldP spid="43" grpId="0"/>
      <p:bldP spid="45" grpId="0" animBg="1"/>
      <p:bldP spid="48" grpId="0"/>
      <p:bldP spid="50" grpId="0" animBg="1"/>
      <p:bldP spid="60" grpId="0"/>
      <p:bldP spid="61" grpId="0" animBg="1"/>
      <p:bldP spid="54" grpId="0" animBg="1"/>
      <p:bldP spid="56" grpId="0" animBg="1"/>
      <p:bldP spid="57" grpId="0"/>
      <p:bldP spid="64" grpId="0"/>
      <p:bldP spid="65" grpId="0"/>
      <p:bldP spid="66" grpId="0" animBg="1"/>
      <p:bldP spid="67" grpId="0"/>
      <p:bldP spid="6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그룹 44"/>
          <p:cNvGrpSpPr/>
          <p:nvPr/>
        </p:nvGrpSpPr>
        <p:grpSpPr>
          <a:xfrm>
            <a:off x="755576" y="2492896"/>
            <a:ext cx="7776864" cy="2808312"/>
            <a:chOff x="755576" y="2492896"/>
            <a:chExt cx="7776864" cy="2808312"/>
          </a:xfrm>
        </p:grpSpPr>
        <p:pic>
          <p:nvPicPr>
            <p:cNvPr id="31" name="Picture 1" descr="wtc60전면1"/>
            <p:cNvPicPr preferRelativeResize="0"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2492896"/>
              <a:ext cx="7776864" cy="2808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41665" y="2639434"/>
              <a:ext cx="393654" cy="2408053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51202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06087" y="2648102"/>
              <a:ext cx="336500" cy="2377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2927404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전면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(WTC-180)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cxnSp>
        <p:nvCxnSpPr>
          <p:cNvPr id="25" name="직선 화살표 연결선 24"/>
          <p:cNvCxnSpPr/>
          <p:nvPr/>
        </p:nvCxnSpPr>
        <p:spPr>
          <a:xfrm flipV="1">
            <a:off x="5364088" y="5085184"/>
            <a:ext cx="0" cy="72007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제목 1"/>
          <p:cNvSpPr txBox="1">
            <a:spLocks/>
          </p:cNvSpPr>
          <p:nvPr/>
        </p:nvSpPr>
        <p:spPr>
          <a:xfrm>
            <a:off x="4572000" y="5877272"/>
            <a:ext cx="180020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BCU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제어 </a:t>
            </a:r>
            <a:r>
              <a:rPr lang="ko-KR" altLang="en-US" sz="2000" b="1" spc="-250" dirty="0" err="1">
                <a:solidFill>
                  <a:schemeClr val="bg1"/>
                </a:solidFill>
              </a:rPr>
              <a:t>유니트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sp>
        <p:nvSpPr>
          <p:cNvPr id="55" name="제목 1"/>
          <p:cNvSpPr txBox="1">
            <a:spLocks/>
          </p:cNvSpPr>
          <p:nvPr/>
        </p:nvSpPr>
        <p:spPr>
          <a:xfrm>
            <a:off x="6727938" y="6011499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Ring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발생기</a:t>
            </a:r>
          </a:p>
        </p:txBody>
      </p:sp>
      <p:cxnSp>
        <p:nvCxnSpPr>
          <p:cNvPr id="41" name="직선 화살표 연결선 40"/>
          <p:cNvCxnSpPr/>
          <p:nvPr/>
        </p:nvCxnSpPr>
        <p:spPr>
          <a:xfrm flipV="1">
            <a:off x="7164288" y="5373216"/>
            <a:ext cx="0" cy="57606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직사각형 41"/>
          <p:cNvSpPr/>
          <p:nvPr/>
        </p:nvSpPr>
        <p:spPr>
          <a:xfrm>
            <a:off x="5148064" y="2636911"/>
            <a:ext cx="382227" cy="2403261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제목 1"/>
          <p:cNvSpPr txBox="1">
            <a:spLocks/>
          </p:cNvSpPr>
          <p:nvPr/>
        </p:nvSpPr>
        <p:spPr>
          <a:xfrm>
            <a:off x="2051720" y="5693248"/>
            <a:ext cx="2016224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60</a:t>
            </a:r>
            <a:r>
              <a:rPr lang="ko-KR" altLang="en-US" sz="2000" b="1" spc="-250" dirty="0">
                <a:solidFill>
                  <a:schemeClr val="bg1"/>
                </a:solidFill>
              </a:rPr>
              <a:t>회선 채널 </a:t>
            </a:r>
            <a:r>
              <a:rPr lang="ko-KR" altLang="en-US" sz="2000" b="1" spc="-250" dirty="0" err="1">
                <a:solidFill>
                  <a:schemeClr val="bg1"/>
                </a:solidFill>
              </a:rPr>
              <a:t>유니트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cxnSp>
        <p:nvCxnSpPr>
          <p:cNvPr id="44" name="직선 화살표 연결선 43"/>
          <p:cNvCxnSpPr/>
          <p:nvPr/>
        </p:nvCxnSpPr>
        <p:spPr>
          <a:xfrm flipV="1">
            <a:off x="2627784" y="5152616"/>
            <a:ext cx="0" cy="504056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제목 1"/>
          <p:cNvSpPr txBox="1">
            <a:spLocks/>
          </p:cNvSpPr>
          <p:nvPr/>
        </p:nvSpPr>
        <p:spPr>
          <a:xfrm>
            <a:off x="6228184" y="1268760"/>
            <a:ext cx="2376264" cy="64807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1600" b="1" spc="-250" dirty="0">
                <a:solidFill>
                  <a:schemeClr val="bg1"/>
                </a:solidFill>
              </a:rPr>
              <a:t>BRGU – DC  Ring  </a:t>
            </a:r>
            <a:r>
              <a:rPr lang="ko-KR" altLang="en-US" sz="1600" b="1" spc="-250" dirty="0">
                <a:solidFill>
                  <a:schemeClr val="bg1"/>
                </a:solidFill>
              </a:rPr>
              <a:t>발생기</a:t>
            </a:r>
            <a:endParaRPr lang="en-US" altLang="ko-KR" sz="1600" b="1" spc="-250" dirty="0">
              <a:solidFill>
                <a:schemeClr val="bg1"/>
              </a:solidFill>
            </a:endParaRPr>
          </a:p>
          <a:p>
            <a:r>
              <a:rPr lang="en-US" altLang="ko-KR" sz="1600" b="1" spc="-250" dirty="0">
                <a:solidFill>
                  <a:schemeClr val="bg1"/>
                </a:solidFill>
              </a:rPr>
              <a:t>BPRU – AC</a:t>
            </a:r>
            <a:r>
              <a:rPr lang="ko-KR" altLang="en-US" sz="1600" b="1" spc="-250" dirty="0">
                <a:solidFill>
                  <a:schemeClr val="bg1"/>
                </a:solidFill>
              </a:rPr>
              <a:t>전원 및  </a:t>
            </a:r>
            <a:r>
              <a:rPr lang="en-US" altLang="ko-KR" sz="1600" b="1" spc="-250" dirty="0" err="1">
                <a:solidFill>
                  <a:schemeClr val="bg1"/>
                </a:solidFill>
              </a:rPr>
              <a:t>Riing</a:t>
            </a:r>
            <a:r>
              <a:rPr lang="en-US" altLang="ko-KR" sz="1600" b="1" spc="-250" dirty="0">
                <a:solidFill>
                  <a:schemeClr val="bg1"/>
                </a:solidFill>
              </a:rPr>
              <a:t>   </a:t>
            </a:r>
            <a:r>
              <a:rPr lang="ko-KR" altLang="en-US" sz="1600" b="1" spc="-250" dirty="0">
                <a:solidFill>
                  <a:schemeClr val="bg1"/>
                </a:solidFill>
              </a:rPr>
              <a:t>발생기</a:t>
            </a:r>
          </a:p>
        </p:txBody>
      </p:sp>
      <p:cxnSp>
        <p:nvCxnSpPr>
          <p:cNvPr id="49" name="직선 화살표 연결선 48"/>
          <p:cNvCxnSpPr/>
          <p:nvPr/>
        </p:nvCxnSpPr>
        <p:spPr>
          <a:xfrm>
            <a:off x="7020272" y="1988840"/>
            <a:ext cx="0" cy="43204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5537880" y="2647643"/>
            <a:ext cx="394747" cy="238521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5940152" y="2636912"/>
            <a:ext cx="2232248" cy="2395946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제목 1"/>
          <p:cNvSpPr txBox="1">
            <a:spLocks/>
          </p:cNvSpPr>
          <p:nvPr/>
        </p:nvSpPr>
        <p:spPr>
          <a:xfrm>
            <a:off x="3275856" y="1196752"/>
            <a:ext cx="288032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1600" b="1" spc="-250" dirty="0" err="1">
                <a:solidFill>
                  <a:schemeClr val="bg1"/>
                </a:solidFill>
              </a:rPr>
              <a:t>이더넷</a:t>
            </a:r>
            <a:r>
              <a:rPr lang="ko-KR" altLang="en-US" sz="1600" b="1" spc="-250" dirty="0">
                <a:solidFill>
                  <a:schemeClr val="bg1"/>
                </a:solidFill>
              </a:rPr>
              <a:t> 프레임  처리 </a:t>
            </a:r>
            <a:r>
              <a:rPr lang="en-US" altLang="ko-KR" sz="1600" b="1" spc="-250" dirty="0">
                <a:solidFill>
                  <a:schemeClr val="bg1"/>
                </a:solidFill>
              </a:rPr>
              <a:t> </a:t>
            </a:r>
            <a:r>
              <a:rPr lang="ko-KR" altLang="en-US" sz="1600" b="1" spc="-250" dirty="0">
                <a:solidFill>
                  <a:schemeClr val="bg1"/>
                </a:solidFill>
              </a:rPr>
              <a:t>및 </a:t>
            </a:r>
            <a:r>
              <a:rPr lang="ko-KR" altLang="en-US" sz="1600" b="1" spc="-250" dirty="0" err="1">
                <a:solidFill>
                  <a:schemeClr val="bg1"/>
                </a:solidFill>
              </a:rPr>
              <a:t>클럭공급</a:t>
            </a:r>
            <a:endParaRPr lang="ko-KR" altLang="en-US" sz="1600" b="1" spc="-250" dirty="0">
              <a:solidFill>
                <a:schemeClr val="bg1"/>
              </a:solidFill>
            </a:endParaRPr>
          </a:p>
        </p:txBody>
      </p:sp>
      <p:cxnSp>
        <p:nvCxnSpPr>
          <p:cNvPr id="30" name="직선 화살표 연결선 29"/>
          <p:cNvCxnSpPr/>
          <p:nvPr/>
        </p:nvCxnSpPr>
        <p:spPr>
          <a:xfrm>
            <a:off x="5364088" y="1628800"/>
            <a:ext cx="0" cy="79208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1035149" y="2648997"/>
            <a:ext cx="3748992" cy="2391176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3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636912"/>
            <a:ext cx="432048" cy="2448272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cxnSp>
        <p:nvCxnSpPr>
          <p:cNvPr id="24" name="직선 화살표 연결선 23"/>
          <p:cNvCxnSpPr/>
          <p:nvPr/>
        </p:nvCxnSpPr>
        <p:spPr>
          <a:xfrm>
            <a:off x="4932040" y="2060848"/>
            <a:ext cx="0" cy="504056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제목 1"/>
          <p:cNvSpPr txBox="1">
            <a:spLocks/>
          </p:cNvSpPr>
          <p:nvPr/>
        </p:nvSpPr>
        <p:spPr>
          <a:xfrm>
            <a:off x="2483768" y="1700808"/>
            <a:ext cx="288032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1600" b="1" spc="-250" dirty="0">
                <a:solidFill>
                  <a:schemeClr val="bg1"/>
                </a:solidFill>
              </a:rPr>
              <a:t>E1 </a:t>
            </a:r>
            <a:r>
              <a:rPr lang="ko-KR" altLang="en-US" sz="1600" b="1" spc="-250" dirty="0">
                <a:solidFill>
                  <a:schemeClr val="bg1"/>
                </a:solidFill>
              </a:rPr>
              <a:t>프레임  처리 </a:t>
            </a:r>
            <a:r>
              <a:rPr lang="en-US" altLang="ko-KR" sz="1600" b="1" spc="-250" dirty="0">
                <a:solidFill>
                  <a:schemeClr val="bg1"/>
                </a:solidFill>
              </a:rPr>
              <a:t> </a:t>
            </a:r>
            <a:r>
              <a:rPr lang="ko-KR" altLang="en-US" sz="1600" b="1" spc="-250" dirty="0">
                <a:solidFill>
                  <a:schemeClr val="bg1"/>
                </a:solidFill>
              </a:rPr>
              <a:t>및 </a:t>
            </a:r>
            <a:r>
              <a:rPr lang="ko-KR" altLang="en-US" sz="1600" b="1" spc="-250" dirty="0" err="1">
                <a:solidFill>
                  <a:schemeClr val="bg1"/>
                </a:solidFill>
              </a:rPr>
              <a:t>클럭공급</a:t>
            </a:r>
            <a:endParaRPr lang="ko-KR" altLang="en-US" sz="1600" b="1" spc="-2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611560" y="2636912"/>
            <a:ext cx="7992888" cy="2952328"/>
            <a:chOff x="755576" y="2636912"/>
            <a:chExt cx="7848872" cy="2952328"/>
          </a:xfrm>
        </p:grpSpPr>
        <p:pic>
          <p:nvPicPr>
            <p:cNvPr id="35" name="Picture 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5576" y="2636912"/>
              <a:ext cx="7848872" cy="2952328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522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54957" y="2670047"/>
              <a:ext cx="2033625" cy="2860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277992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후면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(WTC-60)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71528" y="3806884"/>
            <a:ext cx="288032" cy="1372277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/>
          <p:cNvCxnSpPr/>
          <p:nvPr/>
        </p:nvCxnSpPr>
        <p:spPr>
          <a:xfrm flipV="1">
            <a:off x="943661" y="5259179"/>
            <a:ext cx="0" cy="1152127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제목 1"/>
          <p:cNvSpPr txBox="1">
            <a:spLocks/>
          </p:cNvSpPr>
          <p:nvPr/>
        </p:nvSpPr>
        <p:spPr>
          <a:xfrm>
            <a:off x="867592" y="6259258"/>
            <a:ext cx="180020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7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DC -48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전원  연결단자</a:t>
            </a:r>
          </a:p>
        </p:txBody>
      </p:sp>
      <p:sp>
        <p:nvSpPr>
          <p:cNvPr id="55" name="제목 1"/>
          <p:cNvSpPr txBox="1">
            <a:spLocks/>
          </p:cNvSpPr>
          <p:nvPr/>
        </p:nvSpPr>
        <p:spPr>
          <a:xfrm>
            <a:off x="2483768" y="1484784"/>
            <a:ext cx="1512168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7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EMS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제어  </a:t>
            </a:r>
            <a:r>
              <a:rPr lang="en-US" altLang="ko-KR" sz="2000" b="1" spc="-250" dirty="0">
                <a:solidFill>
                  <a:schemeClr val="bg1"/>
                </a:solidFill>
              </a:rPr>
              <a:t>LAN </a:t>
            </a:r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Port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257657" y="4071827"/>
            <a:ext cx="353837" cy="28803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제목 1"/>
          <p:cNvSpPr txBox="1">
            <a:spLocks/>
          </p:cNvSpPr>
          <p:nvPr/>
        </p:nvSpPr>
        <p:spPr>
          <a:xfrm>
            <a:off x="2967232" y="5721896"/>
            <a:ext cx="144016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FG/SG/48G 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cxnSp>
        <p:nvCxnSpPr>
          <p:cNvPr id="44" name="직선 화살표 연결선 43"/>
          <p:cNvCxnSpPr/>
          <p:nvPr/>
        </p:nvCxnSpPr>
        <p:spPr>
          <a:xfrm>
            <a:off x="2627784" y="1844824"/>
            <a:ext cx="1" cy="1112571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2231795" y="2986430"/>
            <a:ext cx="391589" cy="38770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제목 1"/>
          <p:cNvSpPr txBox="1">
            <a:spLocks/>
          </p:cNvSpPr>
          <p:nvPr/>
        </p:nvSpPr>
        <p:spPr>
          <a:xfrm>
            <a:off x="7020272" y="1484784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채널 회선     </a:t>
            </a:r>
            <a:r>
              <a:rPr lang="en-US" altLang="ko-KR" sz="2000" b="1" spc="-250" dirty="0">
                <a:solidFill>
                  <a:schemeClr val="bg1"/>
                </a:solidFill>
              </a:rPr>
              <a:t>Mapping </a:t>
            </a:r>
            <a:r>
              <a:rPr lang="ko-KR" altLang="en-US" sz="2000" b="1" spc="-250" dirty="0">
                <a:solidFill>
                  <a:schemeClr val="bg1"/>
                </a:solidFill>
              </a:rPr>
              <a:t>단자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410101" y="4415215"/>
            <a:ext cx="683808" cy="1461896"/>
            <a:chOff x="1660971" y="4409044"/>
            <a:chExt cx="683808" cy="1461896"/>
          </a:xfrm>
        </p:grpSpPr>
        <p:cxnSp>
          <p:nvCxnSpPr>
            <p:cNvPr id="41" name="직선 화살표 연결선 40"/>
            <p:cNvCxnSpPr/>
            <p:nvPr/>
          </p:nvCxnSpPr>
          <p:spPr>
            <a:xfrm flipH="1" flipV="1">
              <a:off x="1660971" y="4409044"/>
              <a:ext cx="11478" cy="1457054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 flipH="1">
              <a:off x="1666931" y="5870940"/>
              <a:ext cx="677848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직사각형 49"/>
          <p:cNvSpPr/>
          <p:nvPr/>
        </p:nvSpPr>
        <p:spPr>
          <a:xfrm>
            <a:off x="8028384" y="2708920"/>
            <a:ext cx="408958" cy="2770624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제목 1"/>
          <p:cNvSpPr txBox="1">
            <a:spLocks/>
          </p:cNvSpPr>
          <p:nvPr/>
        </p:nvSpPr>
        <p:spPr>
          <a:xfrm>
            <a:off x="4355976" y="2348880"/>
            <a:ext cx="936104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2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2W</a:t>
            </a:r>
            <a:r>
              <a:rPr lang="ko-KR" altLang="en-US" sz="2000" b="1" spc="-250" dirty="0">
                <a:solidFill>
                  <a:schemeClr val="bg1"/>
                </a:solidFill>
              </a:rPr>
              <a:t>연결단자</a:t>
            </a:r>
          </a:p>
        </p:txBody>
      </p:sp>
      <p:cxnSp>
        <p:nvCxnSpPr>
          <p:cNvPr id="40" name="직선 화살표 연결선 39"/>
          <p:cNvCxnSpPr/>
          <p:nvPr/>
        </p:nvCxnSpPr>
        <p:spPr>
          <a:xfrm>
            <a:off x="8172400" y="1916832"/>
            <a:ext cx="0" cy="648072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548680"/>
            <a:ext cx="9239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타원 60"/>
          <p:cNvSpPr/>
          <p:nvPr/>
        </p:nvSpPr>
        <p:spPr>
          <a:xfrm>
            <a:off x="5777653" y="2993503"/>
            <a:ext cx="124359" cy="3803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5582356" y="2439761"/>
            <a:ext cx="124359" cy="3803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6" name="타원 55"/>
          <p:cNvSpPr/>
          <p:nvPr/>
        </p:nvSpPr>
        <p:spPr>
          <a:xfrm>
            <a:off x="5565513" y="2990764"/>
            <a:ext cx="124359" cy="3803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7" name="제목 1"/>
          <p:cNvSpPr txBox="1">
            <a:spLocks/>
          </p:cNvSpPr>
          <p:nvPr/>
        </p:nvSpPr>
        <p:spPr>
          <a:xfrm>
            <a:off x="4283968" y="3212976"/>
            <a:ext cx="936104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2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4W</a:t>
            </a:r>
            <a:r>
              <a:rPr lang="ko-KR" altLang="en-US" sz="2000" b="1" spc="-250" dirty="0">
                <a:solidFill>
                  <a:schemeClr val="bg1"/>
                </a:solidFill>
              </a:rPr>
              <a:t>수신단자</a:t>
            </a:r>
          </a:p>
        </p:txBody>
      </p:sp>
      <p:sp>
        <p:nvSpPr>
          <p:cNvPr id="64" name="제목 1"/>
          <p:cNvSpPr txBox="1">
            <a:spLocks/>
          </p:cNvSpPr>
          <p:nvPr/>
        </p:nvSpPr>
        <p:spPr>
          <a:xfrm>
            <a:off x="6012160" y="3068960"/>
            <a:ext cx="936104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2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4W</a:t>
            </a:r>
            <a:r>
              <a:rPr lang="ko-KR" altLang="en-US" sz="2000" b="1" spc="-250" dirty="0">
                <a:solidFill>
                  <a:schemeClr val="bg1"/>
                </a:solidFill>
              </a:rPr>
              <a:t>송신단자</a:t>
            </a:r>
          </a:p>
        </p:txBody>
      </p:sp>
      <p:sp>
        <p:nvSpPr>
          <p:cNvPr id="65" name="제목 1"/>
          <p:cNvSpPr txBox="1">
            <a:spLocks/>
          </p:cNvSpPr>
          <p:nvPr/>
        </p:nvSpPr>
        <p:spPr>
          <a:xfrm>
            <a:off x="6300192" y="2420888"/>
            <a:ext cx="864096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E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선    단자</a:t>
            </a:r>
          </a:p>
        </p:txBody>
      </p:sp>
      <p:sp>
        <p:nvSpPr>
          <p:cNvPr id="66" name="타원 65"/>
          <p:cNvSpPr/>
          <p:nvPr/>
        </p:nvSpPr>
        <p:spPr>
          <a:xfrm>
            <a:off x="5971491" y="2488312"/>
            <a:ext cx="144016" cy="1643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7" name="제목 1"/>
          <p:cNvSpPr txBox="1">
            <a:spLocks/>
          </p:cNvSpPr>
          <p:nvPr/>
        </p:nvSpPr>
        <p:spPr>
          <a:xfrm>
            <a:off x="6321434" y="2645731"/>
            <a:ext cx="864096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M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선    단자</a:t>
            </a:r>
          </a:p>
        </p:txBody>
      </p:sp>
      <p:sp>
        <p:nvSpPr>
          <p:cNvPr id="68" name="타원 67"/>
          <p:cNvSpPr/>
          <p:nvPr/>
        </p:nvSpPr>
        <p:spPr>
          <a:xfrm>
            <a:off x="5974187" y="2680019"/>
            <a:ext cx="144016" cy="1643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cxnSp>
        <p:nvCxnSpPr>
          <p:cNvPr id="69" name="직선 화살표 연결선 68"/>
          <p:cNvCxnSpPr/>
          <p:nvPr/>
        </p:nvCxnSpPr>
        <p:spPr>
          <a:xfrm flipH="1">
            <a:off x="6140885" y="2576019"/>
            <a:ext cx="216024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화살표 연결선 74"/>
          <p:cNvCxnSpPr/>
          <p:nvPr/>
        </p:nvCxnSpPr>
        <p:spPr>
          <a:xfrm flipH="1">
            <a:off x="6146320" y="2784645"/>
            <a:ext cx="216024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화살표 연결선 75"/>
          <p:cNvCxnSpPr/>
          <p:nvPr/>
        </p:nvCxnSpPr>
        <p:spPr>
          <a:xfrm flipH="1">
            <a:off x="5920285" y="3145536"/>
            <a:ext cx="216024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화살표 연결선 79"/>
          <p:cNvCxnSpPr/>
          <p:nvPr/>
        </p:nvCxnSpPr>
        <p:spPr>
          <a:xfrm>
            <a:off x="5292080" y="3212976"/>
            <a:ext cx="288032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755576" y="2924944"/>
            <a:ext cx="360040" cy="504056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107504" y="1484784"/>
            <a:ext cx="1512168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850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Battery 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입력단자</a:t>
            </a:r>
          </a:p>
        </p:txBody>
      </p:sp>
      <p:cxnSp>
        <p:nvCxnSpPr>
          <p:cNvPr id="51" name="직선 화살표 연결선 50"/>
          <p:cNvCxnSpPr/>
          <p:nvPr/>
        </p:nvCxnSpPr>
        <p:spPr>
          <a:xfrm>
            <a:off x="971600" y="1772816"/>
            <a:ext cx="1" cy="1112571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직사각형 51"/>
          <p:cNvSpPr/>
          <p:nvPr/>
        </p:nvSpPr>
        <p:spPr>
          <a:xfrm flipH="1">
            <a:off x="1194666" y="2999232"/>
            <a:ext cx="429308" cy="680314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제목 1"/>
          <p:cNvSpPr txBox="1">
            <a:spLocks/>
          </p:cNvSpPr>
          <p:nvPr/>
        </p:nvSpPr>
        <p:spPr>
          <a:xfrm>
            <a:off x="1043608" y="2204864"/>
            <a:ext cx="108012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AC  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입력단자 </a:t>
            </a:r>
          </a:p>
        </p:txBody>
      </p:sp>
      <p:cxnSp>
        <p:nvCxnSpPr>
          <p:cNvPr id="59" name="직선 화살표 연결선 58"/>
          <p:cNvCxnSpPr/>
          <p:nvPr/>
        </p:nvCxnSpPr>
        <p:spPr>
          <a:xfrm>
            <a:off x="1403648" y="2492896"/>
            <a:ext cx="1" cy="392491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그룹 32"/>
          <p:cNvGrpSpPr/>
          <p:nvPr/>
        </p:nvGrpSpPr>
        <p:grpSpPr>
          <a:xfrm>
            <a:off x="683568" y="2636912"/>
            <a:ext cx="7704856" cy="2808312"/>
            <a:chOff x="683568" y="3284984"/>
            <a:chExt cx="7704856" cy="2808312"/>
          </a:xfrm>
        </p:grpSpPr>
        <p:pic>
          <p:nvPicPr>
            <p:cNvPr id="23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3284984"/>
              <a:ext cx="7704856" cy="2808312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24" name="Picture 1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6056" y="3445459"/>
              <a:ext cx="393654" cy="2414016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</p:grpSp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277992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전면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(WTC-30)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cxnSp>
        <p:nvCxnSpPr>
          <p:cNvPr id="25" name="직선 화살표 연결선 24"/>
          <p:cNvCxnSpPr/>
          <p:nvPr/>
        </p:nvCxnSpPr>
        <p:spPr>
          <a:xfrm flipV="1">
            <a:off x="5868144" y="5229200"/>
            <a:ext cx="0" cy="72007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제목 1"/>
          <p:cNvSpPr txBox="1">
            <a:spLocks/>
          </p:cNvSpPr>
          <p:nvPr/>
        </p:nvSpPr>
        <p:spPr>
          <a:xfrm>
            <a:off x="4932040" y="6021288"/>
            <a:ext cx="180020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BCU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제어 </a:t>
            </a:r>
            <a:r>
              <a:rPr lang="ko-KR" altLang="en-US" sz="2000" b="1" spc="-250" dirty="0" err="1">
                <a:solidFill>
                  <a:schemeClr val="bg1"/>
                </a:solidFill>
              </a:rPr>
              <a:t>유니트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sp>
        <p:nvSpPr>
          <p:cNvPr id="55" name="제목 1"/>
          <p:cNvSpPr txBox="1">
            <a:spLocks/>
          </p:cNvSpPr>
          <p:nvPr/>
        </p:nvSpPr>
        <p:spPr>
          <a:xfrm>
            <a:off x="6727938" y="6011499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Ring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발생기</a:t>
            </a:r>
          </a:p>
        </p:txBody>
      </p:sp>
      <p:cxnSp>
        <p:nvCxnSpPr>
          <p:cNvPr id="41" name="직선 화살표 연결선 40"/>
          <p:cNvCxnSpPr/>
          <p:nvPr/>
        </p:nvCxnSpPr>
        <p:spPr>
          <a:xfrm flipV="1">
            <a:off x="7164288" y="5373216"/>
            <a:ext cx="0" cy="57606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직사각형 41"/>
          <p:cNvSpPr/>
          <p:nvPr/>
        </p:nvSpPr>
        <p:spPr>
          <a:xfrm>
            <a:off x="5076056" y="2780928"/>
            <a:ext cx="382227" cy="244827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제목 1"/>
          <p:cNvSpPr txBox="1">
            <a:spLocks/>
          </p:cNvSpPr>
          <p:nvPr/>
        </p:nvSpPr>
        <p:spPr>
          <a:xfrm>
            <a:off x="1547664" y="5877272"/>
            <a:ext cx="2016224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30</a:t>
            </a:r>
            <a:r>
              <a:rPr lang="ko-KR" altLang="en-US" sz="2000" b="1" spc="-250" dirty="0">
                <a:solidFill>
                  <a:schemeClr val="bg1"/>
                </a:solidFill>
              </a:rPr>
              <a:t>회선 채널 </a:t>
            </a:r>
            <a:r>
              <a:rPr lang="ko-KR" altLang="en-US" sz="2000" b="1" spc="-250" dirty="0" err="1">
                <a:solidFill>
                  <a:schemeClr val="bg1"/>
                </a:solidFill>
              </a:rPr>
              <a:t>유니트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cxnSp>
        <p:nvCxnSpPr>
          <p:cNvPr id="44" name="직선 화살표 연결선 43"/>
          <p:cNvCxnSpPr/>
          <p:nvPr/>
        </p:nvCxnSpPr>
        <p:spPr>
          <a:xfrm flipV="1">
            <a:off x="1979712" y="5301208"/>
            <a:ext cx="0" cy="504056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제목 1"/>
          <p:cNvSpPr txBox="1">
            <a:spLocks/>
          </p:cNvSpPr>
          <p:nvPr/>
        </p:nvSpPr>
        <p:spPr>
          <a:xfrm>
            <a:off x="6228184" y="1268760"/>
            <a:ext cx="2376264" cy="64807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1600" b="1" spc="-250" dirty="0">
                <a:solidFill>
                  <a:schemeClr val="bg1"/>
                </a:solidFill>
              </a:rPr>
              <a:t>BRGU – DC  Ring  </a:t>
            </a:r>
            <a:r>
              <a:rPr lang="ko-KR" altLang="en-US" sz="1600" b="1" spc="-250" dirty="0">
                <a:solidFill>
                  <a:schemeClr val="bg1"/>
                </a:solidFill>
              </a:rPr>
              <a:t>발생기</a:t>
            </a:r>
            <a:endParaRPr lang="en-US" altLang="ko-KR" sz="1600" b="1" spc="-250" dirty="0">
              <a:solidFill>
                <a:schemeClr val="bg1"/>
              </a:solidFill>
            </a:endParaRPr>
          </a:p>
          <a:p>
            <a:r>
              <a:rPr lang="en-US" altLang="ko-KR" sz="1600" b="1" spc="-250" dirty="0">
                <a:solidFill>
                  <a:schemeClr val="bg1"/>
                </a:solidFill>
              </a:rPr>
              <a:t>BPRU – AC</a:t>
            </a:r>
            <a:r>
              <a:rPr lang="ko-KR" altLang="en-US" sz="1600" b="1" spc="-250" dirty="0">
                <a:solidFill>
                  <a:schemeClr val="bg1"/>
                </a:solidFill>
              </a:rPr>
              <a:t>전원 및  </a:t>
            </a:r>
            <a:r>
              <a:rPr lang="en-US" altLang="ko-KR" sz="1600" b="1" spc="-250" dirty="0" err="1">
                <a:solidFill>
                  <a:schemeClr val="bg1"/>
                </a:solidFill>
              </a:rPr>
              <a:t>Riing</a:t>
            </a:r>
            <a:r>
              <a:rPr lang="en-US" altLang="ko-KR" sz="1600" b="1" spc="-250" dirty="0">
                <a:solidFill>
                  <a:schemeClr val="bg1"/>
                </a:solidFill>
              </a:rPr>
              <a:t>   </a:t>
            </a:r>
            <a:r>
              <a:rPr lang="ko-KR" altLang="en-US" sz="1600" b="1" spc="-250" dirty="0">
                <a:solidFill>
                  <a:schemeClr val="bg1"/>
                </a:solidFill>
              </a:rPr>
              <a:t>발생기</a:t>
            </a:r>
          </a:p>
        </p:txBody>
      </p:sp>
      <p:cxnSp>
        <p:nvCxnSpPr>
          <p:cNvPr id="49" name="직선 화살표 연결선 48"/>
          <p:cNvCxnSpPr/>
          <p:nvPr/>
        </p:nvCxnSpPr>
        <p:spPr>
          <a:xfrm>
            <a:off x="7020272" y="1988840"/>
            <a:ext cx="0" cy="43204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5508104" y="2780928"/>
            <a:ext cx="504056" cy="244827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084168" y="2780928"/>
            <a:ext cx="2016224" cy="244827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제목 1"/>
          <p:cNvSpPr txBox="1">
            <a:spLocks/>
          </p:cNvSpPr>
          <p:nvPr/>
        </p:nvSpPr>
        <p:spPr>
          <a:xfrm>
            <a:off x="2843808" y="1844824"/>
            <a:ext cx="288032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1600" b="1" spc="-250" dirty="0" err="1">
                <a:solidFill>
                  <a:schemeClr val="bg1"/>
                </a:solidFill>
              </a:rPr>
              <a:t>이더넷</a:t>
            </a:r>
            <a:r>
              <a:rPr lang="ko-KR" altLang="en-US" sz="1600" b="1" spc="-250" dirty="0">
                <a:solidFill>
                  <a:schemeClr val="bg1"/>
                </a:solidFill>
              </a:rPr>
              <a:t> 프레임  처리 </a:t>
            </a:r>
            <a:r>
              <a:rPr lang="en-US" altLang="ko-KR" sz="1600" b="1" spc="-250" dirty="0">
                <a:solidFill>
                  <a:schemeClr val="bg1"/>
                </a:solidFill>
              </a:rPr>
              <a:t> </a:t>
            </a:r>
            <a:r>
              <a:rPr lang="ko-KR" altLang="en-US" sz="1600" b="1" spc="-250" dirty="0">
                <a:solidFill>
                  <a:schemeClr val="bg1"/>
                </a:solidFill>
              </a:rPr>
              <a:t>및 </a:t>
            </a:r>
            <a:r>
              <a:rPr lang="ko-KR" altLang="en-US" sz="1600" b="1" spc="-250" dirty="0" err="1">
                <a:solidFill>
                  <a:schemeClr val="bg1"/>
                </a:solidFill>
              </a:rPr>
              <a:t>클럭공급</a:t>
            </a:r>
            <a:endParaRPr lang="ko-KR" altLang="en-US" sz="1600" b="1" spc="-250" dirty="0">
              <a:solidFill>
                <a:schemeClr val="bg1"/>
              </a:solidFill>
            </a:endParaRPr>
          </a:p>
        </p:txBody>
      </p:sp>
      <p:cxnSp>
        <p:nvCxnSpPr>
          <p:cNvPr id="30" name="직선 화살표 연결선 29"/>
          <p:cNvCxnSpPr/>
          <p:nvPr/>
        </p:nvCxnSpPr>
        <p:spPr>
          <a:xfrm>
            <a:off x="5148064" y="2204864"/>
            <a:ext cx="0" cy="504056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>
          <a:xfrm>
            <a:off x="1035149" y="2780928"/>
            <a:ext cx="1880667" cy="2448271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780928"/>
            <a:ext cx="613264" cy="2448272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5" grpId="0"/>
      <p:bldP spid="42" grpId="0" animBg="1"/>
      <p:bldP spid="43" grpId="0"/>
      <p:bldP spid="48" grpId="0"/>
      <p:bldP spid="27" grpId="0" animBg="1"/>
      <p:bldP spid="28" grpId="0" animBg="1"/>
      <p:bldP spid="29" grpId="0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36912"/>
            <a:ext cx="7992888" cy="2952328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277992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후면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(WTC-30)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771528" y="3806884"/>
            <a:ext cx="288032" cy="1372277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/>
          <p:cNvCxnSpPr/>
          <p:nvPr/>
        </p:nvCxnSpPr>
        <p:spPr>
          <a:xfrm flipV="1">
            <a:off x="943661" y="5259179"/>
            <a:ext cx="0" cy="1152127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제목 1"/>
          <p:cNvSpPr txBox="1">
            <a:spLocks/>
          </p:cNvSpPr>
          <p:nvPr/>
        </p:nvSpPr>
        <p:spPr>
          <a:xfrm>
            <a:off x="867592" y="6259258"/>
            <a:ext cx="180020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7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DC -48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전원  연결단자</a:t>
            </a:r>
          </a:p>
        </p:txBody>
      </p:sp>
      <p:sp>
        <p:nvSpPr>
          <p:cNvPr id="55" name="제목 1"/>
          <p:cNvSpPr txBox="1">
            <a:spLocks/>
          </p:cNvSpPr>
          <p:nvPr/>
        </p:nvSpPr>
        <p:spPr>
          <a:xfrm>
            <a:off x="2483768" y="1628800"/>
            <a:ext cx="1512168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7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EMS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제어  </a:t>
            </a:r>
            <a:r>
              <a:rPr lang="en-US" altLang="ko-KR" sz="2000" b="1" spc="-250" dirty="0">
                <a:solidFill>
                  <a:schemeClr val="bg1"/>
                </a:solidFill>
              </a:rPr>
              <a:t>LAN </a:t>
            </a:r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Port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2257657" y="4071827"/>
            <a:ext cx="353837" cy="288032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제목 1"/>
          <p:cNvSpPr txBox="1">
            <a:spLocks/>
          </p:cNvSpPr>
          <p:nvPr/>
        </p:nvSpPr>
        <p:spPr>
          <a:xfrm>
            <a:off x="2967232" y="5721896"/>
            <a:ext cx="144016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FG/SG/48G 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cxnSp>
        <p:nvCxnSpPr>
          <p:cNvPr id="44" name="직선 화살표 연결선 43"/>
          <p:cNvCxnSpPr/>
          <p:nvPr/>
        </p:nvCxnSpPr>
        <p:spPr>
          <a:xfrm>
            <a:off x="2627784" y="1844824"/>
            <a:ext cx="1" cy="1112571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직사각형 44"/>
          <p:cNvSpPr/>
          <p:nvPr/>
        </p:nvSpPr>
        <p:spPr>
          <a:xfrm>
            <a:off x="2231795" y="2986430"/>
            <a:ext cx="391589" cy="38770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제목 1"/>
          <p:cNvSpPr txBox="1">
            <a:spLocks/>
          </p:cNvSpPr>
          <p:nvPr/>
        </p:nvSpPr>
        <p:spPr>
          <a:xfrm>
            <a:off x="7020272" y="1484784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채널 회선     </a:t>
            </a:r>
            <a:r>
              <a:rPr lang="en-US" altLang="ko-KR" sz="2000" b="1" spc="-250" dirty="0">
                <a:solidFill>
                  <a:schemeClr val="bg1"/>
                </a:solidFill>
              </a:rPr>
              <a:t>Mapping </a:t>
            </a:r>
            <a:r>
              <a:rPr lang="ko-KR" altLang="en-US" sz="2000" b="1" spc="-250" dirty="0">
                <a:solidFill>
                  <a:schemeClr val="bg1"/>
                </a:solidFill>
              </a:rPr>
              <a:t>단자</a:t>
            </a:r>
          </a:p>
        </p:txBody>
      </p:sp>
      <p:grpSp>
        <p:nvGrpSpPr>
          <p:cNvPr id="4" name="그룹 32"/>
          <p:cNvGrpSpPr/>
          <p:nvPr/>
        </p:nvGrpSpPr>
        <p:grpSpPr>
          <a:xfrm>
            <a:off x="2410101" y="4415215"/>
            <a:ext cx="683808" cy="1461896"/>
            <a:chOff x="1660971" y="4409044"/>
            <a:chExt cx="683808" cy="1461896"/>
          </a:xfrm>
        </p:grpSpPr>
        <p:cxnSp>
          <p:nvCxnSpPr>
            <p:cNvPr id="41" name="직선 화살표 연결선 40"/>
            <p:cNvCxnSpPr/>
            <p:nvPr/>
          </p:nvCxnSpPr>
          <p:spPr>
            <a:xfrm flipH="1" flipV="1">
              <a:off x="1660971" y="4409044"/>
              <a:ext cx="11478" cy="1457054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 flipH="1">
              <a:off x="1666931" y="5870940"/>
              <a:ext cx="677848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직사각형 49"/>
          <p:cNvSpPr/>
          <p:nvPr/>
        </p:nvSpPr>
        <p:spPr>
          <a:xfrm>
            <a:off x="8028384" y="2708920"/>
            <a:ext cx="408958" cy="2770624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제목 1"/>
          <p:cNvSpPr txBox="1">
            <a:spLocks/>
          </p:cNvSpPr>
          <p:nvPr/>
        </p:nvSpPr>
        <p:spPr>
          <a:xfrm>
            <a:off x="4355976" y="2492896"/>
            <a:ext cx="936104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2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2W</a:t>
            </a:r>
            <a:r>
              <a:rPr lang="ko-KR" altLang="en-US" sz="2000" b="1" spc="-250" dirty="0">
                <a:solidFill>
                  <a:schemeClr val="bg1"/>
                </a:solidFill>
              </a:rPr>
              <a:t>연결단자</a:t>
            </a:r>
          </a:p>
        </p:txBody>
      </p:sp>
      <p:cxnSp>
        <p:nvCxnSpPr>
          <p:cNvPr id="40" name="직선 화살표 연결선 39"/>
          <p:cNvCxnSpPr/>
          <p:nvPr/>
        </p:nvCxnSpPr>
        <p:spPr>
          <a:xfrm>
            <a:off x="8172400" y="1916832"/>
            <a:ext cx="0" cy="648072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548680"/>
            <a:ext cx="92392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타원 60"/>
          <p:cNvSpPr/>
          <p:nvPr/>
        </p:nvSpPr>
        <p:spPr>
          <a:xfrm>
            <a:off x="5777653" y="2993503"/>
            <a:ext cx="124359" cy="3803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5582356" y="2439761"/>
            <a:ext cx="124359" cy="3803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6" name="타원 55"/>
          <p:cNvSpPr/>
          <p:nvPr/>
        </p:nvSpPr>
        <p:spPr>
          <a:xfrm>
            <a:off x="5565513" y="2990764"/>
            <a:ext cx="124359" cy="38039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57" name="제목 1"/>
          <p:cNvSpPr txBox="1">
            <a:spLocks/>
          </p:cNvSpPr>
          <p:nvPr/>
        </p:nvSpPr>
        <p:spPr>
          <a:xfrm>
            <a:off x="4283968" y="3212976"/>
            <a:ext cx="936104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2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4W</a:t>
            </a:r>
            <a:r>
              <a:rPr lang="ko-KR" altLang="en-US" sz="2000" b="1" spc="-250" dirty="0">
                <a:solidFill>
                  <a:schemeClr val="bg1"/>
                </a:solidFill>
              </a:rPr>
              <a:t>수신단자</a:t>
            </a:r>
          </a:p>
        </p:txBody>
      </p:sp>
      <p:sp>
        <p:nvSpPr>
          <p:cNvPr id="64" name="제목 1"/>
          <p:cNvSpPr txBox="1">
            <a:spLocks/>
          </p:cNvSpPr>
          <p:nvPr/>
        </p:nvSpPr>
        <p:spPr>
          <a:xfrm>
            <a:off x="6012160" y="3068960"/>
            <a:ext cx="936104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625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 </a:t>
            </a:r>
            <a:r>
              <a:rPr lang="en-US" altLang="ko-KR" sz="2000" b="1" spc="-250" dirty="0">
                <a:solidFill>
                  <a:schemeClr val="bg1"/>
                </a:solidFill>
              </a:rPr>
              <a:t>4W</a:t>
            </a:r>
            <a:r>
              <a:rPr lang="ko-KR" altLang="en-US" sz="2000" b="1" spc="-250" dirty="0">
                <a:solidFill>
                  <a:schemeClr val="bg1"/>
                </a:solidFill>
              </a:rPr>
              <a:t>송신단자</a:t>
            </a:r>
          </a:p>
        </p:txBody>
      </p:sp>
      <p:sp>
        <p:nvSpPr>
          <p:cNvPr id="65" name="제목 1"/>
          <p:cNvSpPr txBox="1">
            <a:spLocks/>
          </p:cNvSpPr>
          <p:nvPr/>
        </p:nvSpPr>
        <p:spPr>
          <a:xfrm>
            <a:off x="6300192" y="2420888"/>
            <a:ext cx="864096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E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선    단자</a:t>
            </a:r>
          </a:p>
        </p:txBody>
      </p:sp>
      <p:sp>
        <p:nvSpPr>
          <p:cNvPr id="66" name="타원 65"/>
          <p:cNvSpPr/>
          <p:nvPr/>
        </p:nvSpPr>
        <p:spPr>
          <a:xfrm>
            <a:off x="5971491" y="2488312"/>
            <a:ext cx="144016" cy="1643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sp>
        <p:nvSpPr>
          <p:cNvPr id="67" name="제목 1"/>
          <p:cNvSpPr txBox="1">
            <a:spLocks/>
          </p:cNvSpPr>
          <p:nvPr/>
        </p:nvSpPr>
        <p:spPr>
          <a:xfrm>
            <a:off x="6321434" y="2645731"/>
            <a:ext cx="864096" cy="28803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M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선    단자</a:t>
            </a:r>
          </a:p>
        </p:txBody>
      </p:sp>
      <p:sp>
        <p:nvSpPr>
          <p:cNvPr id="68" name="타원 67"/>
          <p:cNvSpPr/>
          <p:nvPr/>
        </p:nvSpPr>
        <p:spPr>
          <a:xfrm>
            <a:off x="5974187" y="2680019"/>
            <a:ext cx="144016" cy="1643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rgbClr val="FF0000"/>
              </a:solidFill>
            </a:endParaRPr>
          </a:p>
        </p:txBody>
      </p:sp>
      <p:cxnSp>
        <p:nvCxnSpPr>
          <p:cNvPr id="69" name="직선 화살표 연결선 68"/>
          <p:cNvCxnSpPr/>
          <p:nvPr/>
        </p:nvCxnSpPr>
        <p:spPr>
          <a:xfrm flipH="1">
            <a:off x="6140885" y="2576019"/>
            <a:ext cx="216024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직선 화살표 연결선 74"/>
          <p:cNvCxnSpPr/>
          <p:nvPr/>
        </p:nvCxnSpPr>
        <p:spPr>
          <a:xfrm flipH="1">
            <a:off x="6146320" y="2784645"/>
            <a:ext cx="216024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화살표 연결선 75"/>
          <p:cNvCxnSpPr/>
          <p:nvPr/>
        </p:nvCxnSpPr>
        <p:spPr>
          <a:xfrm flipH="1">
            <a:off x="5920285" y="3145536"/>
            <a:ext cx="216024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직선 화살표 연결선 79"/>
          <p:cNvCxnSpPr/>
          <p:nvPr/>
        </p:nvCxnSpPr>
        <p:spPr>
          <a:xfrm>
            <a:off x="5292080" y="3212976"/>
            <a:ext cx="288032" cy="0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755576" y="2924944"/>
            <a:ext cx="360040" cy="504056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제목 1"/>
          <p:cNvSpPr txBox="1">
            <a:spLocks/>
          </p:cNvSpPr>
          <p:nvPr/>
        </p:nvSpPr>
        <p:spPr>
          <a:xfrm>
            <a:off x="107504" y="1484784"/>
            <a:ext cx="1512168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850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Battery 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입력단자</a:t>
            </a:r>
          </a:p>
        </p:txBody>
      </p:sp>
      <p:cxnSp>
        <p:nvCxnSpPr>
          <p:cNvPr id="51" name="직선 화살표 연결선 50"/>
          <p:cNvCxnSpPr/>
          <p:nvPr/>
        </p:nvCxnSpPr>
        <p:spPr>
          <a:xfrm>
            <a:off x="971600" y="1772816"/>
            <a:ext cx="1" cy="1112571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직사각형 51"/>
          <p:cNvSpPr/>
          <p:nvPr/>
        </p:nvSpPr>
        <p:spPr>
          <a:xfrm flipH="1">
            <a:off x="1194666" y="2999232"/>
            <a:ext cx="429308" cy="680314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제목 1"/>
          <p:cNvSpPr txBox="1">
            <a:spLocks/>
          </p:cNvSpPr>
          <p:nvPr/>
        </p:nvSpPr>
        <p:spPr>
          <a:xfrm>
            <a:off x="1043608" y="2204864"/>
            <a:ext cx="1080120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70000" lnSpcReduction="2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AC  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입력단자 </a:t>
            </a:r>
          </a:p>
        </p:txBody>
      </p:sp>
      <p:cxnSp>
        <p:nvCxnSpPr>
          <p:cNvPr id="59" name="직선 화살표 연결선 58"/>
          <p:cNvCxnSpPr/>
          <p:nvPr/>
        </p:nvCxnSpPr>
        <p:spPr>
          <a:xfrm>
            <a:off x="1403648" y="2492896"/>
            <a:ext cx="1" cy="392491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92896"/>
            <a:ext cx="7755649" cy="864096"/>
          </a:xfrm>
          <a:prstGeom prst="rect">
            <a:avLst/>
          </a:prstGeom>
          <a:noFill/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076" y="4293096"/>
            <a:ext cx="7855364" cy="864096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1187624" y="2708921"/>
            <a:ext cx="3096344" cy="648072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3005951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전후면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(WTC-06)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cxnSp>
        <p:nvCxnSpPr>
          <p:cNvPr id="25" name="직선 화살표 연결선 24"/>
          <p:cNvCxnSpPr/>
          <p:nvPr/>
        </p:nvCxnSpPr>
        <p:spPr>
          <a:xfrm flipV="1">
            <a:off x="3707904" y="4725144"/>
            <a:ext cx="0" cy="79208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제목 1"/>
          <p:cNvSpPr txBox="1">
            <a:spLocks/>
          </p:cNvSpPr>
          <p:nvPr/>
        </p:nvSpPr>
        <p:spPr>
          <a:xfrm>
            <a:off x="2915816" y="5445224"/>
            <a:ext cx="1512168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850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RS232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제어포트</a:t>
            </a:r>
          </a:p>
        </p:txBody>
      </p:sp>
      <p:sp>
        <p:nvSpPr>
          <p:cNvPr id="55" name="제목 1"/>
          <p:cNvSpPr txBox="1">
            <a:spLocks/>
          </p:cNvSpPr>
          <p:nvPr/>
        </p:nvSpPr>
        <p:spPr>
          <a:xfrm>
            <a:off x="6588224" y="5805264"/>
            <a:ext cx="1728192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850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2000" b="1" spc="-250" dirty="0">
                <a:solidFill>
                  <a:schemeClr val="bg1"/>
                </a:solidFill>
              </a:rPr>
              <a:t>채널 </a:t>
            </a:r>
            <a:r>
              <a:rPr lang="en-US" altLang="ko-KR" sz="2000" b="1" spc="-250" dirty="0">
                <a:solidFill>
                  <a:schemeClr val="bg1"/>
                </a:solidFill>
              </a:rPr>
              <a:t>Mapping </a:t>
            </a:r>
            <a:r>
              <a:rPr lang="ko-KR" altLang="en-US" sz="2000" b="1" spc="-250" dirty="0">
                <a:solidFill>
                  <a:schemeClr val="bg1"/>
                </a:solidFill>
              </a:rPr>
              <a:t>단자 </a:t>
            </a:r>
          </a:p>
        </p:txBody>
      </p:sp>
      <p:cxnSp>
        <p:nvCxnSpPr>
          <p:cNvPr id="41" name="직선 화살표 연결선 40"/>
          <p:cNvCxnSpPr/>
          <p:nvPr/>
        </p:nvCxnSpPr>
        <p:spPr>
          <a:xfrm flipV="1">
            <a:off x="7359091" y="5109442"/>
            <a:ext cx="0" cy="576064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제목 1"/>
          <p:cNvSpPr txBox="1">
            <a:spLocks/>
          </p:cNvSpPr>
          <p:nvPr/>
        </p:nvSpPr>
        <p:spPr>
          <a:xfrm>
            <a:off x="1547664" y="6093296"/>
            <a:ext cx="2016224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DC  </a:t>
            </a:r>
            <a:r>
              <a:rPr lang="ko-KR" altLang="en-US" sz="2000" b="1" spc="-250" dirty="0">
                <a:solidFill>
                  <a:schemeClr val="bg1"/>
                </a:solidFill>
              </a:rPr>
              <a:t>전원단자</a:t>
            </a:r>
          </a:p>
        </p:txBody>
      </p:sp>
      <p:cxnSp>
        <p:nvCxnSpPr>
          <p:cNvPr id="44" name="직선 화살표 연결선 43"/>
          <p:cNvCxnSpPr/>
          <p:nvPr/>
        </p:nvCxnSpPr>
        <p:spPr>
          <a:xfrm flipV="1">
            <a:off x="2843808" y="4941168"/>
            <a:ext cx="0" cy="115212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제목 1"/>
          <p:cNvSpPr txBox="1">
            <a:spLocks/>
          </p:cNvSpPr>
          <p:nvPr/>
        </p:nvSpPr>
        <p:spPr>
          <a:xfrm>
            <a:off x="6012160" y="1268760"/>
            <a:ext cx="2376264" cy="64807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1600" b="1" spc="-250" dirty="0">
                <a:solidFill>
                  <a:schemeClr val="bg1"/>
                </a:solidFill>
              </a:rPr>
              <a:t>전원 </a:t>
            </a:r>
            <a:r>
              <a:rPr lang="ko-KR" altLang="en-US" sz="1600" b="1" spc="-250" dirty="0" err="1">
                <a:solidFill>
                  <a:schemeClr val="bg1"/>
                </a:solidFill>
              </a:rPr>
              <a:t>파워유니트</a:t>
            </a:r>
            <a:endParaRPr lang="en-US" altLang="ko-KR" sz="1600" b="1" spc="-250" dirty="0">
              <a:solidFill>
                <a:schemeClr val="bg1"/>
              </a:solidFill>
            </a:endParaRPr>
          </a:p>
          <a:p>
            <a:r>
              <a:rPr lang="en-US" altLang="ko-KR" sz="1600" b="1" spc="-250" dirty="0">
                <a:solidFill>
                  <a:schemeClr val="bg1"/>
                </a:solidFill>
              </a:rPr>
              <a:t>AC </a:t>
            </a:r>
            <a:r>
              <a:rPr lang="ko-KR" altLang="en-US" sz="1600" b="1" spc="-250" dirty="0">
                <a:solidFill>
                  <a:schemeClr val="bg1"/>
                </a:solidFill>
              </a:rPr>
              <a:t>및 </a:t>
            </a:r>
            <a:r>
              <a:rPr lang="en-US" altLang="ko-KR" sz="1600" b="1" spc="-250" dirty="0">
                <a:solidFill>
                  <a:schemeClr val="bg1"/>
                </a:solidFill>
              </a:rPr>
              <a:t>DC   </a:t>
            </a:r>
            <a:r>
              <a:rPr lang="ko-KR" altLang="en-US" sz="1600" b="1" spc="-250" dirty="0">
                <a:solidFill>
                  <a:schemeClr val="bg1"/>
                </a:solidFill>
              </a:rPr>
              <a:t>선택</a:t>
            </a:r>
          </a:p>
        </p:txBody>
      </p:sp>
      <p:cxnSp>
        <p:nvCxnSpPr>
          <p:cNvPr id="49" name="직선 화살표 연결선 48"/>
          <p:cNvCxnSpPr/>
          <p:nvPr/>
        </p:nvCxnSpPr>
        <p:spPr>
          <a:xfrm>
            <a:off x="7020272" y="1988840"/>
            <a:ext cx="0" cy="43204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제목 1"/>
          <p:cNvSpPr txBox="1">
            <a:spLocks/>
          </p:cNvSpPr>
          <p:nvPr/>
        </p:nvSpPr>
        <p:spPr>
          <a:xfrm>
            <a:off x="1979712" y="1916832"/>
            <a:ext cx="1368152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1600" b="1" spc="-250" dirty="0">
                <a:solidFill>
                  <a:schemeClr val="bg1"/>
                </a:solidFill>
              </a:rPr>
              <a:t>채널 </a:t>
            </a:r>
            <a:r>
              <a:rPr lang="ko-KR" altLang="en-US" sz="1600" b="1" spc="-250" dirty="0" err="1">
                <a:solidFill>
                  <a:schemeClr val="bg1"/>
                </a:solidFill>
              </a:rPr>
              <a:t>유니트</a:t>
            </a:r>
            <a:r>
              <a:rPr lang="ko-KR" altLang="en-US" sz="1600" b="1" spc="-250" dirty="0">
                <a:solidFill>
                  <a:schemeClr val="bg1"/>
                </a:solidFill>
              </a:rPr>
              <a:t> </a:t>
            </a:r>
          </a:p>
        </p:txBody>
      </p:sp>
      <p:cxnSp>
        <p:nvCxnSpPr>
          <p:cNvPr id="30" name="직선 화살표 연결선 29"/>
          <p:cNvCxnSpPr/>
          <p:nvPr/>
        </p:nvCxnSpPr>
        <p:spPr>
          <a:xfrm>
            <a:off x="2483768" y="2276872"/>
            <a:ext cx="0" cy="43204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>
            <a:off x="2843808" y="2276872"/>
            <a:ext cx="0" cy="43204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제목 1"/>
          <p:cNvSpPr txBox="1">
            <a:spLocks/>
          </p:cNvSpPr>
          <p:nvPr/>
        </p:nvSpPr>
        <p:spPr>
          <a:xfrm>
            <a:off x="3851920" y="1700808"/>
            <a:ext cx="2376264" cy="4320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ko-KR" altLang="en-US" sz="1600" b="1" spc="-250" dirty="0">
                <a:solidFill>
                  <a:schemeClr val="bg1"/>
                </a:solidFill>
              </a:rPr>
              <a:t>광 </a:t>
            </a:r>
            <a:r>
              <a:rPr lang="en-US" altLang="ko-KR" sz="1600" b="1" spc="-250" dirty="0">
                <a:solidFill>
                  <a:schemeClr val="bg1"/>
                </a:solidFill>
              </a:rPr>
              <a:t>MUX   </a:t>
            </a:r>
            <a:r>
              <a:rPr lang="ko-KR" altLang="en-US" sz="1600" b="1" spc="-250" dirty="0" err="1">
                <a:solidFill>
                  <a:schemeClr val="bg1"/>
                </a:solidFill>
              </a:rPr>
              <a:t>유니트</a:t>
            </a:r>
            <a:endParaRPr lang="en-US" altLang="ko-KR" sz="1600" b="1" spc="-250" dirty="0">
              <a:solidFill>
                <a:schemeClr val="bg1"/>
              </a:solidFill>
            </a:endParaRPr>
          </a:p>
        </p:txBody>
      </p:sp>
      <p:cxnSp>
        <p:nvCxnSpPr>
          <p:cNvPr id="38" name="직선 화살표 연결선 37"/>
          <p:cNvCxnSpPr/>
          <p:nvPr/>
        </p:nvCxnSpPr>
        <p:spPr>
          <a:xfrm>
            <a:off x="4860032" y="2204864"/>
            <a:ext cx="0" cy="43204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/>
          <p:cNvSpPr/>
          <p:nvPr/>
        </p:nvSpPr>
        <p:spPr>
          <a:xfrm>
            <a:off x="4211960" y="2708920"/>
            <a:ext cx="1830395" cy="648072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6031774" y="2538374"/>
            <a:ext cx="1941793" cy="791111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1775473" y="4320018"/>
            <a:ext cx="1370064" cy="573851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제목 1"/>
          <p:cNvSpPr txBox="1">
            <a:spLocks/>
          </p:cNvSpPr>
          <p:nvPr/>
        </p:nvSpPr>
        <p:spPr>
          <a:xfrm>
            <a:off x="755576" y="5373216"/>
            <a:ext cx="1584176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AC</a:t>
            </a:r>
            <a:r>
              <a:rPr lang="ko-KR" altLang="en-US" sz="2000" b="1" spc="-250" dirty="0">
                <a:solidFill>
                  <a:schemeClr val="bg1"/>
                </a:solidFill>
              </a:rPr>
              <a:t>입력 단자</a:t>
            </a:r>
          </a:p>
        </p:txBody>
      </p:sp>
      <p:cxnSp>
        <p:nvCxnSpPr>
          <p:cNvPr id="47" name="직선 화살표 연결선 46"/>
          <p:cNvCxnSpPr/>
          <p:nvPr/>
        </p:nvCxnSpPr>
        <p:spPr>
          <a:xfrm flipV="1">
            <a:off x="1547664" y="4797152"/>
            <a:ext cx="0" cy="504056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직사각형 49"/>
          <p:cNvSpPr/>
          <p:nvPr/>
        </p:nvSpPr>
        <p:spPr>
          <a:xfrm>
            <a:off x="1115616" y="4365105"/>
            <a:ext cx="576064" cy="36004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4" name="직선 화살표 연결선 53"/>
          <p:cNvCxnSpPr/>
          <p:nvPr/>
        </p:nvCxnSpPr>
        <p:spPr>
          <a:xfrm flipV="1">
            <a:off x="4788024" y="4869160"/>
            <a:ext cx="0" cy="792088"/>
          </a:xfrm>
          <a:prstGeom prst="straightConnector1">
            <a:avLst/>
          </a:prstGeom>
          <a:ln w="127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제목 1"/>
          <p:cNvSpPr txBox="1">
            <a:spLocks/>
          </p:cNvSpPr>
          <p:nvPr/>
        </p:nvSpPr>
        <p:spPr>
          <a:xfrm>
            <a:off x="4355976" y="5661248"/>
            <a:ext cx="1512168" cy="36004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  <a:cs typeface="+mj-cs"/>
              </a:defRPr>
            </a:lvl1pPr>
          </a:lstStyle>
          <a:p>
            <a:r>
              <a:rPr lang="en-US" altLang="ko-KR" sz="2000" b="1" spc="-250" dirty="0">
                <a:solidFill>
                  <a:schemeClr val="bg1"/>
                </a:solidFill>
              </a:rPr>
              <a:t>FG.SG.48G</a:t>
            </a:r>
            <a:endParaRPr lang="ko-KR" altLang="en-US" sz="2000" b="1" spc="-250" dirty="0">
              <a:solidFill>
                <a:schemeClr val="bg1"/>
              </a:solidFill>
            </a:endParaRPr>
          </a:p>
        </p:txBody>
      </p:sp>
      <p:sp>
        <p:nvSpPr>
          <p:cNvPr id="57" name="직사각형 56"/>
          <p:cNvSpPr/>
          <p:nvPr/>
        </p:nvSpPr>
        <p:spPr>
          <a:xfrm>
            <a:off x="3203848" y="4365104"/>
            <a:ext cx="648072" cy="36004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직사각형 57"/>
          <p:cNvSpPr/>
          <p:nvPr/>
        </p:nvSpPr>
        <p:spPr>
          <a:xfrm>
            <a:off x="4493294" y="4688517"/>
            <a:ext cx="502988" cy="190721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타원 58"/>
          <p:cNvSpPr/>
          <p:nvPr/>
        </p:nvSpPr>
        <p:spPr>
          <a:xfrm>
            <a:off x="7567624" y="4741868"/>
            <a:ext cx="252600" cy="90997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타원 59"/>
          <p:cNvSpPr/>
          <p:nvPr/>
        </p:nvSpPr>
        <p:spPr>
          <a:xfrm>
            <a:off x="7582999" y="4835126"/>
            <a:ext cx="252600" cy="90997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타원 60"/>
          <p:cNvSpPr/>
          <p:nvPr/>
        </p:nvSpPr>
        <p:spPr>
          <a:xfrm>
            <a:off x="7588897" y="4944379"/>
            <a:ext cx="252600" cy="90997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직사각형 61"/>
          <p:cNvSpPr/>
          <p:nvPr/>
        </p:nvSpPr>
        <p:spPr>
          <a:xfrm>
            <a:off x="7092280" y="4509120"/>
            <a:ext cx="864096" cy="720080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6" grpId="0"/>
      <p:bldP spid="55" grpId="0"/>
      <p:bldP spid="43" grpId="0"/>
      <p:bldP spid="48" grpId="0"/>
      <p:bldP spid="29" grpId="0"/>
      <p:bldP spid="37" grpId="0"/>
      <p:bldP spid="39" grpId="0" animBg="1"/>
      <p:bldP spid="40" grpId="0" animBg="1"/>
      <p:bldP spid="45" grpId="0" animBg="1"/>
      <p:bldP spid="46" grpId="0"/>
      <p:bldP spid="50" grpId="0" animBg="1"/>
      <p:bldP spid="57" grpId="0" animBg="1"/>
      <p:bldP spid="58" grpId="0" animBg="1"/>
      <p:bldP spid="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3526" y="476673"/>
            <a:ext cx="1960474" cy="636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2636912"/>
            <a:ext cx="43204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buFont typeface="+mj-lt"/>
              <a:buAutoNum type="romanUcPeriod"/>
            </a:pPr>
            <a:r>
              <a:rPr lang="ko-KR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장비개요 및 망 구성</a:t>
            </a:r>
            <a:endParaRPr lang="en-US" altLang="ko-K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857250" indent="-857250">
              <a:buFont typeface="+mj-lt"/>
              <a:buAutoNum type="romanUcPeriod"/>
            </a:pPr>
            <a:endParaRPr lang="en-US" altLang="ko-K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857250" indent="-857250">
              <a:buFont typeface="+mj-lt"/>
              <a:buAutoNum type="romanUcPeriod"/>
            </a:pPr>
            <a:r>
              <a:rPr lang="ko-KR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시스템 구성 및 특징</a:t>
            </a:r>
            <a:endParaRPr lang="en-US" altLang="ko-K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857250" indent="-857250">
              <a:buFont typeface="+mj-lt"/>
              <a:buAutoNum type="romanUcPeriod"/>
            </a:pPr>
            <a:endParaRPr lang="en-US" altLang="ko-K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857250" indent="-857250">
              <a:buFont typeface="+mj-lt"/>
              <a:buAutoNum type="romanUcPeriod"/>
            </a:pPr>
            <a:r>
              <a:rPr lang="ko-KR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설치 및 장비설정</a:t>
            </a:r>
            <a:endParaRPr lang="en-US" altLang="ko-K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857250" indent="-857250">
              <a:buFont typeface="+mj-lt"/>
              <a:buAutoNum type="romanUcPeriod"/>
            </a:pPr>
            <a:endParaRPr lang="en-US" altLang="ko-KR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857250" indent="-857250">
              <a:buFont typeface="+mj-lt"/>
              <a:buAutoNum type="romanUcPeriod"/>
            </a:pPr>
            <a:r>
              <a:rPr lang="ko-KR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장애처리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123728" y="1484784"/>
            <a:ext cx="1296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목 차</a:t>
            </a:r>
            <a:r>
              <a:rPr lang="en-US" altLang="ko-K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 </a:t>
            </a:r>
            <a:endParaRPr lang="ko-KR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나눔고딕 ExtraBold" panose="020D0904000000000000" pitchFamily="50" charset="-127"/>
              <a:cs typeface="Tahoma" pitchFamily="34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95536" y="764704"/>
            <a:ext cx="8136904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MCU (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M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ain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ontrol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모서리가 둥근 직사각형 43"/>
          <p:cNvSpPr/>
          <p:nvPr/>
        </p:nvSpPr>
        <p:spPr>
          <a:xfrm>
            <a:off x="2123728" y="1484784"/>
            <a:ext cx="6552729" cy="2520280"/>
          </a:xfrm>
          <a:prstGeom prst="roundRect">
            <a:avLst/>
          </a:prstGeom>
          <a:noFill/>
          <a:ln w="254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2195736" y="4221088"/>
          <a:ext cx="6336705" cy="2016225"/>
        </p:xfrm>
        <a:graphic>
          <a:graphicData uri="http://schemas.openxmlformats.org/drawingml/2006/table">
            <a:tbl>
              <a:tblPr/>
              <a:tblGrid>
                <a:gridCol w="9691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3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8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LED</a:t>
                      </a: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동작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스위치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정상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:  </a:t>
                      </a: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초기부팅및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비정상시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UP/DN SW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FND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선택스위치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CR,MJ,MN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등급별 경보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발생 시 점등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CU/CH SW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슬롯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 선택스위치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TST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ON: Test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RST SW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MCU Reset Switch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ACO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ON : Alarm Cut Off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IN/OUT SW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In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Out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방향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Test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선택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DCC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Data Communication Channel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정상시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AD/DA SW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Analog-Digital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방향 선택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Console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운용 터미널과 연결을 위한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Port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Bantom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Jack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시험용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Port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672148" cy="5234453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13" name="직사각형 12"/>
          <p:cNvSpPr/>
          <p:nvPr/>
        </p:nvSpPr>
        <p:spPr>
          <a:xfrm>
            <a:off x="2195736" y="1556792"/>
            <a:ext cx="63904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"/>
            </a:pP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B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CU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는 주 제어를 담당하며 장치의 운용 및 운용자 터미널과 통신을 담당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"/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>
                <a:solidFill>
                  <a:schemeClr val="bg1"/>
                </a:solidFill>
              </a:rPr>
              <a:t>자체 진단 기능 </a:t>
            </a:r>
            <a:r>
              <a:rPr lang="en-US" altLang="ko-KR" sz="1400" dirty="0">
                <a:solidFill>
                  <a:schemeClr val="bg1"/>
                </a:solidFill>
              </a:rPr>
              <a:t>(WDT</a:t>
            </a:r>
            <a:r>
              <a:rPr lang="ko-KR" altLang="en-US" sz="1400" dirty="0">
                <a:solidFill>
                  <a:schemeClr val="bg1"/>
                </a:solidFill>
              </a:rPr>
              <a:t>에 의한 장애 시 복구 기능 포함</a:t>
            </a:r>
            <a:r>
              <a:rPr lang="en-US" altLang="ko-KR" sz="1400" dirty="0">
                <a:solidFill>
                  <a:schemeClr val="bg1"/>
                </a:solidFill>
              </a:rPr>
              <a:t> )</a:t>
            </a:r>
          </a:p>
          <a:p>
            <a:pPr marL="342900" indent="-342900">
              <a:buFont typeface="Wingdings" pitchFamily="2" charset="2"/>
              <a:buChar char=""/>
            </a:pPr>
            <a:r>
              <a:rPr lang="ko-KR" altLang="en-US" sz="1400" dirty="0">
                <a:solidFill>
                  <a:schemeClr val="bg1"/>
                </a:solidFill>
              </a:rPr>
              <a:t>장애 감시 및 보고 기능</a:t>
            </a:r>
          </a:p>
          <a:p>
            <a:pPr marL="342900" indent="-342900">
              <a:buFont typeface="Wingdings" pitchFamily="2" charset="2"/>
              <a:buChar char=""/>
            </a:pPr>
            <a:r>
              <a:rPr lang="ko-KR" altLang="en-US" sz="1400" dirty="0">
                <a:solidFill>
                  <a:schemeClr val="bg1"/>
                </a:solidFill>
              </a:rPr>
              <a:t>성능 정보 누적 및 처리 기능</a:t>
            </a:r>
          </a:p>
          <a:p>
            <a:pPr marL="342900" indent="-342900">
              <a:buFont typeface="Wingdings" pitchFamily="2" charset="2"/>
              <a:buChar char=""/>
            </a:pPr>
            <a:r>
              <a:rPr lang="ko-KR" altLang="en-US" sz="1400" dirty="0">
                <a:solidFill>
                  <a:schemeClr val="bg1"/>
                </a:solidFill>
              </a:rPr>
              <a:t>프로비전 정보 관리</a:t>
            </a:r>
            <a:r>
              <a:rPr lang="en-US" altLang="ko-KR" sz="1400" dirty="0">
                <a:solidFill>
                  <a:schemeClr val="bg1"/>
                </a:solidFill>
              </a:rPr>
              <a:t> (</a:t>
            </a:r>
            <a:r>
              <a:rPr lang="ko-KR" altLang="en-US" sz="1400" dirty="0">
                <a:solidFill>
                  <a:schemeClr val="bg1"/>
                </a:solidFill>
              </a:rPr>
              <a:t>전원 단절 시 에도 정보를 유지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  <a:endParaRPr lang="ko-KR" altLang="en-US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"/>
            </a:pPr>
            <a:r>
              <a:rPr lang="ko-KR" altLang="en-US" sz="1400" dirty="0" err="1">
                <a:solidFill>
                  <a:schemeClr val="bg1"/>
                </a:solidFill>
              </a:rPr>
              <a:t>셀프의</a:t>
            </a:r>
            <a:r>
              <a:rPr lang="ko-KR" altLang="en-US" sz="1400" dirty="0">
                <a:solidFill>
                  <a:schemeClr val="bg1"/>
                </a:solidFill>
              </a:rPr>
              <a:t> 보호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ko-KR" altLang="en-US" sz="1400" dirty="0">
                <a:solidFill>
                  <a:schemeClr val="bg1"/>
                </a:solidFill>
              </a:rPr>
              <a:t> 제어 </a:t>
            </a:r>
            <a:r>
              <a:rPr lang="en-US" altLang="ko-KR" sz="1400" dirty="0">
                <a:solidFill>
                  <a:schemeClr val="bg1"/>
                </a:solidFill>
              </a:rPr>
              <a:t>(</a:t>
            </a:r>
            <a:r>
              <a:rPr lang="ko-KR" altLang="en-US" sz="1400" dirty="0">
                <a:solidFill>
                  <a:schemeClr val="bg1"/>
                </a:solidFill>
              </a:rPr>
              <a:t>자동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ko-KR" altLang="en-US" sz="1400" dirty="0">
                <a:solidFill>
                  <a:schemeClr val="bg1"/>
                </a:solidFill>
              </a:rPr>
              <a:t>수동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ko-KR" altLang="en-US" sz="1400" dirty="0">
                <a:solidFill>
                  <a:schemeClr val="bg1"/>
                </a:solidFill>
              </a:rPr>
              <a:t>강제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ko-KR" altLang="en-US" sz="1400" dirty="0" err="1">
                <a:solidFill>
                  <a:schemeClr val="bg1"/>
                </a:solidFill>
              </a:rPr>
              <a:t>탈실장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  <a:endParaRPr lang="ko-KR" altLang="en-US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"/>
            </a:pPr>
            <a:r>
              <a:rPr lang="ko-KR" altLang="en-US" sz="1400" dirty="0">
                <a:solidFill>
                  <a:schemeClr val="bg1"/>
                </a:solidFill>
              </a:rPr>
              <a:t>데이터 통신 기능</a:t>
            </a:r>
            <a:r>
              <a:rPr lang="en-US" altLang="ko-KR" sz="1400" dirty="0">
                <a:solidFill>
                  <a:schemeClr val="bg1"/>
                </a:solidFill>
              </a:rPr>
              <a:t>(GUI</a:t>
            </a:r>
            <a:r>
              <a:rPr lang="ko-KR" altLang="en-US" sz="1400" dirty="0">
                <a:solidFill>
                  <a:schemeClr val="bg1"/>
                </a:solidFill>
              </a:rPr>
              <a:t>와의 통신</a:t>
            </a:r>
            <a:r>
              <a:rPr lang="en-US" altLang="ko-KR" sz="1400" dirty="0">
                <a:solidFill>
                  <a:schemeClr val="bg1"/>
                </a:solidFill>
              </a:rPr>
              <a:t>, Upgrade, Remote Upgrade, DCC)</a:t>
            </a:r>
          </a:p>
          <a:p>
            <a:pPr marL="342900" indent="-342900"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</a:rPr>
              <a:t>TEST </a:t>
            </a:r>
            <a:r>
              <a:rPr lang="ko-KR" altLang="en-US" sz="1400" dirty="0">
                <a:solidFill>
                  <a:schemeClr val="bg1"/>
                </a:solidFill>
              </a:rPr>
              <a:t>기능</a:t>
            </a:r>
            <a:r>
              <a:rPr lang="en-US" altLang="ko-KR" sz="1400" dirty="0">
                <a:solidFill>
                  <a:schemeClr val="bg1"/>
                </a:solidFill>
              </a:rPr>
              <a:t> (MCU-T </a:t>
            </a:r>
            <a:r>
              <a:rPr lang="ko-KR" altLang="en-US" sz="1400" dirty="0">
                <a:solidFill>
                  <a:schemeClr val="bg1"/>
                </a:solidFill>
              </a:rPr>
              <a:t>일 경우 채널 유니트 및 가입자 선로 시험 기능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</a:rPr>
              <a:t> WTC06 </a:t>
            </a:r>
            <a:r>
              <a:rPr lang="ko-KR" altLang="en-US" sz="1400" dirty="0" err="1">
                <a:solidFill>
                  <a:schemeClr val="bg1"/>
                </a:solidFill>
              </a:rPr>
              <a:t>셀프</a:t>
            </a:r>
            <a:r>
              <a:rPr lang="ko-KR" altLang="en-US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 err="1">
                <a:solidFill>
                  <a:schemeClr val="bg1"/>
                </a:solidFill>
              </a:rPr>
              <a:t>제어및</a:t>
            </a:r>
            <a:r>
              <a:rPr lang="ko-KR" altLang="en-US" sz="1400" dirty="0">
                <a:solidFill>
                  <a:schemeClr val="bg1"/>
                </a:solidFill>
              </a:rPr>
              <a:t> 관리</a:t>
            </a:r>
            <a:endParaRPr lang="en-US" altLang="ko-KR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1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2.  FPU  (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rame and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P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acket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3011498" y="1723546"/>
            <a:ext cx="4273132" cy="356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2195736" y="3717032"/>
          <a:ext cx="5472608" cy="2592290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초기부팅 및 비정상동작상태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Remote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CKF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Clock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73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CLKI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자체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(Internal)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클럭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설정시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1556792"/>
            <a:ext cx="859939" cy="4978002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grpSp>
        <p:nvGrpSpPr>
          <p:cNvPr id="14" name="그룹 45"/>
          <p:cNvGrpSpPr/>
          <p:nvPr/>
        </p:nvGrpSpPr>
        <p:grpSpPr>
          <a:xfrm>
            <a:off x="2051720" y="1556792"/>
            <a:ext cx="6552728" cy="1656184"/>
            <a:chOff x="3275856" y="1772817"/>
            <a:chExt cx="5256584" cy="1368152"/>
          </a:xfrm>
        </p:grpSpPr>
        <p:sp>
          <p:nvSpPr>
            <p:cNvPr id="16" name="직사각형 15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2195736" y="1700808"/>
            <a:ext cx="6480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Clock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공급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, Frame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생성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, DS0 Time Slot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교환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기능등을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수행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CLOCK </a:t>
            </a:r>
            <a:r>
              <a:rPr lang="ko-KR" altLang="en-US" sz="1400" dirty="0">
                <a:solidFill>
                  <a:schemeClr val="bg1"/>
                </a:solidFill>
              </a:rPr>
              <a:t>공급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     - External, Internal, Loop Clock</a:t>
            </a:r>
            <a:r>
              <a:rPr lang="ko-KR" altLang="en-US" sz="1400" dirty="0">
                <a:solidFill>
                  <a:schemeClr val="bg1"/>
                </a:solidFill>
              </a:rPr>
              <a:t>을 선택하여 </a:t>
            </a:r>
            <a:r>
              <a:rPr lang="en-US" altLang="ko-KR" sz="1400" dirty="0">
                <a:solidFill>
                  <a:schemeClr val="bg1"/>
                </a:solidFill>
              </a:rPr>
              <a:t>System</a:t>
            </a:r>
            <a:r>
              <a:rPr lang="ko-KR" altLang="en-US" sz="1400" dirty="0">
                <a:solidFill>
                  <a:schemeClr val="bg1"/>
                </a:solidFill>
              </a:rPr>
              <a:t>에 공급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     - Clock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ko-KR" altLang="en-US" sz="1400" dirty="0">
                <a:solidFill>
                  <a:schemeClr val="bg1"/>
                </a:solidFill>
              </a:rPr>
              <a:t>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Frame </a:t>
            </a:r>
            <a:r>
              <a:rPr lang="ko-KR" altLang="en-US" sz="1400" dirty="0">
                <a:solidFill>
                  <a:schemeClr val="bg1"/>
                </a:solidFill>
              </a:rPr>
              <a:t>생성 기능</a:t>
            </a:r>
            <a:r>
              <a:rPr lang="en-US" altLang="ko-KR" sz="1400" dirty="0">
                <a:solidFill>
                  <a:schemeClr val="bg1"/>
                </a:solidFill>
              </a:rPr>
              <a:t>( </a:t>
            </a:r>
            <a:r>
              <a:rPr lang="ko-KR" altLang="en-US" sz="1400" dirty="0">
                <a:solidFill>
                  <a:schemeClr val="bg1"/>
                </a:solidFill>
              </a:rPr>
              <a:t>최대 </a:t>
            </a:r>
            <a:r>
              <a:rPr lang="en-US" altLang="ko-KR" sz="1400" dirty="0">
                <a:solidFill>
                  <a:schemeClr val="bg1"/>
                </a:solidFill>
              </a:rPr>
              <a:t>6</a:t>
            </a:r>
            <a:r>
              <a:rPr lang="ko-KR" altLang="en-US" sz="1400" dirty="0">
                <a:solidFill>
                  <a:schemeClr val="bg1"/>
                </a:solidFill>
              </a:rPr>
              <a:t>개의 </a:t>
            </a:r>
            <a:r>
              <a:rPr lang="en-US" altLang="ko-KR" sz="1400" dirty="0">
                <a:solidFill>
                  <a:schemeClr val="bg1"/>
                </a:solidFill>
              </a:rPr>
              <a:t>E1(or T1) </a:t>
            </a:r>
            <a:r>
              <a:rPr lang="ko-KR" altLang="en-US" sz="1400" dirty="0">
                <a:solidFill>
                  <a:schemeClr val="bg1"/>
                </a:solidFill>
              </a:rPr>
              <a:t>제공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DS0 Time Slot </a:t>
            </a:r>
            <a:r>
              <a:rPr lang="ko-KR" altLang="en-US" sz="1400" dirty="0">
                <a:solidFill>
                  <a:schemeClr val="bg1"/>
                </a:solidFill>
              </a:rPr>
              <a:t>교환 기능</a:t>
            </a:r>
            <a:r>
              <a:rPr lang="en-US" altLang="ko-KR" sz="1400" dirty="0">
                <a:solidFill>
                  <a:schemeClr val="bg1"/>
                </a:solidFill>
              </a:rPr>
              <a:t>( DS0 Cross-Connect</a:t>
            </a:r>
            <a:r>
              <a:rPr lang="ko-KR" altLang="en-US" sz="1400" dirty="0">
                <a:solidFill>
                  <a:schemeClr val="bg1"/>
                </a:solidFill>
              </a:rPr>
              <a:t>를 통한 다양한 </a:t>
            </a:r>
            <a:r>
              <a:rPr lang="ko-KR" altLang="en-US" sz="1400" dirty="0" err="1">
                <a:solidFill>
                  <a:schemeClr val="bg1"/>
                </a:solidFill>
              </a:rPr>
              <a:t>망구성가능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3.  ETU  (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E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thernet 100Bace-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T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x 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2267744" y="1556792"/>
            <a:ext cx="6408712" cy="2160240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411760" y="1700808"/>
            <a:ext cx="63367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CES(Circuit Emulation Service)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를 담당하여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E1 TDM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신호를 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  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Ethernet Frame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실어 전송 및 그 역기능을 수행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Ethernet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신호를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DS1E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DS1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신호로 분리하여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FRU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로 전달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E1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채널 용량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-  6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Ethernet Interface 10/100Base-Tx, Auto Negotiation, Auto-MDI/X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지원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IEEE Standard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지원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IEEE 802.1Q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에 따른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VLAN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기능 지원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16MB Packet Buffer/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최대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128ms Jitter Buffer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지원</a:t>
            </a:r>
          </a:p>
          <a:p>
            <a:endParaRPr lang="en-US" altLang="ko-KR" sz="1400" b="1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2411760" y="4293096"/>
          <a:ext cx="5472608" cy="1820285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초기부팅 및 비정상동작상태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SPD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LAN Speed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표시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(ON: 100Mbps, OFF:10Mbps)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점등소등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Data flow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LNK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Ethernet Link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Link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단절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1008112" cy="4968552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4.  RGU  (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ing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G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enerator 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2411760" y="1556792"/>
            <a:ext cx="5760640" cy="1800200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627784" y="1772816"/>
            <a:ext cx="5472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가입자측으로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Ring Signal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을 공급 담당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정격 입력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-48VDC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전 이중 전송 방식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입력 전압 변동 범위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-42.5 ~ -56.5VDC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80Vrms ± 4Vrms, -48VDC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중첩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주파수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20Hz ± 1Hz, </a:t>
            </a:r>
            <a:r>
              <a:rPr lang="ko-KR" altLang="en-US" sz="1400" dirty="0" err="1">
                <a:solidFill>
                  <a:schemeClr val="bg1"/>
                </a:solidFill>
                <a:latin typeface="+mn-ea"/>
                <a:cs typeface="Tahoma" pitchFamily="34" charset="0"/>
              </a:rPr>
              <a:t>정현파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최대 출력 전력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20Watt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이상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2483768" y="4869161"/>
          <a:ext cx="5472608" cy="1264303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3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3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(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현재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Active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로 동작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)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36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Stand-By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로 동작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3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ON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Power ON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시  점등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1080120" cy="4851051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395536" y="764704"/>
            <a:ext cx="8136904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BCU (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B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ank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ontrol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2195736" y="1340768"/>
            <a:ext cx="6480721" cy="2592288"/>
            <a:chOff x="3094594" y="1772817"/>
            <a:chExt cx="5437846" cy="2592288"/>
          </a:xfrm>
        </p:grpSpPr>
        <p:sp>
          <p:nvSpPr>
            <p:cNvPr id="40" name="직사각형 39"/>
            <p:cNvSpPr/>
            <p:nvPr/>
          </p:nvSpPr>
          <p:spPr>
            <a:xfrm>
              <a:off x="3336276" y="1844825"/>
              <a:ext cx="5187418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accent6">
                      <a:lumMod val="75000"/>
                    </a:schemeClr>
                  </a:solidFill>
                  <a:latin typeface="+mn-ea"/>
                  <a:cs typeface="Tahoma" pitchFamily="34" charset="0"/>
                </a:rPr>
                <a:t> B</a:t>
              </a:r>
              <a:r>
                <a:rPr lang="en-US" altLang="ko-KR" sz="1400" dirty="0">
                  <a:solidFill>
                    <a:schemeClr val="accent6">
                      <a:lumMod val="75000"/>
                    </a:schemeClr>
                  </a:solidFill>
                </a:rPr>
                <a:t>CU</a:t>
              </a:r>
              <a:r>
                <a:rPr lang="ko-KR" altLang="en-US" sz="1400" dirty="0">
                  <a:solidFill>
                    <a:schemeClr val="accent6">
                      <a:lumMod val="75000"/>
                    </a:schemeClr>
                  </a:solidFill>
                </a:rPr>
                <a:t>는 주 제어를 담당하며 장치의 운용 및 운용자 터미널과 통신을 담당</a:t>
              </a:r>
              <a:endPara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 WDT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에 의한 장애 복구 및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Booting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시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Memory Test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장애 감시 및 보고 기능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(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장애 상태 수집 및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EMS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보고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)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성능 정보 누적 및 처리 기능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(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성능 정보 수집 후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EMS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보고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)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프로비전 정보 관리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(Memory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에 저장 전원 단절 시에도 정보 유지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)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주요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Unit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의 보호 절체 제어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(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자동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,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수동 </a:t>
              </a:r>
              <a:r>
                <a:rPr lang="ko-KR" altLang="en-US" sz="1400" dirty="0" err="1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절체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기능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)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데이터 통신 기능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(EMS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와의 통신 및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Local/Remote Upgrade, DCC)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 MCU Unit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전면에서 각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Channel Test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기능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(MCU-T Unit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에 한함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)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 TCP/IP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통신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EMS</a:t>
              </a:r>
              <a:r>
                <a:rPr lang="ko-KR" altLang="en-US" sz="1400" dirty="0" err="1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제어및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전면의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RS232C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를 통한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CIT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명령어 입력 가능</a:t>
              </a: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전면의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LED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를 통해 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Alarm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확인 기능</a:t>
              </a: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  <a:p>
              <a:pPr>
                <a:buFont typeface="Wingdings" pitchFamily="2" charset="2"/>
                <a:buChar char="l"/>
              </a:pP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  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광</a:t>
              </a:r>
              <a:r>
                <a: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MUX(WTC06) </a:t>
              </a:r>
              <a:r>
                <a:rPr lang="ko-KR" altLang="en-US" sz="1400" dirty="0" err="1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셀프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</a:t>
              </a:r>
              <a:r>
                <a:rPr lang="ko-KR" altLang="en-US" sz="1400" dirty="0" err="1">
                  <a:solidFill>
                    <a:schemeClr val="bg1"/>
                  </a:solidFill>
                  <a:latin typeface="+mn-ea"/>
                  <a:cs typeface="Tahoma" pitchFamily="34" charset="0"/>
                </a:rPr>
                <a:t>제어및</a:t>
              </a:r>
              <a:r>
                <a:rPr lang="ko-KR" altLang="en-US" sz="1400" dirty="0">
                  <a:solidFill>
                    <a:schemeClr val="bg1"/>
                  </a:solidFill>
                  <a:latin typeface="+mn-ea"/>
                  <a:cs typeface="Tahoma" pitchFamily="34" charset="0"/>
                </a:rPr>
                <a:t> 관리</a:t>
              </a: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094594" y="1772817"/>
              <a:ext cx="5437846" cy="2592288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2195736" y="4221088"/>
          <a:ext cx="6336705" cy="2016225"/>
        </p:xfrm>
        <a:graphic>
          <a:graphicData uri="http://schemas.openxmlformats.org/drawingml/2006/table">
            <a:tbl>
              <a:tblPr/>
              <a:tblGrid>
                <a:gridCol w="9691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3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5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8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18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LED</a:t>
                      </a: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동작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스위치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: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정상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:  </a:t>
                      </a: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초기부팅및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비정상시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UP/DN SW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FND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선택스위치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CR,MJ,MN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등급별 경보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발생 시 점등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CU/CH SW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슬롯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 선택스위치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TST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ON: Test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RST SW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MCU Reset Switch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ACO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ON : Alarm Cut Off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IN/OUT SW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In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Out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방향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Test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선택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DCC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Data Communication Channel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정상시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AD/DA SW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Analog-Digital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방향 선택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9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Console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운용 터미널과 연결을 위한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Port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Bantom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Jack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시험용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Port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835" y="1472917"/>
            <a:ext cx="1144814" cy="4825470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560840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3.  FC-TX  (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ramer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lock 100Base-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T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x 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3043063" y="1723546"/>
            <a:ext cx="4498034" cy="356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2483768" y="3429000"/>
          <a:ext cx="5616624" cy="3215640"/>
        </p:xfrm>
        <a:graphic>
          <a:graphicData uri="http://schemas.openxmlformats.org/drawingml/2006/table">
            <a:tbl>
              <a:tblPr/>
              <a:tblGrid>
                <a:gridCol w="12232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474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9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4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40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초기부팅 및 비정상동작상태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4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LF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Line Fault 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40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74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RF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Remote Fault 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740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74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CKF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Clock Fault 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740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74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CLKI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자체</a:t>
                      </a: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(Internal)</a:t>
                      </a:r>
                      <a:r>
                        <a:rPr kumimoji="0" lang="ko-KR" altLang="en-US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클럭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설정시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74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SPD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LAN Speed 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표시 </a:t>
                      </a: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(ON: 100Mbps, OFF:10Mbps)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740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점등소등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Data flow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740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LNK</a:t>
                      </a:r>
                      <a:endParaRPr kumimoji="0" lang="ko-KR" altLang="en-US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Ethernet Link 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740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Link </a:t>
                      </a:r>
                      <a:r>
                        <a:rPr kumimoji="0" lang="ko-KR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단절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1008112" cy="5040560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grpSp>
        <p:nvGrpSpPr>
          <p:cNvPr id="16" name="그룹 45"/>
          <p:cNvGrpSpPr/>
          <p:nvPr/>
        </p:nvGrpSpPr>
        <p:grpSpPr>
          <a:xfrm>
            <a:off x="2267744" y="1340768"/>
            <a:ext cx="6408712" cy="1944216"/>
            <a:chOff x="3275856" y="1772817"/>
            <a:chExt cx="5256584" cy="1368152"/>
          </a:xfrm>
        </p:grpSpPr>
        <p:sp>
          <p:nvSpPr>
            <p:cNvPr id="17" name="직사각형 16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2411760" y="1412776"/>
            <a:ext cx="62646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CES(Circuit Emulation Service)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를 담당하여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E1 TDM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신호를 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  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Ethernet Frame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실어 전송 및 그 역기능을 수행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Ethernet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신호를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DS1E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DS1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신호로 분리하여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FRU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로 전달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E1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채널 용량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-  2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Ethernet Interface 10/100Base-Tx, Auto Negotiation, Auto-MDI/X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지원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IEEE Standard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지원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IEEE 802.1Q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에 따른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VLAN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기능 지원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16MB Packet Buffer/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최대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128ms Jitter Buffer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지원</a:t>
            </a:r>
          </a:p>
          <a:p>
            <a:endParaRPr lang="en-US" altLang="ko-KR" sz="1400" b="1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BRGU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B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ank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P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ower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and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R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ing supply 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2411760" y="1556792"/>
            <a:ext cx="5760640" cy="1800200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627784" y="1772817"/>
            <a:ext cx="54726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가입자측으로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Ring Signal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을 공급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정격 입력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-48VDC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전 이중 전송 방식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입력 전압 변동 범위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-42.5 ~ -56.5VDC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80Vrms ± 4Vrms, -48VDC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중첩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주파수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20Hz ± 1Hz, </a:t>
            </a:r>
            <a:r>
              <a:rPr lang="ko-KR" altLang="en-US" sz="1400" dirty="0" err="1">
                <a:solidFill>
                  <a:schemeClr val="bg1"/>
                </a:solidFill>
                <a:latin typeface="+mn-ea"/>
                <a:cs typeface="Tahoma" pitchFamily="34" charset="0"/>
              </a:rPr>
              <a:t>정현파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최대 출력 전력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20Watt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이상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2483768" y="4005064"/>
          <a:ext cx="5472608" cy="1889532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3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8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PWR-ON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Power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 표시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.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전원 인가 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ON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3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RING-ACT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(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현재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Active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로 동작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)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36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Stand-By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로 동작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3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RING-FLT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36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정상 운용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1728192" cy="4464496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BRGU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B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ank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P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ower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and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R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ing supply 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2411760" y="1556792"/>
            <a:ext cx="5760640" cy="1800200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627784" y="1772817"/>
            <a:ext cx="547260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가입자측으로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Ring Signal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을 공급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정격 입력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-48VDC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전 이중 전송 방식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입력 전압 변동 범위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-42.5 ~ -56.5VDC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80Vrms ± 4Vrms, -48VDC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중첩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주파수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20Hz ± 1Hz, </a:t>
            </a:r>
            <a:r>
              <a:rPr lang="ko-KR" altLang="en-US" sz="1400" dirty="0" err="1">
                <a:solidFill>
                  <a:schemeClr val="bg1"/>
                </a:solidFill>
                <a:latin typeface="+mn-ea"/>
                <a:cs typeface="Tahoma" pitchFamily="34" charset="0"/>
              </a:rPr>
              <a:t>정현파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최대 출력 전력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20Watt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이상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AC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전원 </a:t>
            </a:r>
            <a:r>
              <a:rPr lang="ko-KR" altLang="en-US" sz="1400" dirty="0" err="1">
                <a:solidFill>
                  <a:schemeClr val="bg1"/>
                </a:solidFill>
                <a:latin typeface="+mn-ea"/>
                <a:cs typeface="Tahoma" pitchFamily="34" charset="0"/>
              </a:rPr>
              <a:t>장애시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배터리 백업 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2483768" y="4005064"/>
          <a:ext cx="5472608" cy="1885033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32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3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PWR-ON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Power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 표시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.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전원 인가 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ON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3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RING-ACT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(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현재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Active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로 동작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)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36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Stand-By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로 동작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3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RING-FLT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36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정상 운용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1728192" cy="4464496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FRU (  </a:t>
            </a:r>
            <a:r>
              <a:rPr lang="en-US" altLang="ko-K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rame</a:t>
            </a:r>
            <a:r>
              <a:rPr lang="en-US" altLang="ko-K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and Clock 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720080" cy="4865558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483768" y="3717032"/>
          <a:ext cx="5472608" cy="2592290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초기부팅 및 비정상동작상태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Remote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CKF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Clock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73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CLKI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자체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(Internal)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클럭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설정시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17" name="그룹 45"/>
          <p:cNvGrpSpPr/>
          <p:nvPr/>
        </p:nvGrpSpPr>
        <p:grpSpPr>
          <a:xfrm>
            <a:off x="2051720" y="1556792"/>
            <a:ext cx="6552728" cy="1872208"/>
            <a:chOff x="3275856" y="1772817"/>
            <a:chExt cx="5256584" cy="1368152"/>
          </a:xfrm>
        </p:grpSpPr>
        <p:sp>
          <p:nvSpPr>
            <p:cNvPr id="18" name="직사각형 17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9" name="모서리가 둥근 직사각형 18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직사각형 19"/>
          <p:cNvSpPr/>
          <p:nvPr/>
        </p:nvSpPr>
        <p:spPr>
          <a:xfrm>
            <a:off x="2195736" y="1700808"/>
            <a:ext cx="648072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Clock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공급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, Frame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생성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, DS0 Time Slot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교환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기능등을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수행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CLOCK </a:t>
            </a:r>
            <a:r>
              <a:rPr lang="ko-KR" altLang="en-US" sz="1400" dirty="0">
                <a:solidFill>
                  <a:schemeClr val="bg1"/>
                </a:solidFill>
              </a:rPr>
              <a:t>공급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     - External, Internal, Loop Clock</a:t>
            </a:r>
            <a:r>
              <a:rPr lang="ko-KR" altLang="en-US" sz="1400" dirty="0">
                <a:solidFill>
                  <a:schemeClr val="bg1"/>
                </a:solidFill>
              </a:rPr>
              <a:t>을 선택하여 </a:t>
            </a:r>
            <a:r>
              <a:rPr lang="en-US" altLang="ko-KR" sz="1400" dirty="0">
                <a:solidFill>
                  <a:schemeClr val="bg1"/>
                </a:solidFill>
              </a:rPr>
              <a:t>System</a:t>
            </a:r>
            <a:r>
              <a:rPr lang="ko-KR" altLang="en-US" sz="1400" dirty="0">
                <a:solidFill>
                  <a:schemeClr val="bg1"/>
                </a:solidFill>
              </a:rPr>
              <a:t>에 공급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     - Clock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ko-KR" altLang="en-US" sz="1400" dirty="0">
                <a:solidFill>
                  <a:schemeClr val="bg1"/>
                </a:solidFill>
              </a:rPr>
              <a:t>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Frame </a:t>
            </a:r>
            <a:r>
              <a:rPr lang="ko-KR" altLang="en-US" sz="1400" dirty="0">
                <a:solidFill>
                  <a:schemeClr val="bg1"/>
                </a:solidFill>
              </a:rPr>
              <a:t>생성 기능</a:t>
            </a:r>
            <a:r>
              <a:rPr lang="en-US" altLang="ko-KR" sz="1400" dirty="0">
                <a:solidFill>
                  <a:schemeClr val="bg1"/>
                </a:solidFill>
              </a:rPr>
              <a:t>( </a:t>
            </a:r>
            <a:r>
              <a:rPr lang="ko-KR" altLang="en-US" sz="1400" dirty="0">
                <a:solidFill>
                  <a:schemeClr val="bg1"/>
                </a:solidFill>
              </a:rPr>
              <a:t>최대 </a:t>
            </a:r>
            <a:r>
              <a:rPr lang="en-US" altLang="ko-KR" sz="1400" dirty="0">
                <a:solidFill>
                  <a:schemeClr val="bg1"/>
                </a:solidFill>
              </a:rPr>
              <a:t>6</a:t>
            </a:r>
            <a:r>
              <a:rPr lang="ko-KR" altLang="en-US" sz="1400" dirty="0">
                <a:solidFill>
                  <a:schemeClr val="bg1"/>
                </a:solidFill>
              </a:rPr>
              <a:t>개의 </a:t>
            </a:r>
            <a:r>
              <a:rPr lang="en-US" altLang="ko-KR" sz="1400" dirty="0">
                <a:solidFill>
                  <a:schemeClr val="bg1"/>
                </a:solidFill>
              </a:rPr>
              <a:t>E1(or T1) </a:t>
            </a:r>
            <a:r>
              <a:rPr lang="ko-KR" altLang="en-US" sz="1400" dirty="0">
                <a:solidFill>
                  <a:schemeClr val="bg1"/>
                </a:solidFill>
              </a:rPr>
              <a:t>제공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DS0 Time Slot </a:t>
            </a:r>
            <a:r>
              <a:rPr lang="ko-KR" altLang="en-US" sz="1400" dirty="0">
                <a:solidFill>
                  <a:schemeClr val="bg1"/>
                </a:solidFill>
              </a:rPr>
              <a:t>교환 기능</a:t>
            </a:r>
            <a:r>
              <a:rPr lang="en-US" altLang="ko-KR" sz="1400" dirty="0">
                <a:solidFill>
                  <a:schemeClr val="bg1"/>
                </a:solidFill>
              </a:rPr>
              <a:t>( DS0 Cross-Connect</a:t>
            </a:r>
            <a:r>
              <a:rPr lang="ko-KR" altLang="en-US" sz="1400" dirty="0">
                <a:solidFill>
                  <a:schemeClr val="bg1"/>
                </a:solidFill>
              </a:rPr>
              <a:t>를 통한 다양한 </a:t>
            </a:r>
            <a:r>
              <a:rPr lang="ko-KR" altLang="en-US" sz="1400" dirty="0" err="1">
                <a:solidFill>
                  <a:schemeClr val="bg1"/>
                </a:solidFill>
              </a:rPr>
              <a:t>망구성가능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1:1 Unit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ko-KR" altLang="en-US" sz="1400" dirty="0">
                <a:solidFill>
                  <a:schemeClr val="bg1"/>
                </a:solidFill>
              </a:rPr>
              <a:t> 기능</a:t>
            </a:r>
            <a:r>
              <a:rPr lang="en-US" altLang="ko-KR" sz="1400" dirty="0">
                <a:solidFill>
                  <a:schemeClr val="bg1"/>
                </a:solidFill>
              </a:rPr>
              <a:t> – (DS0 Cross-Connect</a:t>
            </a:r>
            <a:r>
              <a:rPr lang="ko-KR" altLang="en-US" sz="1400" dirty="0">
                <a:solidFill>
                  <a:schemeClr val="bg1"/>
                </a:solidFill>
              </a:rPr>
              <a:t>를 통한 다양한 망 구성 가능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FCD2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ramer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and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lock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D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s1(e) 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483768" y="3717032"/>
          <a:ext cx="5760640" cy="2592290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초기부팅 및 비정상동작상태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Remote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CKF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Clock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73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CLKI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자체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(Internal)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클럭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설정시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864096" cy="4752528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grpSp>
        <p:nvGrpSpPr>
          <p:cNvPr id="15" name="그룹 45"/>
          <p:cNvGrpSpPr/>
          <p:nvPr/>
        </p:nvGrpSpPr>
        <p:grpSpPr>
          <a:xfrm>
            <a:off x="2051720" y="1556792"/>
            <a:ext cx="6552728" cy="1872208"/>
            <a:chOff x="3275856" y="1772817"/>
            <a:chExt cx="5256584" cy="1368152"/>
          </a:xfrm>
        </p:grpSpPr>
        <p:sp>
          <p:nvSpPr>
            <p:cNvPr id="17" name="직사각형 16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2195736" y="1700808"/>
            <a:ext cx="648072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Clock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공급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, Frame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생성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, DS0 Time Slot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교환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기능등을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수행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CLOCK </a:t>
            </a:r>
            <a:r>
              <a:rPr lang="ko-KR" altLang="en-US" sz="1400" dirty="0">
                <a:solidFill>
                  <a:schemeClr val="bg1"/>
                </a:solidFill>
              </a:rPr>
              <a:t>공급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     - External, Internal, Loop Clock</a:t>
            </a:r>
            <a:r>
              <a:rPr lang="ko-KR" altLang="en-US" sz="1400" dirty="0">
                <a:solidFill>
                  <a:schemeClr val="bg1"/>
                </a:solidFill>
              </a:rPr>
              <a:t>을 선택하여 </a:t>
            </a:r>
            <a:r>
              <a:rPr lang="en-US" altLang="ko-KR" sz="1400" dirty="0">
                <a:solidFill>
                  <a:schemeClr val="bg1"/>
                </a:solidFill>
              </a:rPr>
              <a:t>System</a:t>
            </a:r>
            <a:r>
              <a:rPr lang="ko-KR" altLang="en-US" sz="1400" dirty="0">
                <a:solidFill>
                  <a:schemeClr val="bg1"/>
                </a:solidFill>
              </a:rPr>
              <a:t>에 공급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     - Clock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ko-KR" altLang="en-US" sz="1400" dirty="0">
                <a:solidFill>
                  <a:schemeClr val="bg1"/>
                </a:solidFill>
              </a:rPr>
              <a:t>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Frame </a:t>
            </a:r>
            <a:r>
              <a:rPr lang="ko-KR" altLang="en-US" sz="1400" dirty="0">
                <a:solidFill>
                  <a:schemeClr val="bg1"/>
                </a:solidFill>
              </a:rPr>
              <a:t>생성 기능</a:t>
            </a:r>
            <a:r>
              <a:rPr lang="en-US" altLang="ko-KR" sz="1400" dirty="0">
                <a:solidFill>
                  <a:schemeClr val="bg1"/>
                </a:solidFill>
              </a:rPr>
              <a:t>( </a:t>
            </a:r>
            <a:r>
              <a:rPr lang="ko-KR" altLang="en-US" sz="1400" dirty="0">
                <a:solidFill>
                  <a:schemeClr val="bg1"/>
                </a:solidFill>
              </a:rPr>
              <a:t>최대 </a:t>
            </a:r>
            <a:r>
              <a:rPr lang="en-US" altLang="ko-KR" sz="1400" dirty="0">
                <a:solidFill>
                  <a:schemeClr val="bg1"/>
                </a:solidFill>
              </a:rPr>
              <a:t>2</a:t>
            </a:r>
            <a:r>
              <a:rPr lang="ko-KR" altLang="en-US" sz="1400" dirty="0">
                <a:solidFill>
                  <a:schemeClr val="bg1"/>
                </a:solidFill>
              </a:rPr>
              <a:t>개의 </a:t>
            </a:r>
            <a:r>
              <a:rPr lang="en-US" altLang="ko-KR" sz="1400" dirty="0">
                <a:solidFill>
                  <a:schemeClr val="bg1"/>
                </a:solidFill>
              </a:rPr>
              <a:t>E1(or T1) </a:t>
            </a:r>
            <a:r>
              <a:rPr lang="ko-KR" altLang="en-US" sz="1400" dirty="0">
                <a:solidFill>
                  <a:schemeClr val="bg1"/>
                </a:solidFill>
              </a:rPr>
              <a:t>제공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DS0 Time Slot </a:t>
            </a:r>
            <a:r>
              <a:rPr lang="ko-KR" altLang="en-US" sz="1400" dirty="0">
                <a:solidFill>
                  <a:schemeClr val="bg1"/>
                </a:solidFill>
              </a:rPr>
              <a:t>교환 기능</a:t>
            </a:r>
            <a:r>
              <a:rPr lang="en-US" altLang="ko-KR" sz="1400" dirty="0">
                <a:solidFill>
                  <a:schemeClr val="bg1"/>
                </a:solidFill>
              </a:rPr>
              <a:t>( DS0 Cross-Connect</a:t>
            </a:r>
            <a:r>
              <a:rPr lang="ko-KR" altLang="en-US" sz="1400" dirty="0">
                <a:solidFill>
                  <a:schemeClr val="bg1"/>
                </a:solidFill>
              </a:rPr>
              <a:t>를 통한 다양한 </a:t>
            </a:r>
            <a:r>
              <a:rPr lang="ko-KR" altLang="en-US" sz="1400" dirty="0" err="1">
                <a:solidFill>
                  <a:schemeClr val="bg1"/>
                </a:solidFill>
              </a:rPr>
              <a:t>망구성가능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1:1 Unit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ko-KR" altLang="en-US" sz="1400" dirty="0">
                <a:solidFill>
                  <a:schemeClr val="bg1"/>
                </a:solidFill>
              </a:rPr>
              <a:t> 기능</a:t>
            </a:r>
            <a:r>
              <a:rPr lang="en-US" altLang="ko-KR" sz="1400" dirty="0">
                <a:solidFill>
                  <a:schemeClr val="bg1"/>
                </a:solidFill>
              </a:rPr>
              <a:t> – (DS0 Cross-Connect</a:t>
            </a:r>
            <a:r>
              <a:rPr lang="ko-KR" altLang="en-US" sz="1400" dirty="0">
                <a:solidFill>
                  <a:schemeClr val="bg1"/>
                </a:solidFill>
              </a:rPr>
              <a:t>를 통한 다양한 망 구성 가능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549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장비개요 및 망 구성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7920880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장비개요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7" name="직사각형 11"/>
          <p:cNvSpPr>
            <a:spLocks noChangeArrowheads="1"/>
          </p:cNvSpPr>
          <p:nvPr/>
        </p:nvSpPr>
        <p:spPr bwMode="auto">
          <a:xfrm>
            <a:off x="611560" y="1556792"/>
            <a:ext cx="8153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ko-KR" sz="2000" dirty="0">
                <a:solidFill>
                  <a:schemeClr val="bg1"/>
                </a:solidFill>
              </a:rPr>
              <a:t>본 장치의 다양한 종류의 가입자 서비스를 수용하여</a:t>
            </a:r>
            <a:r>
              <a:rPr lang="en-US" altLang="ko-KR" sz="2000" dirty="0">
                <a:solidFill>
                  <a:schemeClr val="bg1"/>
                </a:solidFill>
              </a:rPr>
              <a:t> PCM </a:t>
            </a:r>
            <a:r>
              <a:rPr lang="ko-KR" altLang="ko-KR" sz="2000" dirty="0">
                <a:solidFill>
                  <a:schemeClr val="bg1"/>
                </a:solidFill>
              </a:rPr>
              <a:t>변환 또는</a:t>
            </a:r>
            <a:r>
              <a:rPr lang="en-US" altLang="ko-KR" sz="2000" dirty="0">
                <a:solidFill>
                  <a:schemeClr val="bg1"/>
                </a:solidFill>
              </a:rPr>
              <a:t> DS0</a:t>
            </a:r>
            <a:r>
              <a:rPr lang="ko-KR" altLang="ko-KR" sz="2000" dirty="0">
                <a:solidFill>
                  <a:schemeClr val="bg1"/>
                </a:solidFill>
              </a:rPr>
              <a:t>급 수준에서 다중화하여</a:t>
            </a:r>
            <a:r>
              <a:rPr lang="en-US" altLang="ko-KR" sz="2000" dirty="0">
                <a:solidFill>
                  <a:schemeClr val="bg1"/>
                </a:solidFill>
              </a:rPr>
              <a:t> DS1(1.544Mbps) </a:t>
            </a:r>
            <a:r>
              <a:rPr lang="ko-KR" altLang="ko-KR" sz="2000" dirty="0">
                <a:solidFill>
                  <a:schemeClr val="bg1"/>
                </a:solidFill>
              </a:rPr>
              <a:t>혹은</a:t>
            </a:r>
            <a:r>
              <a:rPr lang="en-US" altLang="ko-KR" sz="2000" dirty="0">
                <a:solidFill>
                  <a:schemeClr val="bg1"/>
                </a:solidFill>
              </a:rPr>
              <a:t> DS1E(2.048Mbps)</a:t>
            </a:r>
            <a:r>
              <a:rPr lang="ko-KR" altLang="ko-KR" sz="2000" dirty="0">
                <a:solidFill>
                  <a:schemeClr val="bg1"/>
                </a:solidFill>
              </a:rPr>
              <a:t>로 변환하여 전송장치 또는 교환기에 접속하거나</a:t>
            </a:r>
            <a:r>
              <a:rPr lang="en-US" altLang="ko-KR" sz="2000" dirty="0">
                <a:solidFill>
                  <a:schemeClr val="bg1"/>
                </a:solidFill>
              </a:rPr>
              <a:t> Ethernet </a:t>
            </a:r>
            <a:r>
              <a:rPr lang="ko-KR" altLang="ko-KR" sz="2000" dirty="0">
                <a:solidFill>
                  <a:schemeClr val="bg1"/>
                </a:solidFill>
              </a:rPr>
              <a:t>스위치를 통하여 망으로 전달될 수 있다</a:t>
            </a:r>
            <a:r>
              <a:rPr lang="en-US" altLang="ko-KR" sz="2000" dirty="0">
                <a:solidFill>
                  <a:schemeClr val="bg1"/>
                </a:solidFill>
              </a:rPr>
              <a:t>. </a:t>
            </a:r>
            <a:endParaRPr lang="ko-KR" altLang="ko-KR" sz="2000" dirty="0">
              <a:solidFill>
                <a:schemeClr val="bg1"/>
              </a:solidFill>
            </a:endParaRPr>
          </a:p>
          <a:p>
            <a:endParaRPr lang="en-US" altLang="ko-KR" sz="2000" b="1" dirty="0">
              <a:solidFill>
                <a:schemeClr val="bg1"/>
              </a:solidFill>
              <a:ea typeface="나눔고딕 ExtraBold"/>
            </a:endParaRPr>
          </a:p>
          <a:p>
            <a:endParaRPr lang="en-US" altLang="ko-KR" sz="2000" b="1" dirty="0">
              <a:solidFill>
                <a:schemeClr val="bg1"/>
              </a:solidFill>
              <a:ea typeface="나눔고딕 ExtraBold"/>
            </a:endParaRPr>
          </a:p>
        </p:txBody>
      </p:sp>
      <p:sp>
        <p:nvSpPr>
          <p:cNvPr id="10" name="직사각형 11"/>
          <p:cNvSpPr>
            <a:spLocks noChangeArrowheads="1"/>
          </p:cNvSpPr>
          <p:nvPr/>
        </p:nvSpPr>
        <p:spPr bwMode="auto">
          <a:xfrm>
            <a:off x="539552" y="3501008"/>
            <a:ext cx="842493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ko-KR" sz="2000" dirty="0"/>
              <a:t> </a:t>
            </a:r>
            <a:r>
              <a:rPr lang="ko-KR" altLang="ko-KR" sz="2000" dirty="0">
                <a:solidFill>
                  <a:schemeClr val="bg1"/>
                </a:solidFill>
              </a:rPr>
              <a:t>이 장치는 종속신호로 </a:t>
            </a:r>
            <a:r>
              <a:rPr lang="en-US" altLang="ko-KR" sz="2000" dirty="0">
                <a:solidFill>
                  <a:schemeClr val="bg1"/>
                </a:solidFill>
              </a:rPr>
              <a:t>DS0</a:t>
            </a:r>
            <a:r>
              <a:rPr lang="ko-KR" altLang="ko-KR" sz="2000" dirty="0">
                <a:solidFill>
                  <a:schemeClr val="bg1"/>
                </a:solidFill>
              </a:rPr>
              <a:t>급 신호</a:t>
            </a:r>
            <a:r>
              <a:rPr lang="en-US" altLang="ko-KR" sz="2000" dirty="0">
                <a:solidFill>
                  <a:schemeClr val="bg1"/>
                </a:solidFill>
              </a:rPr>
              <a:t>(</a:t>
            </a:r>
            <a:r>
              <a:rPr lang="ko-KR" altLang="ko-KR" sz="2000" dirty="0">
                <a:solidFill>
                  <a:schemeClr val="bg1"/>
                </a:solidFill>
              </a:rPr>
              <a:t>음성 및 데이터</a:t>
            </a:r>
            <a:r>
              <a:rPr lang="en-US" altLang="ko-KR" sz="2000" dirty="0">
                <a:solidFill>
                  <a:schemeClr val="bg1"/>
                </a:solidFill>
              </a:rPr>
              <a:t>)</a:t>
            </a:r>
            <a:r>
              <a:rPr lang="ko-KR" altLang="ko-KR" sz="2000" dirty="0">
                <a:solidFill>
                  <a:schemeClr val="bg1"/>
                </a:solidFill>
              </a:rPr>
              <a:t>를  </a:t>
            </a:r>
            <a:r>
              <a:rPr lang="en-US" altLang="ko-KR" sz="2000" dirty="0">
                <a:solidFill>
                  <a:schemeClr val="bg1"/>
                </a:solidFill>
              </a:rPr>
              <a:t>1.544Mbps(</a:t>
            </a:r>
            <a:r>
              <a:rPr lang="ko-KR" altLang="ko-KR" sz="2000" dirty="0">
                <a:solidFill>
                  <a:schemeClr val="bg1"/>
                </a:solidFill>
              </a:rPr>
              <a:t>이하 </a:t>
            </a:r>
            <a:r>
              <a:rPr lang="en-US" altLang="ko-KR" sz="2000" dirty="0">
                <a:solidFill>
                  <a:schemeClr val="bg1"/>
                </a:solidFill>
              </a:rPr>
              <a:t>'DS1'), 2.048Mbps(</a:t>
            </a:r>
            <a:r>
              <a:rPr lang="ko-KR" altLang="ko-KR" sz="2000" dirty="0">
                <a:solidFill>
                  <a:schemeClr val="bg1"/>
                </a:solidFill>
              </a:rPr>
              <a:t>이하 </a:t>
            </a:r>
            <a:r>
              <a:rPr lang="en-US" altLang="ko-KR" sz="2000" dirty="0">
                <a:solidFill>
                  <a:schemeClr val="bg1"/>
                </a:solidFill>
              </a:rPr>
              <a:t>'DS1E') </a:t>
            </a:r>
            <a:r>
              <a:rPr lang="ko-KR" altLang="ko-KR" sz="2000" dirty="0">
                <a:solidFill>
                  <a:schemeClr val="bg1"/>
                </a:solidFill>
              </a:rPr>
              <a:t>신호 및 </a:t>
            </a:r>
            <a:r>
              <a:rPr lang="en-US" altLang="ko-KR" sz="2000" dirty="0">
                <a:solidFill>
                  <a:schemeClr val="bg1"/>
                </a:solidFill>
              </a:rPr>
              <a:t>10/100Base-T</a:t>
            </a:r>
            <a:r>
              <a:rPr lang="ko-KR" altLang="ko-KR" sz="2000" dirty="0">
                <a:solidFill>
                  <a:schemeClr val="bg1"/>
                </a:solidFill>
              </a:rPr>
              <a:t>의 </a:t>
            </a:r>
            <a:r>
              <a:rPr lang="en-US" altLang="ko-KR" sz="2000" dirty="0">
                <a:solidFill>
                  <a:schemeClr val="bg1"/>
                </a:solidFill>
              </a:rPr>
              <a:t>Ethernet </a:t>
            </a:r>
            <a:r>
              <a:rPr lang="ko-KR" altLang="ko-KR" sz="2000" dirty="0">
                <a:solidFill>
                  <a:schemeClr val="bg1"/>
                </a:solidFill>
              </a:rPr>
              <a:t>신호를 접속</a:t>
            </a:r>
            <a:r>
              <a:rPr lang="en-US" altLang="ko-KR" sz="2000" dirty="0">
                <a:solidFill>
                  <a:schemeClr val="bg1"/>
                </a:solidFill>
              </a:rPr>
              <a:t>, </a:t>
            </a:r>
            <a:r>
              <a:rPr lang="ko-KR" altLang="ko-KR" sz="2000" dirty="0">
                <a:solidFill>
                  <a:schemeClr val="bg1"/>
                </a:solidFill>
              </a:rPr>
              <a:t>다중화하여 대국장치로 전송하고</a:t>
            </a:r>
            <a:r>
              <a:rPr lang="en-US" altLang="ko-KR" sz="2000" dirty="0">
                <a:solidFill>
                  <a:schemeClr val="bg1"/>
                </a:solidFill>
              </a:rPr>
              <a:t>, </a:t>
            </a:r>
            <a:r>
              <a:rPr lang="ko-KR" altLang="ko-KR" sz="2000" dirty="0">
                <a:solidFill>
                  <a:schemeClr val="bg1"/>
                </a:solidFill>
              </a:rPr>
              <a:t>또는 이의 역기능을 수행할 수 있는 </a:t>
            </a:r>
            <a:r>
              <a:rPr lang="ko-KR" altLang="ko-KR" sz="2000" dirty="0" err="1">
                <a:solidFill>
                  <a:schemeClr val="bg1"/>
                </a:solidFill>
              </a:rPr>
              <a:t>점대점</a:t>
            </a:r>
            <a:r>
              <a:rPr lang="en-US" altLang="ko-KR" sz="2000" dirty="0">
                <a:solidFill>
                  <a:schemeClr val="bg1"/>
                </a:solidFill>
              </a:rPr>
              <a:t>(Point-To-Point), </a:t>
            </a:r>
            <a:r>
              <a:rPr lang="ko-KR" altLang="ko-KR" sz="2000" dirty="0" err="1">
                <a:solidFill>
                  <a:schemeClr val="bg1"/>
                </a:solidFill>
              </a:rPr>
              <a:t>점대다점</a:t>
            </a:r>
            <a:r>
              <a:rPr lang="en-US" altLang="ko-KR" sz="2000" dirty="0">
                <a:solidFill>
                  <a:schemeClr val="bg1"/>
                </a:solidFill>
              </a:rPr>
              <a:t>(Point-To-Multipoint)</a:t>
            </a:r>
            <a:r>
              <a:rPr lang="ko-KR" altLang="ko-KR" sz="2000" dirty="0">
                <a:solidFill>
                  <a:schemeClr val="bg1"/>
                </a:solidFill>
              </a:rPr>
              <a:t>으로 구성이 가능한 시스템으로써</a:t>
            </a:r>
            <a:r>
              <a:rPr lang="en-US" altLang="ko-KR" sz="2000" dirty="0">
                <a:solidFill>
                  <a:schemeClr val="bg1"/>
                </a:solidFill>
              </a:rPr>
              <a:t> DS0</a:t>
            </a:r>
            <a:r>
              <a:rPr lang="ko-KR" altLang="ko-KR" sz="2000" dirty="0">
                <a:solidFill>
                  <a:schemeClr val="bg1"/>
                </a:solidFill>
              </a:rPr>
              <a:t>급 이하의 모든 서비스를 수용 전송할 수 있는 가입자계 단국장치이다</a:t>
            </a:r>
            <a:r>
              <a:rPr lang="en-US" altLang="ko-KR" sz="2000" dirty="0">
                <a:solidFill>
                  <a:schemeClr val="bg1"/>
                </a:solidFill>
              </a:rPr>
              <a:t>.</a:t>
            </a:r>
            <a:endParaRPr lang="ko-KR" altLang="ko-KR" sz="2000" dirty="0">
              <a:solidFill>
                <a:schemeClr val="bg1"/>
              </a:solidFill>
            </a:endParaRPr>
          </a:p>
          <a:p>
            <a:r>
              <a:rPr lang="ko-KR" altLang="ko-KR" sz="2000" dirty="0"/>
              <a:t> </a:t>
            </a:r>
          </a:p>
          <a:p>
            <a:endParaRPr lang="en-US" altLang="ko-KR" sz="2000" b="1" dirty="0">
              <a:solidFill>
                <a:schemeClr val="bg1"/>
              </a:solidFill>
              <a:ea typeface="나눔고딕 ExtraBold"/>
            </a:endParaRPr>
          </a:p>
          <a:p>
            <a:endParaRPr lang="en-US" altLang="ko-KR" sz="2000" b="1" dirty="0">
              <a:solidFill>
                <a:schemeClr val="bg1"/>
              </a:solidFill>
              <a:ea typeface="나눔고딕 ExtraBol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FCD1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ramer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and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lock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D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s1(e)  </a:t>
            </a:r>
            <a:r>
              <a:rPr lang="en-US" altLang="ko-KR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2051720" y="1556792"/>
            <a:ext cx="6552728" cy="1872208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195736" y="1700808"/>
            <a:ext cx="648072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Clock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공급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, Frame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생성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, DS0 Time Slot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교환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기능등을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수행</a:t>
            </a:r>
            <a:r>
              <a:rPr lang="en-US" altLang="ko-KR" sz="14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CLOCK </a:t>
            </a:r>
            <a:r>
              <a:rPr lang="ko-KR" altLang="en-US" sz="1400" dirty="0">
                <a:solidFill>
                  <a:schemeClr val="bg1"/>
                </a:solidFill>
              </a:rPr>
              <a:t>공급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     - External, Internal, Loop Clock</a:t>
            </a:r>
            <a:r>
              <a:rPr lang="ko-KR" altLang="en-US" sz="1400" dirty="0">
                <a:solidFill>
                  <a:schemeClr val="bg1"/>
                </a:solidFill>
              </a:rPr>
              <a:t>을 선택하여 </a:t>
            </a:r>
            <a:r>
              <a:rPr lang="en-US" altLang="ko-KR" sz="1400" dirty="0">
                <a:solidFill>
                  <a:schemeClr val="bg1"/>
                </a:solidFill>
              </a:rPr>
              <a:t>System</a:t>
            </a:r>
            <a:r>
              <a:rPr lang="ko-KR" altLang="en-US" sz="1400" dirty="0">
                <a:solidFill>
                  <a:schemeClr val="bg1"/>
                </a:solidFill>
              </a:rPr>
              <a:t>에 공급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     - Clock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ko-KR" altLang="en-US" sz="1400" dirty="0">
                <a:solidFill>
                  <a:schemeClr val="bg1"/>
                </a:solidFill>
              </a:rPr>
              <a:t>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Frame </a:t>
            </a:r>
            <a:r>
              <a:rPr lang="ko-KR" altLang="en-US" sz="1400" dirty="0">
                <a:solidFill>
                  <a:schemeClr val="bg1"/>
                </a:solidFill>
              </a:rPr>
              <a:t>생성 기능</a:t>
            </a:r>
            <a:r>
              <a:rPr lang="en-US" altLang="ko-KR" sz="1400" dirty="0">
                <a:solidFill>
                  <a:schemeClr val="bg1"/>
                </a:solidFill>
              </a:rPr>
              <a:t>( </a:t>
            </a:r>
            <a:r>
              <a:rPr lang="ko-KR" altLang="en-US" sz="1400" dirty="0">
                <a:solidFill>
                  <a:schemeClr val="bg1"/>
                </a:solidFill>
              </a:rPr>
              <a:t>최대 </a:t>
            </a:r>
            <a:r>
              <a:rPr lang="en-US" altLang="ko-KR" sz="1400" dirty="0">
                <a:solidFill>
                  <a:schemeClr val="bg1"/>
                </a:solidFill>
              </a:rPr>
              <a:t>1</a:t>
            </a:r>
            <a:r>
              <a:rPr lang="ko-KR" altLang="en-US" sz="1400" dirty="0">
                <a:solidFill>
                  <a:schemeClr val="bg1"/>
                </a:solidFill>
              </a:rPr>
              <a:t>개의 </a:t>
            </a:r>
            <a:r>
              <a:rPr lang="en-US" altLang="ko-KR" sz="1400" dirty="0">
                <a:solidFill>
                  <a:schemeClr val="bg1"/>
                </a:solidFill>
              </a:rPr>
              <a:t>E1(or T1) </a:t>
            </a:r>
            <a:r>
              <a:rPr lang="ko-KR" altLang="en-US" sz="1400" dirty="0">
                <a:solidFill>
                  <a:schemeClr val="bg1"/>
                </a:solidFill>
              </a:rPr>
              <a:t>제공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DS0 Time Slot </a:t>
            </a:r>
            <a:r>
              <a:rPr lang="ko-KR" altLang="en-US" sz="1400" dirty="0">
                <a:solidFill>
                  <a:schemeClr val="bg1"/>
                </a:solidFill>
              </a:rPr>
              <a:t>교환 기능</a:t>
            </a:r>
            <a:r>
              <a:rPr lang="en-US" altLang="ko-KR" sz="1400" dirty="0">
                <a:solidFill>
                  <a:schemeClr val="bg1"/>
                </a:solidFill>
              </a:rPr>
              <a:t>( DS0 Cross-Connect</a:t>
            </a:r>
            <a:r>
              <a:rPr lang="ko-KR" altLang="en-US" sz="1400" dirty="0">
                <a:solidFill>
                  <a:schemeClr val="bg1"/>
                </a:solidFill>
              </a:rPr>
              <a:t>를 통한 다양한 </a:t>
            </a:r>
            <a:r>
              <a:rPr lang="ko-KR" altLang="en-US" sz="1400" dirty="0" err="1">
                <a:solidFill>
                  <a:schemeClr val="bg1"/>
                </a:solidFill>
              </a:rPr>
              <a:t>망구성가능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1:1 Unit </a:t>
            </a:r>
            <a:r>
              <a:rPr lang="ko-KR" altLang="en-US" sz="1400" dirty="0" err="1">
                <a:solidFill>
                  <a:schemeClr val="bg1"/>
                </a:solidFill>
              </a:rPr>
              <a:t>절체</a:t>
            </a:r>
            <a:r>
              <a:rPr lang="ko-KR" altLang="en-US" sz="1400" dirty="0">
                <a:solidFill>
                  <a:schemeClr val="bg1"/>
                </a:solidFill>
              </a:rPr>
              <a:t> 기능</a:t>
            </a:r>
            <a:r>
              <a:rPr lang="en-US" altLang="ko-KR" sz="1400" dirty="0">
                <a:solidFill>
                  <a:schemeClr val="bg1"/>
                </a:solidFill>
              </a:rPr>
              <a:t> – (DS0 Cross-Connect</a:t>
            </a:r>
            <a:r>
              <a:rPr lang="ko-KR" altLang="en-US" sz="1400" dirty="0">
                <a:solidFill>
                  <a:schemeClr val="bg1"/>
                </a:solidFill>
              </a:rPr>
              <a:t>를 통한 다양한 망 구성 가능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339752" y="3645024"/>
          <a:ext cx="5760640" cy="2592290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초기부팅 및 비정상동작상태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Remote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CKF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Clock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73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CLKI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자체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(Internal)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클럭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설정시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13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864096" cy="4608512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PWR-DC  ( </a:t>
            </a:r>
            <a:r>
              <a:rPr lang="en-US" altLang="ko-K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Powr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DC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-48V  Unit )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539552" y="3140968"/>
            <a:ext cx="6408712" cy="1440160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83568" y="3284984"/>
            <a:ext cx="712879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-48 DC POWER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로 가입자 측에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+5V, -48V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전원 및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RING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신호를 공급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정격 입력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-48VDC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전 이중 전송 방식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입력 전압 변동 범위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-42.5 ~ -56.5VDC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80Vrms ± 4Vrms, -48VDC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중첩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 +5V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최대 출력 전력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20Watt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이상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5472608" cy="1573661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683568" y="4941168"/>
          <a:ext cx="5472608" cy="1463040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8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PWR-ON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Power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 표시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.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전원 인가 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ON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ALM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 </a:t>
                      </a: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동작시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12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812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정상 운용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PWR-AC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POWER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Battery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Unit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539552" y="2996952"/>
            <a:ext cx="7272808" cy="1584176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83568" y="3068960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AC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입력전원을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-48v DC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로 변환하여 각각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+5V, -48V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전원 및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RING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신호를 공급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정격 입력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 AC Free Voltage + Battery(+12V)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입력 전압 변동 범위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-42.5 ~ -56.5VDC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전압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80Vrms ± 4Vrms, -48VDC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중첩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 +5V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최대 출력 전력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: 20Watt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이상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배터리 백업 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683568" y="4725144"/>
          <a:ext cx="5472608" cy="1950720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8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1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PWR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Power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 표시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.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전원 인가 시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ON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CONNECT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베터리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 연결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/</a:t>
                      </a: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동작시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12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미연결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시 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STATUS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FULL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812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LOW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상태시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812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정상 운용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40768"/>
            <a:ext cx="5400600" cy="1584176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MUX-OIU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MUX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and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O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ptic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I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nterface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539552" y="2996952"/>
            <a:ext cx="8064896" cy="1584176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83568" y="3068960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WTC180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셀프와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광접속하여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시스템을 제어하고 채널부의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개의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DS0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신호를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다중화및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  <a:cs typeface="Tahoma" pitchFamily="34" charset="0"/>
              </a:rPr>
              <a:t>역다중화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180 </a:t>
            </a:r>
            <a:r>
              <a:rPr lang="ko-KR" altLang="en-US" sz="1400" dirty="0" err="1">
                <a:solidFill>
                  <a:schemeClr val="bg1"/>
                </a:solidFill>
                <a:latin typeface="+mn-ea"/>
                <a:cs typeface="Tahoma" pitchFamily="34" charset="0"/>
              </a:rPr>
              <a:t>셀프와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</a:t>
            </a:r>
            <a:r>
              <a:rPr lang="ko-KR" altLang="en-US" sz="1400" dirty="0" err="1">
                <a:solidFill>
                  <a:schemeClr val="bg1"/>
                </a:solidFill>
                <a:latin typeface="+mn-ea"/>
                <a:cs typeface="Tahoma" pitchFamily="34" charset="0"/>
              </a:rPr>
              <a:t>광접속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및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DCC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통신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프로비전 정보 관리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(Memory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에 저장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전원 단절 시에도 정보 유지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)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후면의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RS232C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를 통한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MENU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모드의 명령어 입력 가능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DDM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</a:t>
            </a:r>
            <a:r>
              <a:rPr lang="ko-KR" altLang="en-US" sz="1400" dirty="0" err="1">
                <a:solidFill>
                  <a:schemeClr val="bg1"/>
                </a:solidFill>
                <a:latin typeface="+mn-ea"/>
                <a:cs typeface="Tahoma" pitchFamily="34" charset="0"/>
              </a:rPr>
              <a:t>광모듈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감시기능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 TX_POWER, RX_POWER,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온도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파장 등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…)</a:t>
            </a: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장애 감시 및 보고 기능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683568" y="4725144"/>
          <a:ext cx="5472608" cy="1706880"/>
        </p:xfrm>
        <a:graphic>
          <a:graphicData uri="http://schemas.openxmlformats.org/drawingml/2006/table">
            <a:tbl>
              <a:tblPr/>
              <a:tblGrid>
                <a:gridCol w="11918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7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90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8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정상동작시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12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SF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COT-RT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간 </a:t>
                      </a: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광접속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수신이 정상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812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COT-RT 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간 </a:t>
                      </a: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광접속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수신이 장애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812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RING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유니트의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채널중 최소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개 이상이 </a:t>
                      </a: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LOS</a:t>
                      </a:r>
                      <a:r>
                        <a:rPr kumimoji="0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일때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812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정상 운용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4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5976664" cy="1368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FXS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oreign </a:t>
            </a:r>
            <a:r>
              <a:rPr lang="en-US" altLang="ko-KR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e</a:t>
            </a:r>
            <a:r>
              <a:rPr lang="en-US" altLang="ko-K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X</a:t>
            </a:r>
            <a:r>
              <a:rPr lang="en-US" altLang="ko-KR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change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tation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1907704" y="1556792"/>
            <a:ext cx="6408712" cy="2736304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195736" y="1628800"/>
            <a:ext cx="62646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가입자측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정합을 위한 통합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SLC-T(Subscriber Loop Carrier – Telephone) - </a:t>
            </a:r>
            <a:r>
              <a:rPr lang="ko-KR" altLang="en-US" sz="1400" dirty="0">
                <a:solidFill>
                  <a:schemeClr val="bg1"/>
                </a:solidFill>
              </a:rPr>
              <a:t>일반 전화 접속 기능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DPO(Dial Pulse Originator) - PABX </a:t>
            </a:r>
            <a:r>
              <a:rPr lang="ko-KR" altLang="en-US" sz="1400" dirty="0">
                <a:solidFill>
                  <a:schemeClr val="bg1"/>
                </a:solidFill>
              </a:rPr>
              <a:t>접속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CPR- </a:t>
            </a:r>
            <a:r>
              <a:rPr lang="ko-KR" altLang="en-US" sz="1400" dirty="0">
                <a:solidFill>
                  <a:schemeClr val="bg1"/>
                </a:solidFill>
              </a:rPr>
              <a:t>공중 전화 가입자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ko-KR" altLang="en-US" sz="1400" dirty="0" err="1">
                <a:solidFill>
                  <a:schemeClr val="bg1"/>
                </a:solidFill>
              </a:rPr>
              <a:t>과금</a:t>
            </a:r>
            <a:r>
              <a:rPr lang="ko-KR" altLang="en-US" sz="1400" dirty="0">
                <a:solidFill>
                  <a:schemeClr val="bg1"/>
                </a:solidFill>
              </a:rPr>
              <a:t> 신호 및 호출</a:t>
            </a:r>
            <a:r>
              <a:rPr lang="en-US" altLang="ko-KR" sz="1400" dirty="0">
                <a:solidFill>
                  <a:schemeClr val="bg1"/>
                </a:solidFill>
              </a:rPr>
              <a:t>(20Hz Ring) </a:t>
            </a:r>
            <a:r>
              <a:rPr lang="ko-KR" altLang="en-US" sz="1400" dirty="0">
                <a:solidFill>
                  <a:schemeClr val="bg1"/>
                </a:solidFill>
              </a:rPr>
              <a:t>사용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TD(Toll Down) - Toll Down </a:t>
            </a:r>
            <a:r>
              <a:rPr lang="ko-KR" altLang="en-US" sz="1400" dirty="0">
                <a:solidFill>
                  <a:schemeClr val="bg1"/>
                </a:solidFill>
              </a:rPr>
              <a:t>전용 회선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endParaRPr lang="en-US" altLang="ko-KR" sz="1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IN/OUT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방향 회선 테스트 절분 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123728" y="4581128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3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936800" cy="4824536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FXO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oreign </a:t>
            </a:r>
            <a:r>
              <a:rPr lang="en-US" altLang="ko-KR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e</a:t>
            </a:r>
            <a:r>
              <a:rPr lang="en-US" altLang="ko-K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X</a:t>
            </a:r>
            <a:r>
              <a:rPr lang="en-US" altLang="ko-KR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change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riginate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1907704" y="1556792"/>
            <a:ext cx="6696744" cy="2592288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051720" y="1628800"/>
            <a:ext cx="655272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교환기측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정합을 위한 통합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SLC-E(Subscriber Loop Carrier – Exchange)  - </a:t>
            </a:r>
            <a:r>
              <a:rPr lang="ko-KR" altLang="en-US" sz="1400" dirty="0">
                <a:solidFill>
                  <a:schemeClr val="bg1"/>
                </a:solidFill>
              </a:rPr>
              <a:t>일반 전화 접속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DPT(Dial Pulse Terminator) - PABX</a:t>
            </a:r>
            <a:r>
              <a:rPr lang="ko-KR" altLang="en-US" sz="1400" dirty="0">
                <a:solidFill>
                  <a:schemeClr val="bg1"/>
                </a:solidFill>
              </a:rPr>
              <a:t>와 국간 신호 전송 방식 사용 시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>
                <a:solidFill>
                  <a:schemeClr val="bg1"/>
                </a:solidFill>
              </a:rPr>
              <a:t>접속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CPC- </a:t>
            </a:r>
            <a:r>
              <a:rPr lang="ko-KR" altLang="en-US" sz="1400" dirty="0">
                <a:solidFill>
                  <a:schemeClr val="bg1"/>
                </a:solidFill>
              </a:rPr>
              <a:t>공중 전화 가입자</a:t>
            </a:r>
            <a:r>
              <a:rPr lang="en-US" altLang="ko-KR" sz="1400" dirty="0">
                <a:solidFill>
                  <a:schemeClr val="bg1"/>
                </a:solidFill>
              </a:rPr>
              <a:t>, CO</a:t>
            </a:r>
            <a:r>
              <a:rPr lang="ko-KR" altLang="en-US" sz="1400" dirty="0">
                <a:solidFill>
                  <a:schemeClr val="bg1"/>
                </a:solidFill>
              </a:rPr>
              <a:t>의 교환기에 연결 시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endParaRPr lang="en-US" altLang="ko-KR" sz="1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IN/OUT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방향 회선 테스트 절분 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123728" y="4437112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1008112" cy="4680520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RD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ing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D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own 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1907704" y="1556792"/>
            <a:ext cx="6696744" cy="2088232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051720" y="1628800"/>
            <a:ext cx="655272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군용 또는 자석식 전화기 정합을 위한 전용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tabLst>
                <a:tab pos="1473200" algn="l"/>
              </a:tabLst>
            </a:pPr>
            <a:endParaRPr lang="en-US" altLang="ko-KR" sz="1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IN/OUT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방향 회선 테스트 절분 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123728" y="4437112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1080120" cy="5032014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2WE&amp;M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2W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ire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E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&amp; M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outh)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1907704" y="1556792"/>
            <a:ext cx="6120680" cy="2304256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051720" y="1628800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 E&amp;M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신호 방식의 교환기 측 정합을 위한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>
                <a:solidFill>
                  <a:schemeClr val="bg1"/>
                </a:solidFill>
              </a:rPr>
              <a:t>음성과 </a:t>
            </a:r>
            <a:r>
              <a:rPr lang="ko-KR" altLang="en-US" sz="1400" dirty="0" err="1">
                <a:solidFill>
                  <a:schemeClr val="bg1"/>
                </a:solidFill>
              </a:rPr>
              <a:t>시그널링이</a:t>
            </a:r>
            <a:r>
              <a:rPr lang="ko-KR" altLang="en-US" sz="1400" dirty="0">
                <a:solidFill>
                  <a:schemeClr val="bg1"/>
                </a:solidFill>
              </a:rPr>
              <a:t> 분리 되어 전송</a:t>
            </a:r>
            <a:r>
              <a:rPr lang="en-US" altLang="ko-KR" sz="1400" dirty="0">
                <a:solidFill>
                  <a:schemeClr val="bg1"/>
                </a:solidFill>
              </a:rPr>
              <a:t> (</a:t>
            </a:r>
            <a:r>
              <a:rPr lang="ko-KR" altLang="en-US" sz="1400" dirty="0">
                <a:solidFill>
                  <a:schemeClr val="bg1"/>
                </a:solidFill>
              </a:rPr>
              <a:t>일반 전화 접속 기능</a:t>
            </a:r>
            <a:r>
              <a:rPr lang="en-US" altLang="ko-KR" sz="1400" dirty="0">
                <a:solidFill>
                  <a:schemeClr val="bg1"/>
                </a:solidFill>
              </a:rPr>
              <a:t>) 2</a:t>
            </a:r>
            <a:r>
              <a:rPr lang="ko-KR" altLang="en-US" sz="1400" dirty="0">
                <a:solidFill>
                  <a:schemeClr val="bg1"/>
                </a:solidFill>
              </a:rPr>
              <a:t>선식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endParaRPr lang="en-US" altLang="ko-KR" sz="1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IN/OUT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방향 회선 테스트 절분 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123728" y="4437112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1008112" cy="4752528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4WE&amp;M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4W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ire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E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&amp; M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outh)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1907704" y="1556792"/>
            <a:ext cx="6120680" cy="2304256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051720" y="1628800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 E&amp;M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신호 방식의 교환기 측 정합을 위한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>
                <a:solidFill>
                  <a:schemeClr val="bg1"/>
                </a:solidFill>
              </a:rPr>
              <a:t>음성과 </a:t>
            </a:r>
            <a:r>
              <a:rPr lang="ko-KR" altLang="en-US" sz="1400" dirty="0" err="1">
                <a:solidFill>
                  <a:schemeClr val="bg1"/>
                </a:solidFill>
              </a:rPr>
              <a:t>시그널링이</a:t>
            </a:r>
            <a:r>
              <a:rPr lang="ko-KR" altLang="en-US" sz="1400" dirty="0">
                <a:solidFill>
                  <a:schemeClr val="bg1"/>
                </a:solidFill>
              </a:rPr>
              <a:t> 분리 되어 전송</a:t>
            </a:r>
            <a:r>
              <a:rPr lang="en-US" altLang="ko-KR" sz="1400" dirty="0">
                <a:solidFill>
                  <a:schemeClr val="bg1"/>
                </a:solidFill>
              </a:rPr>
              <a:t> (</a:t>
            </a:r>
            <a:r>
              <a:rPr lang="ko-KR" altLang="en-US" sz="1400" dirty="0">
                <a:solidFill>
                  <a:schemeClr val="bg1"/>
                </a:solidFill>
              </a:rPr>
              <a:t>일반 전화 접속 기능</a:t>
            </a:r>
            <a:r>
              <a:rPr lang="en-US" altLang="ko-KR" sz="1400" dirty="0">
                <a:solidFill>
                  <a:schemeClr val="bg1"/>
                </a:solidFill>
              </a:rPr>
              <a:t>) 4</a:t>
            </a:r>
            <a:r>
              <a:rPr lang="ko-KR" altLang="en-US" sz="1400" dirty="0">
                <a:solidFill>
                  <a:schemeClr val="bg1"/>
                </a:solidFill>
              </a:rPr>
              <a:t>선식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endParaRPr lang="en-US" altLang="ko-KR" sz="1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IN/OUT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방향 회선 테스트 절분 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123728" y="4437112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3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1008112" cy="4709269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OCUDP (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ffice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arrier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D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ata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P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ort)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1907704" y="1556792"/>
            <a:ext cx="6624736" cy="2304256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2051720" y="1628800"/>
            <a:ext cx="65527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저속급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데이터 전송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유니트로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가입자의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DSU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연동하여 회선구성 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>
                <a:solidFill>
                  <a:schemeClr val="bg1"/>
                </a:solidFill>
              </a:rPr>
              <a:t>데이터 전송 속도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      - 2.4, 4.8, 9.6, 19.2, 56, 64kbps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4</a:t>
            </a:r>
            <a:r>
              <a:rPr lang="ko-KR" altLang="en-US" sz="1400" dirty="0">
                <a:solidFill>
                  <a:schemeClr val="bg1"/>
                </a:solidFill>
              </a:rPr>
              <a:t>선식 전 이중 방식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56, 64kbps </a:t>
            </a:r>
            <a:r>
              <a:rPr lang="ko-KR" altLang="en-US" sz="1400" dirty="0">
                <a:solidFill>
                  <a:schemeClr val="bg1"/>
                </a:solidFill>
              </a:rPr>
              <a:t>데이터의 </a:t>
            </a:r>
            <a:r>
              <a:rPr lang="en-US" altLang="ko-KR" sz="1400" dirty="0">
                <a:solidFill>
                  <a:schemeClr val="bg1"/>
                </a:solidFill>
              </a:rPr>
              <a:t>BCH </a:t>
            </a:r>
            <a:r>
              <a:rPr lang="ko-KR" altLang="en-US" sz="1400" dirty="0">
                <a:solidFill>
                  <a:schemeClr val="bg1"/>
                </a:solidFill>
              </a:rPr>
              <a:t>에러 수정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B6ZS(2.4k, 4.8k, 9.6k), B7ZS(56k) </a:t>
            </a:r>
            <a:r>
              <a:rPr lang="ko-KR" altLang="en-US" sz="1400" dirty="0">
                <a:solidFill>
                  <a:schemeClr val="bg1"/>
                </a:solidFill>
              </a:rPr>
              <a:t>기능 제공</a:t>
            </a:r>
            <a:r>
              <a:rPr lang="en-US" altLang="ko-KR" sz="1400" dirty="0">
                <a:solidFill>
                  <a:schemeClr val="bg1"/>
                </a:solidFill>
              </a:rPr>
              <a:t>  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ALBO </a:t>
            </a:r>
            <a:r>
              <a:rPr lang="ko-KR" altLang="en-US" sz="1400" dirty="0">
                <a:solidFill>
                  <a:schemeClr val="bg1"/>
                </a:solidFill>
              </a:rPr>
              <a:t>기능 </a:t>
            </a:r>
            <a:r>
              <a:rPr lang="en-US" altLang="ko-KR" sz="1400" dirty="0">
                <a:solidFill>
                  <a:schemeClr val="bg1"/>
                </a:solidFill>
              </a:rPr>
              <a:t> ( </a:t>
            </a:r>
            <a:r>
              <a:rPr lang="ko-KR" altLang="en-US" sz="1400" dirty="0">
                <a:solidFill>
                  <a:schemeClr val="bg1"/>
                </a:solidFill>
              </a:rPr>
              <a:t>최대 </a:t>
            </a:r>
            <a:r>
              <a:rPr lang="en-US" altLang="ko-KR" sz="1400" dirty="0">
                <a:solidFill>
                  <a:schemeClr val="bg1"/>
                </a:solidFill>
              </a:rPr>
              <a:t>-43dB)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Alternate </a:t>
            </a:r>
            <a:r>
              <a:rPr lang="ko-KR" altLang="en-US" sz="1400" dirty="0">
                <a:solidFill>
                  <a:schemeClr val="bg1"/>
                </a:solidFill>
              </a:rPr>
              <a:t>및 </a:t>
            </a:r>
            <a:r>
              <a:rPr lang="en-US" altLang="ko-KR" sz="1400" dirty="0">
                <a:solidFill>
                  <a:schemeClr val="bg1"/>
                </a:solidFill>
              </a:rPr>
              <a:t>Latching </a:t>
            </a:r>
            <a:r>
              <a:rPr lang="ko-KR" altLang="en-US" sz="1400" dirty="0" err="1">
                <a:solidFill>
                  <a:schemeClr val="bg1"/>
                </a:solidFill>
              </a:rPr>
              <a:t>루프백</a:t>
            </a:r>
            <a:r>
              <a:rPr lang="ko-KR" altLang="en-US" sz="1400" dirty="0">
                <a:solidFill>
                  <a:schemeClr val="bg1"/>
                </a:solidFill>
              </a:rPr>
              <a:t>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</a:endParaRPr>
          </a:p>
        </p:txBody>
      </p: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123728" y="4437112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DAT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데이터 전송 중일 때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미사용시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LPB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Loopback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4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628800"/>
            <a:ext cx="1080120" cy="4703993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4"/>
          <p:cNvSpPr>
            <a:spLocks noChangeArrowheads="1"/>
          </p:cNvSpPr>
          <p:nvPr/>
        </p:nvSpPr>
        <p:spPr bwMode="gray">
          <a:xfrm>
            <a:off x="467544" y="5013176"/>
            <a:ext cx="7416824" cy="1440160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467544" y="2132856"/>
            <a:ext cx="5904656" cy="2016224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549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장비개요 및 망 구성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2.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서비스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제공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95536" y="1493749"/>
            <a:ext cx="81819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1775" indent="-231775" eaLnBrk="1" hangingPunct="1">
              <a:lnSpc>
                <a:spcPct val="150000"/>
              </a:lnSpc>
              <a:spcBef>
                <a:spcPct val="20000"/>
              </a:spcBef>
              <a:spcAft>
                <a:spcPct val="15000"/>
              </a:spcAft>
            </a:pP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ea typeface="굴림" pitchFamily="50" charset="-127"/>
              </a:rPr>
              <a:t>Voice Service</a:t>
            </a:r>
            <a:endParaRPr lang="ko-KR" altLang="en-US" sz="1400" b="1" dirty="0">
              <a:solidFill>
                <a:schemeClr val="accent6">
                  <a:lumMod val="75000"/>
                </a:schemeClr>
              </a:solidFill>
              <a:ea typeface="굴림" pitchFamily="50" charset="-127"/>
            </a:endParaRPr>
          </a:p>
          <a:p>
            <a:pPr lvl="0" fontAlgn="ctr" latinLnBrk="0">
              <a:buNone/>
            </a:pPr>
            <a:r>
              <a:rPr lang="en-US" altLang="ko-KR" sz="1600" dirty="0">
                <a:solidFill>
                  <a:schemeClr val="bg1"/>
                </a:solidFill>
                <a:ea typeface="굴림" pitchFamily="50" charset="-127"/>
              </a:rPr>
              <a:t>  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-  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일반전화 가입자 서비스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(SLC-E, SLC-T)</a:t>
            </a:r>
            <a:endParaRPr lang="ko-KR" altLang="en-US" b="1" dirty="0">
              <a:latin typeface="굴림체" pitchFamily="49" charset="-127"/>
              <a:ea typeface="굴림체" pitchFamily="49" charset="-127"/>
            </a:endParaRPr>
          </a:p>
          <a:p>
            <a:pPr lvl="0" fontAlgn="ctr" latinLnBrk="0">
              <a:buNone/>
            </a:pP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 -  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자석식 전화 가입자 서비스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(R/D)</a:t>
            </a:r>
            <a:endParaRPr lang="ko-KR" altLang="en-US" b="1" dirty="0">
              <a:latin typeface="굴림체" pitchFamily="49" charset="-127"/>
              <a:ea typeface="굴림체" pitchFamily="49" charset="-127"/>
            </a:endParaRPr>
          </a:p>
          <a:p>
            <a:pPr lvl="0" fontAlgn="ctr" latinLnBrk="0">
              <a:buNone/>
            </a:pP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 -  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공전식 전화 가입자 서비스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(T/D)</a:t>
            </a:r>
            <a:endParaRPr lang="ko-KR" altLang="en-US" b="1" dirty="0">
              <a:latin typeface="굴림체" pitchFamily="49" charset="-127"/>
              <a:ea typeface="굴림체" pitchFamily="49" charset="-127"/>
            </a:endParaRPr>
          </a:p>
          <a:p>
            <a:pPr lvl="0" fontAlgn="ctr" latinLnBrk="0">
              <a:buNone/>
            </a:pP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 -  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아날로그 전용선 가입자 서비스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(2W E&amp;M, 4W E&amp;M)</a:t>
            </a:r>
            <a:endParaRPr lang="ko-KR" altLang="en-US" b="1" dirty="0">
              <a:latin typeface="굴림체" pitchFamily="49" charset="-127"/>
              <a:ea typeface="굴림체" pitchFamily="49" charset="-127"/>
            </a:endParaRPr>
          </a:p>
          <a:p>
            <a:pPr lvl="0" fontAlgn="ctr" latinLnBrk="0">
              <a:buNone/>
            </a:pP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 -  PABX 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등 사설 교환기 접속 서비스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(DPO, DPT)</a:t>
            </a:r>
            <a:endParaRPr lang="ko-KR" altLang="en-US" b="1" dirty="0">
              <a:latin typeface="굴림체" pitchFamily="49" charset="-127"/>
              <a:ea typeface="굴림체" pitchFamily="49" charset="-127"/>
            </a:endParaRPr>
          </a:p>
          <a:p>
            <a:pPr lvl="0" fontAlgn="ctr" latinLnBrk="0">
              <a:buNone/>
            </a:pP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 -  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공중전화 서비스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(CP/C, CP/R)</a:t>
            </a:r>
            <a:endParaRPr lang="ko-KR" altLang="en-US" b="1" dirty="0">
              <a:latin typeface="굴림체" pitchFamily="49" charset="-127"/>
              <a:ea typeface="굴림체" pitchFamily="49" charset="-127"/>
            </a:endParaRPr>
          </a:p>
          <a:p>
            <a:pPr marL="231775" indent="-231775" fontAlgn="ctr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</a:pPr>
            <a:r>
              <a:rPr lang="en-US" altLang="ko-KR" sz="1600" b="1" dirty="0">
                <a:ea typeface="나눔고딕"/>
              </a:rPr>
              <a:t>	</a:t>
            </a:r>
            <a:endParaRPr lang="en-US" altLang="ko-KR" sz="2000" b="1" dirty="0">
              <a:solidFill>
                <a:srgbClr val="0968BF"/>
              </a:solidFill>
              <a:ea typeface="나눔고딕"/>
            </a:endParaRPr>
          </a:p>
          <a:p>
            <a:pPr marL="231775" indent="-231775" fontAlgn="ctr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</a:pPr>
            <a:endParaRPr lang="en-US" altLang="ko-KR" sz="1600" dirty="0">
              <a:ea typeface="굴림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95536" y="4365104"/>
            <a:ext cx="8208912" cy="2226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 fontAlgn="ctr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</a:pPr>
            <a:r>
              <a:rPr lang="en-US" altLang="ko-KR" sz="2800" b="1" dirty="0">
                <a:solidFill>
                  <a:schemeClr val="accent6">
                    <a:lumMod val="75000"/>
                  </a:schemeClr>
                </a:solidFill>
                <a:ea typeface="굴림" pitchFamily="50" charset="-127"/>
              </a:rPr>
              <a:t>Digital Data Service</a:t>
            </a:r>
          </a:p>
          <a:p>
            <a:pPr marL="231775" indent="-231775" fontAlgn="ctr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</a:pPr>
            <a:endParaRPr lang="en-US" altLang="ko-KR" sz="1400" b="1" dirty="0">
              <a:solidFill>
                <a:schemeClr val="accent6">
                  <a:lumMod val="75000"/>
                </a:schemeClr>
              </a:solidFill>
              <a:ea typeface="굴림" pitchFamily="50" charset="-127"/>
            </a:endParaRPr>
          </a:p>
          <a:p>
            <a:pPr fontAlgn="ctr" latinLnBrk="0">
              <a:buNone/>
            </a:pPr>
            <a:r>
              <a:rPr lang="en-US" altLang="ko-KR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- 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디지털 데이터 서비스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(2.4, 4.8, 9.6, 19.2, 56, 64Kbps OCUDP)</a:t>
            </a:r>
            <a:endParaRPr lang="ko-KR" altLang="en-US" b="1" dirty="0">
              <a:latin typeface="굴림체" pitchFamily="49" charset="-127"/>
              <a:ea typeface="굴림체" pitchFamily="49" charset="-127"/>
            </a:endParaRPr>
          </a:p>
          <a:p>
            <a:pPr lvl="0" fontAlgn="ctr" latinLnBrk="0">
              <a:buNone/>
            </a:pP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 - Nx56, N 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  <a:sym typeface="Symbol"/>
              </a:rPr>
              <a:t>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 64Kbps 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디지털 데이터 서비스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(N=1 ~ 30 / DS64N)</a:t>
            </a:r>
            <a:endParaRPr lang="ko-KR" altLang="en-US" b="1" dirty="0">
              <a:latin typeface="굴림체" pitchFamily="49" charset="-127"/>
              <a:ea typeface="굴림체" pitchFamily="49" charset="-127"/>
            </a:endParaRPr>
          </a:p>
          <a:p>
            <a:pPr lvl="0" fontAlgn="ctr" latinLnBrk="0">
              <a:buNone/>
            </a:pP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 - SHDSL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을 통한 장거리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 Nx56/64Kbps </a:t>
            </a:r>
            <a:r>
              <a:rPr lang="ko-KR" altLang="en-US" b="1" dirty="0">
                <a:latin typeface="굴림체" pitchFamily="49" charset="-127"/>
                <a:ea typeface="굴림체" pitchFamily="49" charset="-127"/>
              </a:rPr>
              <a:t>디지털 데이터 서비스</a:t>
            </a:r>
            <a:r>
              <a:rPr lang="en-US" altLang="ko-KR" b="1" dirty="0">
                <a:latin typeface="굴림체" pitchFamily="49" charset="-127"/>
                <a:ea typeface="굴림체" pitchFamily="49" charset="-127"/>
              </a:rPr>
              <a:t>(N=1…31)</a:t>
            </a:r>
            <a:endParaRPr lang="ko-KR" altLang="en-US" b="1" dirty="0">
              <a:latin typeface="굴림체" pitchFamily="49" charset="-127"/>
              <a:ea typeface="굴림체" pitchFamily="49" charset="-127"/>
            </a:endParaRPr>
          </a:p>
          <a:p>
            <a:pPr marL="231775" indent="-231775" fontAlgn="ctr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</a:pPr>
            <a:endParaRPr lang="en-US" altLang="ko-KR" b="1" dirty="0">
              <a:solidFill>
                <a:schemeClr val="bg1"/>
              </a:solidFill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DS64N (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D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igital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S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ervice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64N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1907704" y="1556792"/>
            <a:ext cx="6624736" cy="2304256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123728" y="4437112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DAT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데이터 전송 중일 때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미사용시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LPB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Channel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Loopback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3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1152128" cy="4773987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sp>
        <p:nvSpPr>
          <p:cNvPr id="15" name="직사각형 14"/>
          <p:cNvSpPr/>
          <p:nvPr/>
        </p:nvSpPr>
        <p:spPr>
          <a:xfrm>
            <a:off x="2555776" y="1844824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고속급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데이터 전송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</a:rPr>
              <a:t>데이터 전송 속도</a:t>
            </a:r>
            <a:r>
              <a:rPr lang="en-US" altLang="ko-KR" sz="1400" dirty="0">
                <a:solidFill>
                  <a:schemeClr val="bg1"/>
                </a:solidFill>
              </a:rPr>
              <a:t>( 64 ~ 1984kbps)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</a:rPr>
              <a:t>전 이중 방식</a:t>
            </a:r>
            <a:r>
              <a:rPr lang="en-US" altLang="ko-KR" sz="1400" dirty="0">
                <a:solidFill>
                  <a:schemeClr val="bg1"/>
                </a:solidFill>
              </a:rPr>
              <a:t>   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</a:rPr>
              <a:t>선로 정합 조건</a:t>
            </a:r>
            <a:r>
              <a:rPr lang="en-US" altLang="ko-KR" sz="1400" dirty="0">
                <a:solidFill>
                  <a:schemeClr val="bg1"/>
                </a:solidFill>
              </a:rPr>
              <a:t>( V.35 </a:t>
            </a:r>
            <a:r>
              <a:rPr lang="ko-KR" altLang="en-US" sz="1400" dirty="0">
                <a:solidFill>
                  <a:schemeClr val="bg1"/>
                </a:solidFill>
              </a:rPr>
              <a:t>또는 </a:t>
            </a:r>
            <a:r>
              <a:rPr lang="en-US" altLang="ko-KR" sz="1400" dirty="0">
                <a:solidFill>
                  <a:schemeClr val="bg1"/>
                </a:solidFill>
              </a:rPr>
              <a:t>EIA-530)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</a:rPr>
              <a:t>가입자 수용 용량</a:t>
            </a:r>
            <a:r>
              <a:rPr lang="en-US" altLang="ko-KR" sz="1400" dirty="0">
                <a:solidFill>
                  <a:schemeClr val="bg1"/>
                </a:solidFill>
              </a:rPr>
              <a:t> - 1 </a:t>
            </a:r>
            <a:r>
              <a:rPr lang="ko-KR" altLang="en-US" sz="1400" dirty="0">
                <a:solidFill>
                  <a:schemeClr val="bg1"/>
                </a:solidFill>
              </a:rPr>
              <a:t>채널</a:t>
            </a:r>
            <a:endParaRPr lang="en-US" altLang="ko-KR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SHDSL (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ymmetrical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H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igh Data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Rate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D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SL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 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ard)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1907704" y="1556792"/>
            <a:ext cx="6408712" cy="2304256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123728" y="4293096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LINE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Link Fail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COT-RT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간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Line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접속 완료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LPB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Loopback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직사각형 14"/>
          <p:cNvSpPr/>
          <p:nvPr/>
        </p:nvSpPr>
        <p:spPr>
          <a:xfrm>
            <a:off x="2555776" y="1844824"/>
            <a:ext cx="58326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장거리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</a:rPr>
              <a:t>고속급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 데이터 전송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데이터 전송 속도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( 64 ~ 1984kbps 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최대 전송 거리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(3.2Km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이상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SHDC-SHDD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구성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가입자 수용 용량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: 1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2Wire/4Wire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선택 사용 가능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2km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에서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1,920kbps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이상 전송 가능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(2Wire 0.4mm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무간섭 기준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회선 시험을 위한 다양한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Loopback Test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지원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endParaRPr lang="en-US" altLang="ko-KR" sz="14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2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1008112" cy="4938370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SHDSL (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ymmetrical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H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igh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Data Rate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DSL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539552" y="2708920"/>
            <a:ext cx="4464496" cy="2160240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611560" y="5301208"/>
          <a:ext cx="4248472" cy="1219200"/>
        </p:xfrm>
        <a:graphic>
          <a:graphicData uri="http://schemas.openxmlformats.org/drawingml/2006/table">
            <a:tbl>
              <a:tblPr/>
              <a:tblGrid>
                <a:gridCol w="925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5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76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62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23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PWR/TST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전원 인가 시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23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Blink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LoopBack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Test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23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LINE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COT-RT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간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Line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접속 완료 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23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Link Fail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4" name="Picture 1" descr="SHDSL 단독 전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446449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직사각형 16"/>
          <p:cNvSpPr/>
          <p:nvPr/>
        </p:nvSpPr>
        <p:spPr>
          <a:xfrm>
            <a:off x="899592" y="2924944"/>
            <a:ext cx="41044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장거리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고속급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데이터 전송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b="1" dirty="0">
                <a:solidFill>
                  <a:schemeClr val="bg1"/>
                </a:solidFill>
              </a:rPr>
              <a:t> </a:t>
            </a:r>
            <a:r>
              <a:rPr lang="ko-KR" altLang="en-US" sz="1400" dirty="0">
                <a:solidFill>
                  <a:schemeClr val="bg1"/>
                </a:solidFill>
              </a:rPr>
              <a:t>데이터 전송 속도</a:t>
            </a:r>
            <a:r>
              <a:rPr lang="en-US" altLang="ko-KR" sz="1400" dirty="0">
                <a:solidFill>
                  <a:schemeClr val="bg1"/>
                </a:solidFill>
              </a:rPr>
              <a:t> ( 64 ~ 1984kbps)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</a:rPr>
              <a:t>최대 전송 거리</a:t>
            </a:r>
            <a:r>
              <a:rPr lang="en-US" altLang="ko-KR" sz="1400" dirty="0">
                <a:solidFill>
                  <a:schemeClr val="bg1"/>
                </a:solidFill>
              </a:rPr>
              <a:t> ( 3.2Km </a:t>
            </a:r>
            <a:r>
              <a:rPr lang="ko-KR" altLang="en-US" sz="1400" dirty="0">
                <a:solidFill>
                  <a:schemeClr val="bg1"/>
                </a:solidFill>
              </a:rPr>
              <a:t>이상 </a:t>
            </a:r>
            <a:r>
              <a:rPr lang="en-US" altLang="ko-KR" sz="14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</a:rPr>
              <a:t>전면 </a:t>
            </a:r>
            <a:r>
              <a:rPr lang="en-US" altLang="ko-KR" sz="1400" dirty="0">
                <a:solidFill>
                  <a:schemeClr val="bg1"/>
                </a:solidFill>
              </a:rPr>
              <a:t>LCD </a:t>
            </a:r>
            <a:r>
              <a:rPr lang="ko-KR" altLang="en-US" sz="1400" dirty="0">
                <a:solidFill>
                  <a:schemeClr val="bg1"/>
                </a:solidFill>
              </a:rPr>
              <a:t>화면 버튼 설정 및 모니터링이 가능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</a:rPr>
              <a:t>신호 정합 조건</a:t>
            </a:r>
            <a:r>
              <a:rPr lang="en-US" altLang="ko-KR" sz="1400" dirty="0">
                <a:solidFill>
                  <a:schemeClr val="bg1"/>
                </a:solidFill>
              </a:rPr>
              <a:t> ( V.35 )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</a:rPr>
              <a:t>가입자 수용 용량</a:t>
            </a:r>
            <a:r>
              <a:rPr lang="en-US" altLang="ko-KR" sz="1400" dirty="0">
                <a:solidFill>
                  <a:schemeClr val="bg1"/>
                </a:solidFill>
              </a:rPr>
              <a:t> : 1 </a:t>
            </a:r>
            <a:r>
              <a:rPr lang="ko-KR" altLang="en-US" sz="1400" dirty="0">
                <a:solidFill>
                  <a:schemeClr val="bg1"/>
                </a:solidFill>
              </a:rPr>
              <a:t>채널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회선 시험을 위한 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Loopback Test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지원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Free Voltage(100 ~ 240VAC)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endParaRPr lang="en-US" altLang="ko-KR" sz="1400" dirty="0">
              <a:solidFill>
                <a:schemeClr val="bg1"/>
              </a:solidFill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5436096" y="3573016"/>
          <a:ext cx="2759958" cy="2952328"/>
        </p:xfrm>
        <a:graphic>
          <a:graphicData uri="http://schemas.openxmlformats.org/drawingml/2006/table">
            <a:tbl>
              <a:tblPr/>
              <a:tblGrid>
                <a:gridCol w="594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57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9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LED</a:t>
                      </a:r>
                      <a:endParaRPr kumimoji="0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dirty="0">
                          <a:solidFill>
                            <a:schemeClr val="bg1"/>
                          </a:solidFill>
                        </a:rPr>
                        <a:t>설명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DTR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DTE Ready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9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DSR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Data Set Ready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9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Request To Send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9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Clear To Send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TXD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Transmitted Data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9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RXD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Received Data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9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DCD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Receiver Line Signal Detector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OIU (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ptic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I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nterface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1907704" y="1844824"/>
            <a:ext cx="5976664" cy="1728192"/>
            <a:chOff x="3275856" y="1772817"/>
            <a:chExt cx="5256584" cy="1368152"/>
          </a:xfrm>
        </p:grpSpPr>
        <p:sp>
          <p:nvSpPr>
            <p:cNvPr id="40" name="직사각형 3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44" name="모서리가 둥근 직사각형 43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6" name="표 15"/>
          <p:cNvGraphicFramePr>
            <a:graphicFrameLocks noGrp="1"/>
          </p:cNvGraphicFramePr>
          <p:nvPr/>
        </p:nvGraphicFramePr>
        <p:xfrm>
          <a:off x="2051720" y="4437112"/>
          <a:ext cx="5760640" cy="130561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SF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광 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수신부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장애시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광 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수신부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정상시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" name="직사각형 14"/>
          <p:cNvSpPr/>
          <p:nvPr/>
        </p:nvSpPr>
        <p:spPr>
          <a:xfrm>
            <a:off x="2123728" y="2132856"/>
            <a:ext cx="56166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WTC06 RT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  <a:latin typeface="+mn-ea"/>
              </a:rPr>
              <a:t>와 광접속을 위한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  <a:latin typeface="+mn-ea"/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  <a:latin typeface="+mn-ea"/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WTC06 RT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와 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DCC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 접속 기능 제공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DDM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기능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광 감시 기능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, TX_POWER, RX_POWER,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온도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파장 등</a:t>
            </a: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..)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Interface : WDM 1310nm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  <a:latin typeface="+mn-ea"/>
              </a:rPr>
              <a:t> Type : SFP 1 Core LC  15Km / 40Km </a:t>
            </a:r>
            <a:r>
              <a:rPr lang="ko-KR" altLang="en-US" sz="1400" dirty="0">
                <a:solidFill>
                  <a:schemeClr val="bg1"/>
                </a:solidFill>
                <a:latin typeface="+mn-ea"/>
              </a:rPr>
              <a:t>선택</a:t>
            </a:r>
            <a:endParaRPr lang="en-US" altLang="ko-KR" sz="1400" dirty="0">
              <a:solidFill>
                <a:schemeClr val="bg1"/>
              </a:solidFill>
              <a:latin typeface="+mn-ea"/>
            </a:endParaRPr>
          </a:p>
          <a:p>
            <a:pPr marL="342900" indent="-342900">
              <a:tabLst>
                <a:tab pos="1473200" algn="l"/>
              </a:tabLst>
            </a:pPr>
            <a:endParaRPr lang="en-US" altLang="ko-KR" sz="14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556792"/>
            <a:ext cx="936104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67544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FXS3 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oreign </a:t>
            </a:r>
            <a:r>
              <a:rPr lang="en-US" altLang="ko-KR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e</a:t>
            </a:r>
            <a:r>
              <a:rPr lang="en-US" altLang="ko-KR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X</a:t>
            </a:r>
            <a:r>
              <a:rPr lang="en-US" altLang="ko-KR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change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tation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Chnnel) 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4824536" cy="1391627"/>
          </a:xfrm>
          <a:prstGeom prst="rect">
            <a:avLst/>
          </a:prstGeom>
          <a:noFill/>
        </p:spPr>
      </p:pic>
      <p:grpSp>
        <p:nvGrpSpPr>
          <p:cNvPr id="15" name="그룹 45"/>
          <p:cNvGrpSpPr/>
          <p:nvPr/>
        </p:nvGrpSpPr>
        <p:grpSpPr>
          <a:xfrm>
            <a:off x="539552" y="2708920"/>
            <a:ext cx="6408712" cy="1584176"/>
            <a:chOff x="3275856" y="1772817"/>
            <a:chExt cx="5256584" cy="1368152"/>
          </a:xfrm>
        </p:grpSpPr>
        <p:sp>
          <p:nvSpPr>
            <p:cNvPr id="16" name="직사각형 15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611560" y="2780928"/>
            <a:ext cx="62646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가입자측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정합을 위한 통합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SLC-T(Subscriber Loop Carrier – Telephone) - </a:t>
            </a:r>
            <a:r>
              <a:rPr lang="ko-KR" altLang="en-US" sz="1400" dirty="0">
                <a:solidFill>
                  <a:schemeClr val="bg1"/>
                </a:solidFill>
              </a:rPr>
              <a:t>일반 전화 접속 기능</a:t>
            </a:r>
            <a:r>
              <a:rPr lang="en-US" altLang="ko-KR" sz="1400" dirty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DPO(Dial Pulse Originator) - PABX </a:t>
            </a:r>
            <a:r>
              <a:rPr lang="ko-KR" altLang="en-US" sz="1400" dirty="0">
                <a:solidFill>
                  <a:schemeClr val="bg1"/>
                </a:solidFill>
              </a:rPr>
              <a:t>접속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CPR- </a:t>
            </a:r>
            <a:r>
              <a:rPr lang="ko-KR" altLang="en-US" sz="1400" dirty="0">
                <a:solidFill>
                  <a:schemeClr val="bg1"/>
                </a:solidFill>
              </a:rPr>
              <a:t>공중 전화 가입자</a:t>
            </a:r>
            <a:r>
              <a:rPr lang="en-US" altLang="ko-KR" sz="1400" dirty="0">
                <a:solidFill>
                  <a:schemeClr val="bg1"/>
                </a:solidFill>
              </a:rPr>
              <a:t>, </a:t>
            </a:r>
            <a:r>
              <a:rPr lang="ko-KR" altLang="en-US" sz="1400" dirty="0" err="1">
                <a:solidFill>
                  <a:schemeClr val="bg1"/>
                </a:solidFill>
              </a:rPr>
              <a:t>과금</a:t>
            </a:r>
            <a:r>
              <a:rPr lang="ko-KR" altLang="en-US" sz="1400" dirty="0">
                <a:solidFill>
                  <a:schemeClr val="bg1"/>
                </a:solidFill>
              </a:rPr>
              <a:t> 신호 및 호출</a:t>
            </a:r>
            <a:r>
              <a:rPr lang="en-US" altLang="ko-KR" sz="1400" dirty="0">
                <a:solidFill>
                  <a:schemeClr val="bg1"/>
                </a:solidFill>
              </a:rPr>
              <a:t>(20Hz Ring) </a:t>
            </a:r>
            <a:r>
              <a:rPr lang="ko-KR" altLang="en-US" sz="1400" dirty="0">
                <a:solidFill>
                  <a:schemeClr val="bg1"/>
                </a:solidFill>
              </a:rPr>
              <a:t>사용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TD(Toll Down) - Toll Down </a:t>
            </a:r>
            <a:r>
              <a:rPr lang="ko-KR" altLang="en-US" sz="1400" dirty="0">
                <a:solidFill>
                  <a:schemeClr val="bg1"/>
                </a:solidFill>
              </a:rPr>
              <a:t>전용 회선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3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20" name="표 19"/>
          <p:cNvGraphicFramePr>
            <a:graphicFrameLocks noGrp="1"/>
          </p:cNvGraphicFramePr>
          <p:nvPr/>
        </p:nvGraphicFramePr>
        <p:xfrm>
          <a:off x="611560" y="4653136"/>
          <a:ext cx="6480720" cy="1820285"/>
        </p:xfrm>
        <a:graphic>
          <a:graphicData uri="http://schemas.openxmlformats.org/drawingml/2006/table">
            <a:tbl>
              <a:tblPr/>
              <a:tblGrid>
                <a:gridCol w="14114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14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778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467544" y="764704"/>
            <a:ext cx="7344816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RD 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R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ing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D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own) 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2" name="그룹 45"/>
          <p:cNvGrpSpPr/>
          <p:nvPr/>
        </p:nvGrpSpPr>
        <p:grpSpPr>
          <a:xfrm>
            <a:off x="467544" y="2636912"/>
            <a:ext cx="6912768" cy="1728192"/>
            <a:chOff x="3275856" y="1772817"/>
            <a:chExt cx="5256584" cy="1368152"/>
          </a:xfrm>
        </p:grpSpPr>
        <p:sp>
          <p:nvSpPr>
            <p:cNvPr id="14" name="직사각형 13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5" name="모서리가 둥근 직사각형 14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611560" y="2708920"/>
            <a:ext cx="65527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군용 또는 자석식 전화기 정합을 위한 전용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endParaRPr lang="en-US" altLang="ko-KR" sz="1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3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Test tone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입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,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출력 특성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600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Ω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IN/OUT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방향 회선 테스트 절분 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683568" y="4653136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2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4536504" cy="1296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683568" y="4653136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2WE&amp;M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2W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ire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E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&amp; M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outh)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grpSp>
        <p:nvGrpSpPr>
          <p:cNvPr id="13" name="그룹 45"/>
          <p:cNvGrpSpPr/>
          <p:nvPr/>
        </p:nvGrpSpPr>
        <p:grpSpPr>
          <a:xfrm>
            <a:off x="755576" y="2636912"/>
            <a:ext cx="6120680" cy="1656184"/>
            <a:chOff x="3275856" y="1772817"/>
            <a:chExt cx="5256584" cy="1368152"/>
          </a:xfrm>
        </p:grpSpPr>
        <p:sp>
          <p:nvSpPr>
            <p:cNvPr id="16" name="직사각형 15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971600" y="2708920"/>
            <a:ext cx="65527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 E&amp;M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신호 방식의 교환기 측 정합을 위한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>
                <a:solidFill>
                  <a:schemeClr val="bg1"/>
                </a:solidFill>
              </a:rPr>
              <a:t>음성과 </a:t>
            </a:r>
            <a:r>
              <a:rPr lang="ko-KR" altLang="en-US" sz="1400" dirty="0" err="1">
                <a:solidFill>
                  <a:schemeClr val="bg1"/>
                </a:solidFill>
              </a:rPr>
              <a:t>시그널링이</a:t>
            </a:r>
            <a:r>
              <a:rPr lang="ko-KR" altLang="en-US" sz="1400" dirty="0">
                <a:solidFill>
                  <a:schemeClr val="bg1"/>
                </a:solidFill>
              </a:rPr>
              <a:t> 분리 되어 전송</a:t>
            </a:r>
            <a:r>
              <a:rPr lang="en-US" altLang="ko-KR" sz="1400" dirty="0">
                <a:solidFill>
                  <a:schemeClr val="bg1"/>
                </a:solidFill>
              </a:rPr>
              <a:t> (</a:t>
            </a:r>
            <a:r>
              <a:rPr lang="ko-KR" altLang="en-US" sz="1400" dirty="0">
                <a:solidFill>
                  <a:schemeClr val="bg1"/>
                </a:solidFill>
              </a:rPr>
              <a:t>일반 전화 접속 기능</a:t>
            </a:r>
            <a:r>
              <a:rPr lang="en-US" altLang="ko-KR" sz="1400" dirty="0">
                <a:solidFill>
                  <a:schemeClr val="bg1"/>
                </a:solidFill>
              </a:rPr>
              <a:t>) 2</a:t>
            </a:r>
            <a:r>
              <a:rPr lang="ko-KR" altLang="en-US" sz="1400" dirty="0">
                <a:solidFill>
                  <a:schemeClr val="bg1"/>
                </a:solidFill>
              </a:rPr>
              <a:t>선식</a:t>
            </a:r>
            <a:endParaRPr lang="en-US" altLang="ko-KR" sz="1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3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4320480" cy="1337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683568" y="4653136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4WE&amp;M (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4W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ire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E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&amp; M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outh)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grpSp>
        <p:nvGrpSpPr>
          <p:cNvPr id="14" name="그룹 45"/>
          <p:cNvGrpSpPr/>
          <p:nvPr/>
        </p:nvGrpSpPr>
        <p:grpSpPr>
          <a:xfrm>
            <a:off x="611560" y="2852936"/>
            <a:ext cx="6120680" cy="1584176"/>
            <a:chOff x="3275856" y="1772817"/>
            <a:chExt cx="5256584" cy="1368152"/>
          </a:xfrm>
        </p:grpSpPr>
        <p:sp>
          <p:nvSpPr>
            <p:cNvPr id="15" name="직사각형 14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7" name="모서리가 둥근 직사각형 16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2" name="직사각형 21"/>
          <p:cNvSpPr/>
          <p:nvPr/>
        </p:nvSpPr>
        <p:spPr>
          <a:xfrm>
            <a:off x="755576" y="2924944"/>
            <a:ext cx="65527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 E&amp;M 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신호 방식의 교환기 측 정합을 위한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>
                <a:solidFill>
                  <a:schemeClr val="bg1"/>
                </a:solidFill>
              </a:rPr>
              <a:t>음성과 </a:t>
            </a:r>
            <a:r>
              <a:rPr lang="ko-KR" altLang="en-US" sz="1400" dirty="0" err="1">
                <a:solidFill>
                  <a:schemeClr val="bg1"/>
                </a:solidFill>
              </a:rPr>
              <a:t>시그널링이</a:t>
            </a:r>
            <a:r>
              <a:rPr lang="ko-KR" altLang="en-US" sz="1400" dirty="0">
                <a:solidFill>
                  <a:schemeClr val="bg1"/>
                </a:solidFill>
              </a:rPr>
              <a:t> 분리 되어 전송</a:t>
            </a:r>
            <a:r>
              <a:rPr lang="en-US" altLang="ko-KR" sz="1400" dirty="0">
                <a:solidFill>
                  <a:schemeClr val="bg1"/>
                </a:solidFill>
              </a:rPr>
              <a:t> (</a:t>
            </a:r>
            <a:r>
              <a:rPr lang="ko-KR" altLang="en-US" sz="1400" dirty="0">
                <a:solidFill>
                  <a:schemeClr val="bg1"/>
                </a:solidFill>
              </a:rPr>
              <a:t>일반 전화 접속 기능</a:t>
            </a:r>
            <a:r>
              <a:rPr lang="en-US" altLang="ko-KR" sz="1400" dirty="0">
                <a:solidFill>
                  <a:schemeClr val="bg1"/>
                </a:solidFill>
              </a:rPr>
              <a:t>) 4</a:t>
            </a:r>
            <a:r>
              <a:rPr lang="ko-KR" altLang="en-US" sz="1400" dirty="0">
                <a:solidFill>
                  <a:schemeClr val="bg1"/>
                </a:solidFill>
              </a:rPr>
              <a:t>선식</a:t>
            </a:r>
            <a:endParaRPr lang="en-US" altLang="ko-KR" sz="1400" dirty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6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PCM Encoding : A-Law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및 </a:t>
            </a:r>
            <a:r>
              <a:rPr lang="el-GR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μ-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Law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선택 가능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회선 폐쇄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(MB : Make Busy)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    Test tone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기능</a:t>
            </a:r>
            <a:endParaRPr lang="en-US" altLang="ko-KR" sz="1400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  <p:pic>
        <p:nvPicPr>
          <p:cNvPr id="23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4110404" cy="13612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1" name="표 20"/>
          <p:cNvGraphicFramePr>
            <a:graphicFrameLocks noGrp="1"/>
          </p:cNvGraphicFramePr>
          <p:nvPr/>
        </p:nvGraphicFramePr>
        <p:xfrm>
          <a:off x="683568" y="4653136"/>
          <a:ext cx="5760640" cy="1820285"/>
        </p:xfrm>
        <a:graphic>
          <a:graphicData uri="http://schemas.openxmlformats.org/drawingml/2006/table">
            <a:tbl>
              <a:tblPr/>
              <a:tblGrid>
                <a:gridCol w="125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8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상태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설    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STS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정상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Unit Fault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MB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회선 폐쇄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(Make Busy)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733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BUSY</a:t>
                      </a:r>
                      <a:endParaRPr kumimoji="0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kumimoji="0" lang="ko-KR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채널중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 최소 </a:t>
                      </a: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 Channel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이상 가입자 회선 사용 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7335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Normal </a:t>
                      </a:r>
                      <a:r>
                        <a:rPr kumimoji="0" lang="ko-KR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상태에서는 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 OCUDP (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ffice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arrier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U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nit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D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ata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P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ort)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grpSp>
        <p:nvGrpSpPr>
          <p:cNvPr id="14" name="그룹 45"/>
          <p:cNvGrpSpPr/>
          <p:nvPr/>
        </p:nvGrpSpPr>
        <p:grpSpPr>
          <a:xfrm>
            <a:off x="611560" y="2708920"/>
            <a:ext cx="6624736" cy="1800200"/>
            <a:chOff x="3275856" y="1772817"/>
            <a:chExt cx="5256584" cy="1368152"/>
          </a:xfrm>
        </p:grpSpPr>
        <p:sp>
          <p:nvSpPr>
            <p:cNvPr id="16" name="직사각형 15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8" name="모서리가 둥근 직사각형 17"/>
            <p:cNvSpPr/>
            <p:nvPr/>
          </p:nvSpPr>
          <p:spPr>
            <a:xfrm>
              <a:off x="3275856" y="1772817"/>
              <a:ext cx="5256584" cy="136815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755576" y="2780928"/>
            <a:ext cx="655272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저속급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데이터 전송 </a:t>
            </a:r>
            <a:r>
              <a:rPr lang="ko-KR" altLang="en-US" sz="1400" dirty="0" err="1">
                <a:solidFill>
                  <a:schemeClr val="accent6">
                    <a:lumMod val="75000"/>
                  </a:schemeClr>
                </a:solidFill>
              </a:rPr>
              <a:t>유니트로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가입자의 </a:t>
            </a:r>
            <a:r>
              <a:rPr lang="en-US" altLang="ko-KR" sz="1400" dirty="0">
                <a:solidFill>
                  <a:schemeClr val="accent6">
                    <a:lumMod val="75000"/>
                  </a:schemeClr>
                </a:solidFill>
              </a:rPr>
              <a:t>DSU</a:t>
            </a:r>
            <a:r>
              <a:rPr lang="ko-KR" altLang="en-US" sz="1400" dirty="0">
                <a:solidFill>
                  <a:schemeClr val="accent6">
                    <a:lumMod val="75000"/>
                  </a:schemeClr>
                </a:solidFill>
              </a:rPr>
              <a:t> 연동하여 회선구성 </a:t>
            </a: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 </a:t>
            </a:r>
            <a:r>
              <a:rPr lang="ko-KR" altLang="en-US" sz="1400" dirty="0">
                <a:solidFill>
                  <a:schemeClr val="bg1"/>
                </a:solidFill>
              </a:rPr>
              <a:t>데이터 전송 속도</a:t>
            </a:r>
            <a:r>
              <a:rPr lang="en-US" altLang="ko-KR" sz="1400" dirty="0">
                <a:solidFill>
                  <a:schemeClr val="bg1"/>
                </a:solidFill>
              </a:rPr>
              <a:t> ( 2.4, 4.8, 9.6, 19.2, 56, 64kbps)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4</a:t>
            </a:r>
            <a:r>
              <a:rPr lang="ko-KR" altLang="en-US" sz="1400" dirty="0">
                <a:solidFill>
                  <a:schemeClr val="bg1"/>
                </a:solidFill>
              </a:rPr>
              <a:t>선식 전 이중 방식</a:t>
            </a:r>
            <a:r>
              <a:rPr lang="en-US" altLang="ko-KR" sz="1400" dirty="0">
                <a:solidFill>
                  <a:schemeClr val="bg1"/>
                </a:solidFill>
              </a:rPr>
              <a:t>    56, 64kbps </a:t>
            </a:r>
            <a:r>
              <a:rPr lang="ko-KR" altLang="en-US" sz="1400" dirty="0">
                <a:solidFill>
                  <a:schemeClr val="bg1"/>
                </a:solidFill>
              </a:rPr>
              <a:t>데이터의 </a:t>
            </a:r>
            <a:r>
              <a:rPr lang="en-US" altLang="ko-KR" sz="1400" dirty="0">
                <a:solidFill>
                  <a:schemeClr val="bg1"/>
                </a:solidFill>
              </a:rPr>
              <a:t>BCH </a:t>
            </a:r>
            <a:r>
              <a:rPr lang="ko-KR" altLang="en-US" sz="1400" dirty="0">
                <a:solidFill>
                  <a:schemeClr val="bg1"/>
                </a:solidFill>
              </a:rPr>
              <a:t>에러 수정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B6ZS(2.4k, 4.8k, 9.6k), B7ZS(56k) </a:t>
            </a:r>
            <a:r>
              <a:rPr lang="ko-KR" altLang="en-US" sz="1400" dirty="0">
                <a:solidFill>
                  <a:schemeClr val="bg1"/>
                </a:solidFill>
              </a:rPr>
              <a:t>기능 제공</a:t>
            </a:r>
            <a:r>
              <a:rPr lang="en-US" altLang="ko-KR" sz="1400" dirty="0">
                <a:solidFill>
                  <a:schemeClr val="bg1"/>
                </a:solidFill>
              </a:rPr>
              <a:t>  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ALBO </a:t>
            </a:r>
            <a:r>
              <a:rPr lang="ko-KR" altLang="en-US" sz="1400" dirty="0">
                <a:solidFill>
                  <a:schemeClr val="bg1"/>
                </a:solidFill>
              </a:rPr>
              <a:t>기능 </a:t>
            </a:r>
            <a:r>
              <a:rPr lang="en-US" altLang="ko-KR" sz="1400" dirty="0">
                <a:solidFill>
                  <a:schemeClr val="bg1"/>
                </a:solidFill>
              </a:rPr>
              <a:t> ( </a:t>
            </a:r>
            <a:r>
              <a:rPr lang="ko-KR" altLang="en-US" sz="1400" dirty="0">
                <a:solidFill>
                  <a:schemeClr val="bg1"/>
                </a:solidFill>
              </a:rPr>
              <a:t>최대 </a:t>
            </a:r>
            <a:r>
              <a:rPr lang="en-US" altLang="ko-KR" sz="1400" dirty="0">
                <a:solidFill>
                  <a:schemeClr val="bg1"/>
                </a:solidFill>
              </a:rPr>
              <a:t>-43dB)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400" dirty="0">
                <a:solidFill>
                  <a:schemeClr val="bg1"/>
                </a:solidFill>
              </a:rPr>
              <a:t>Alternate </a:t>
            </a:r>
            <a:r>
              <a:rPr lang="ko-KR" altLang="en-US" sz="1400" dirty="0">
                <a:solidFill>
                  <a:schemeClr val="bg1"/>
                </a:solidFill>
              </a:rPr>
              <a:t>및 </a:t>
            </a:r>
            <a:r>
              <a:rPr lang="en-US" altLang="ko-KR" sz="1400" dirty="0">
                <a:solidFill>
                  <a:schemeClr val="bg1"/>
                </a:solidFill>
              </a:rPr>
              <a:t>Latching </a:t>
            </a:r>
            <a:r>
              <a:rPr lang="ko-KR" altLang="en-US" sz="1400" dirty="0" err="1">
                <a:solidFill>
                  <a:schemeClr val="bg1"/>
                </a:solidFill>
              </a:rPr>
              <a:t>루프백</a:t>
            </a:r>
            <a:r>
              <a:rPr lang="ko-KR" altLang="en-US" sz="1400" dirty="0">
                <a:solidFill>
                  <a:schemeClr val="bg1"/>
                </a:solidFill>
              </a:rPr>
              <a:t> 기능</a:t>
            </a:r>
            <a:endParaRPr lang="en-US" altLang="ko-KR" sz="14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"/>
              <a:tabLst>
                <a:tab pos="1473200" algn="l"/>
              </a:tabLst>
            </a:pP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수용 용량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 : Unit 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당 최대 가입자 </a:t>
            </a:r>
            <a:r>
              <a: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3</a:t>
            </a:r>
            <a:r>
              <a:rPr lang="ko-KR" altLang="en-US" sz="1400" dirty="0">
                <a:solidFill>
                  <a:schemeClr val="bg1"/>
                </a:solidFill>
                <a:latin typeface="+mn-ea"/>
                <a:cs typeface="Tahoma" pitchFamily="34" charset="0"/>
              </a:rPr>
              <a:t>채널</a:t>
            </a:r>
            <a:endParaRPr lang="en-US" altLang="ko-KR" sz="1400" dirty="0">
              <a:solidFill>
                <a:schemeClr val="bg1"/>
              </a:solidFill>
            </a:endParaRPr>
          </a:p>
        </p:txBody>
      </p:sp>
      <p:pic>
        <p:nvPicPr>
          <p:cNvPr id="20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4113579" cy="13408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848872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설치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51" name="그룹 50"/>
          <p:cNvGrpSpPr/>
          <p:nvPr/>
        </p:nvGrpSpPr>
        <p:grpSpPr>
          <a:xfrm>
            <a:off x="5258938" y="1484784"/>
            <a:ext cx="3435501" cy="5085184"/>
            <a:chOff x="2401057" y="1484784"/>
            <a:chExt cx="3435501" cy="5085184"/>
          </a:xfrm>
        </p:grpSpPr>
        <p:grpSp>
          <p:nvGrpSpPr>
            <p:cNvPr id="10" name="Group 4"/>
            <p:cNvGrpSpPr>
              <a:grpSpLocks/>
            </p:cNvGrpSpPr>
            <p:nvPr/>
          </p:nvGrpSpPr>
          <p:grpSpPr bwMode="auto">
            <a:xfrm>
              <a:off x="3203848" y="1484784"/>
              <a:ext cx="2632710" cy="5085184"/>
              <a:chOff x="3990" y="2685"/>
              <a:chExt cx="4146" cy="9640"/>
            </a:xfrm>
          </p:grpSpPr>
          <p:grpSp>
            <p:nvGrpSpPr>
              <p:cNvPr id="11" name="Group 5"/>
              <p:cNvGrpSpPr>
                <a:grpSpLocks/>
              </p:cNvGrpSpPr>
              <p:nvPr/>
            </p:nvGrpSpPr>
            <p:grpSpPr bwMode="auto">
              <a:xfrm>
                <a:off x="4295" y="3161"/>
                <a:ext cx="3515" cy="268"/>
                <a:chOff x="2880" y="1200"/>
                <a:chExt cx="2490" cy="348"/>
              </a:xfrm>
            </p:grpSpPr>
            <p:sp>
              <p:nvSpPr>
                <p:cNvPr id="31" name="Rectangle 6"/>
                <p:cNvSpPr>
                  <a:spLocks noChangeArrowheads="1"/>
                </p:cNvSpPr>
                <p:nvPr/>
              </p:nvSpPr>
              <p:spPr bwMode="auto">
                <a:xfrm>
                  <a:off x="2880" y="1200"/>
                  <a:ext cx="1904" cy="19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miter lim="800000"/>
                  <a:headEnd/>
                  <a:tailEnd/>
                </a:ln>
                <a:scene3d>
                  <a:camera prst="legacyPerspectiveTop"/>
                  <a:lightRig rig="legacyFlat3" dir="b"/>
                </a:scene3d>
                <a:sp3d extrusionH="887400" prstMaterial="legacyMatte">
                  <a:bevelT w="13500" h="13500" prst="angle"/>
                  <a:bevelB w="13500" h="13500" prst="angle"/>
                  <a:extrusionClr>
                    <a:srgbClr val="FFFFFF"/>
                  </a:extrusionClr>
                </a:sp3d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  <a:flatTx/>
                </a:bodyPr>
                <a:lstStyle/>
                <a:p>
                  <a:endParaRPr lang="ko-KR" altLang="en-US"/>
                </a:p>
              </p:txBody>
            </p:sp>
            <p:graphicFrame>
              <p:nvGraphicFramePr>
                <p:cNvPr id="32" name="Object 7"/>
                <p:cNvGraphicFramePr>
                  <a:graphicFrameLocks noChangeAspect="1"/>
                </p:cNvGraphicFramePr>
                <p:nvPr/>
              </p:nvGraphicFramePr>
              <p:xfrm>
                <a:off x="2880" y="1200"/>
                <a:ext cx="2490" cy="34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비트맵 이미지" r:id="rId2" imgW="3952381" imgH="552527" progId="PBrush">
                        <p:embed/>
                      </p:oleObj>
                    </mc:Choice>
                    <mc:Fallback>
                      <p:oleObj name="비트맵 이미지" r:id="rId2" imgW="3952381" imgH="552527" progId="PBrush">
                        <p:embed/>
                        <p:pic>
                          <p:nvPicPr>
                            <p:cNvPr id="0" name="Picture 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3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80" y="1200"/>
                              <a:ext cx="2490" cy="348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00CC99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7901" y="2891"/>
                <a:ext cx="97" cy="9049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" name="Rectangle 9"/>
              <p:cNvSpPr>
                <a:spLocks noChangeArrowheads="1"/>
              </p:cNvSpPr>
              <p:nvPr/>
            </p:nvSpPr>
            <p:spPr bwMode="auto">
              <a:xfrm>
                <a:off x="4103" y="2891"/>
                <a:ext cx="98" cy="9049"/>
              </a:xfrm>
              <a:prstGeom prst="rect">
                <a:avLst/>
              </a:prstGeom>
              <a:solidFill>
                <a:srgbClr val="EAEAEA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4209" y="2891"/>
                <a:ext cx="97" cy="904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Rectangle 11"/>
              <p:cNvSpPr>
                <a:spLocks noChangeArrowheads="1"/>
              </p:cNvSpPr>
              <p:nvPr/>
            </p:nvSpPr>
            <p:spPr bwMode="auto">
              <a:xfrm>
                <a:off x="7794" y="2891"/>
                <a:ext cx="98" cy="904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990" y="2685"/>
                <a:ext cx="4115" cy="23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pic>
            <p:nvPicPr>
              <p:cNvPr id="20" name="Picture 1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97" y="2939"/>
                <a:ext cx="3323" cy="236"/>
              </a:xfrm>
              <a:prstGeom prst="rect">
                <a:avLst/>
              </a:prstGeom>
              <a:noFill/>
            </p:spPr>
          </p:pic>
          <p:grpSp>
            <p:nvGrpSpPr>
              <p:cNvPr id="21" name="Group 14"/>
              <p:cNvGrpSpPr>
                <a:grpSpLocks/>
              </p:cNvGrpSpPr>
              <p:nvPr/>
            </p:nvGrpSpPr>
            <p:grpSpPr bwMode="auto">
              <a:xfrm>
                <a:off x="3996" y="11776"/>
                <a:ext cx="4140" cy="549"/>
                <a:chOff x="3824" y="11782"/>
                <a:chExt cx="4652" cy="605"/>
              </a:xfrm>
            </p:grpSpPr>
            <p:grpSp>
              <p:nvGrpSpPr>
                <p:cNvPr id="22" name="Group 15"/>
                <p:cNvGrpSpPr>
                  <a:grpSpLocks/>
                </p:cNvGrpSpPr>
                <p:nvPr/>
              </p:nvGrpSpPr>
              <p:grpSpPr bwMode="auto">
                <a:xfrm>
                  <a:off x="8120" y="11929"/>
                  <a:ext cx="356" cy="385"/>
                  <a:chOff x="3192" y="3600"/>
                  <a:chExt cx="96" cy="144"/>
                </a:xfrm>
              </p:grpSpPr>
              <p:sp>
                <p:nvSpPr>
                  <p:cNvPr id="29" name="AutoShape 16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3648"/>
                    <a:ext cx="96" cy="96"/>
                  </a:xfrm>
                  <a:prstGeom prst="flowChartExtract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30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3600"/>
                    <a:ext cx="48" cy="96"/>
                  </a:xfrm>
                  <a:prstGeom prst="rect">
                    <a:avLst/>
                  </a:prstGeom>
                  <a:solidFill>
                    <a:srgbClr val="EAEAEA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</p:grpSp>
            <p:grpSp>
              <p:nvGrpSpPr>
                <p:cNvPr id="23" name="Group 18"/>
                <p:cNvGrpSpPr>
                  <a:grpSpLocks/>
                </p:cNvGrpSpPr>
                <p:nvPr/>
              </p:nvGrpSpPr>
              <p:grpSpPr bwMode="auto">
                <a:xfrm>
                  <a:off x="3855" y="11908"/>
                  <a:ext cx="353" cy="382"/>
                  <a:chOff x="3192" y="3600"/>
                  <a:chExt cx="96" cy="144"/>
                </a:xfrm>
              </p:grpSpPr>
              <p:sp>
                <p:nvSpPr>
                  <p:cNvPr id="27" name="AutoShape 19"/>
                  <p:cNvSpPr>
                    <a:spLocks noChangeArrowheads="1"/>
                  </p:cNvSpPr>
                  <p:nvPr/>
                </p:nvSpPr>
                <p:spPr bwMode="auto">
                  <a:xfrm>
                    <a:off x="3192" y="3648"/>
                    <a:ext cx="96" cy="96"/>
                  </a:xfrm>
                  <a:prstGeom prst="flowChartExtract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  <p:sp>
                <p:nvSpPr>
                  <p:cNvPr id="28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3216" y="3600"/>
                    <a:ext cx="48" cy="96"/>
                  </a:xfrm>
                  <a:prstGeom prst="rect">
                    <a:avLst/>
                  </a:prstGeom>
                  <a:solidFill>
                    <a:srgbClr val="EAEAEA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ko-KR" altLang="en-US"/>
                  </a:p>
                </p:txBody>
              </p:sp>
            </p:grpSp>
            <p:pic>
              <p:nvPicPr>
                <p:cNvPr id="24" name="Picture 21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4267" y="12037"/>
                  <a:ext cx="690" cy="35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5" name="Picture 22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7439" y="12037"/>
                  <a:ext cx="689" cy="350"/>
                </a:xfrm>
                <a:prstGeom prst="rect">
                  <a:avLst/>
                </a:prstGeom>
                <a:noFill/>
              </p:spPr>
            </p:pic>
            <p:sp>
              <p:nvSpPr>
                <p:cNvPr id="26" name="Rectangle 23"/>
                <p:cNvSpPr>
                  <a:spLocks noChangeArrowheads="1"/>
                </p:cNvSpPr>
                <p:nvPr/>
              </p:nvSpPr>
              <p:spPr bwMode="auto">
                <a:xfrm>
                  <a:off x="3824" y="11782"/>
                  <a:ext cx="4624" cy="255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/>
                </a:p>
              </p:txBody>
            </p:sp>
          </p:grpSp>
        </p:grpSp>
        <p:pic>
          <p:nvPicPr>
            <p:cNvPr id="41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411864" y="2438250"/>
              <a:ext cx="2214245" cy="231165"/>
            </a:xfrm>
            <a:prstGeom prst="rect">
              <a:avLst/>
            </a:prstGeom>
            <a:noFill/>
          </p:spPr>
        </p:pic>
        <p:grpSp>
          <p:nvGrpSpPr>
            <p:cNvPr id="2062" name="Group 14"/>
            <p:cNvGrpSpPr>
              <a:grpSpLocks/>
            </p:cNvGrpSpPr>
            <p:nvPr/>
          </p:nvGrpSpPr>
          <p:grpSpPr bwMode="auto">
            <a:xfrm>
              <a:off x="2401057" y="3320475"/>
              <a:ext cx="963591" cy="472622"/>
              <a:chOff x="2548" y="5918"/>
              <a:chExt cx="1594" cy="1222"/>
            </a:xfrm>
          </p:grpSpPr>
          <p:sp>
            <p:nvSpPr>
              <p:cNvPr id="2063" name="Text Box 15"/>
              <p:cNvSpPr txBox="1">
                <a:spLocks noChangeArrowheads="1"/>
              </p:cNvSpPr>
              <p:nvPr/>
            </p:nvSpPr>
            <p:spPr bwMode="auto">
              <a:xfrm>
                <a:off x="2548" y="5918"/>
                <a:ext cx="1594" cy="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altLang="ko-KR" sz="9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돋움" pitchFamily="50" charset="-127"/>
                    <a:ea typeface="돋움" pitchFamily="50" charset="-127"/>
                  </a:rPr>
                  <a:t>1</a:t>
                </a:r>
                <a:r>
                  <a:rPr kumimoji="1" lang="en-US" altLang="ko-KR" sz="9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돋움" pitchFamily="50" charset="-127"/>
                    <a:ea typeface="돋움" pitchFamily="50" charset="-127"/>
                  </a:rPr>
                  <a:t>U </a:t>
                </a:r>
                <a:r>
                  <a:rPr kumimoji="1" lang="ko-KR" sz="9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돋움" pitchFamily="50" charset="-127"/>
                    <a:ea typeface="돋움" pitchFamily="50" charset="-127"/>
                  </a:rPr>
                  <a:t>간격 유지</a:t>
                </a:r>
                <a:endParaRPr kumimoji="1" lang="ko-KR" sz="9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2064" name="Line 16"/>
              <p:cNvSpPr>
                <a:spLocks noChangeShapeType="1"/>
              </p:cNvSpPr>
              <p:nvPr/>
            </p:nvSpPr>
            <p:spPr bwMode="auto">
              <a:xfrm>
                <a:off x="2851" y="6412"/>
                <a:ext cx="1080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65" name="Line 17"/>
              <p:cNvSpPr>
                <a:spLocks noChangeShapeType="1"/>
              </p:cNvSpPr>
              <p:nvPr/>
            </p:nvSpPr>
            <p:spPr bwMode="auto">
              <a:xfrm>
                <a:off x="2841" y="7130"/>
                <a:ext cx="1080" cy="0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66" name="Line 18"/>
              <p:cNvSpPr>
                <a:spLocks noChangeShapeType="1"/>
              </p:cNvSpPr>
              <p:nvPr/>
            </p:nvSpPr>
            <p:spPr bwMode="auto">
              <a:xfrm flipV="1">
                <a:off x="3376" y="6845"/>
                <a:ext cx="0" cy="295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67" name="Line 19"/>
              <p:cNvSpPr>
                <a:spLocks noChangeShapeType="1"/>
              </p:cNvSpPr>
              <p:nvPr/>
            </p:nvSpPr>
            <p:spPr bwMode="auto">
              <a:xfrm rot="10800000" flipV="1">
                <a:off x="3376" y="6400"/>
                <a:ext cx="0" cy="295"/>
              </a:xfrm>
              <a:prstGeom prst="line">
                <a:avLst/>
              </a:prstGeom>
              <a:noFill/>
              <a:ln w="2540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49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404307" y="3503288"/>
              <a:ext cx="2214245" cy="231165"/>
            </a:xfrm>
            <a:prstGeom prst="rect">
              <a:avLst/>
            </a:prstGeom>
            <a:noFill/>
          </p:spPr>
        </p:pic>
      </p:grpSp>
      <p:sp>
        <p:nvSpPr>
          <p:cNvPr id="52" name="Rectangle 3"/>
          <p:cNvSpPr txBox="1">
            <a:spLocks noChangeArrowheads="1"/>
          </p:cNvSpPr>
          <p:nvPr/>
        </p:nvSpPr>
        <p:spPr>
          <a:xfrm>
            <a:off x="251519" y="1428750"/>
            <a:ext cx="6120681" cy="5024586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defRPr/>
            </a:pPr>
            <a:r>
              <a:rPr lang="en-US" altLang="ko-KR" sz="1200" kern="0" dirty="0">
                <a:solidFill>
                  <a:schemeClr val="bg1"/>
                </a:solidFill>
                <a:latin typeface="+mn-ea"/>
              </a:rPr>
              <a:t>1)      19</a:t>
            </a:r>
            <a:r>
              <a:rPr lang="ko-KR" altLang="en-US" sz="1200" kern="0" dirty="0">
                <a:solidFill>
                  <a:schemeClr val="bg1"/>
                </a:solidFill>
                <a:latin typeface="+mn-ea"/>
              </a:rPr>
              <a:t>인치 </a:t>
            </a:r>
            <a:r>
              <a:rPr lang="en-US" altLang="ko-KR" sz="1200" kern="0" dirty="0">
                <a:solidFill>
                  <a:schemeClr val="bg1"/>
                </a:solidFill>
                <a:latin typeface="+mn-ea"/>
              </a:rPr>
              <a:t>Rack</a:t>
            </a:r>
            <a:r>
              <a:rPr lang="ko-KR" altLang="en-US" sz="1200" kern="0" dirty="0">
                <a:solidFill>
                  <a:schemeClr val="bg1"/>
                </a:solidFill>
                <a:latin typeface="+mn-ea"/>
              </a:rPr>
              <a:t>에 셀프를 </a:t>
            </a:r>
            <a:r>
              <a:rPr lang="ko-KR" altLang="en-US" sz="1200" kern="0" dirty="0" err="1">
                <a:solidFill>
                  <a:schemeClr val="bg1"/>
                </a:solidFill>
                <a:latin typeface="+mn-ea"/>
              </a:rPr>
              <a:t>실장한다</a:t>
            </a:r>
            <a:r>
              <a:rPr lang="en-US" altLang="ko-KR" sz="1200" kern="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buAutoNum type="arabicParenR" startAt="2"/>
              <a:defRPr/>
            </a:pPr>
            <a:r>
              <a:rPr lang="ko-KR" altLang="en-US" sz="1200" kern="0" dirty="0">
                <a:solidFill>
                  <a:schemeClr val="bg1"/>
                </a:solidFill>
                <a:latin typeface="+mn-ea"/>
              </a:rPr>
              <a:t>냉각장치</a:t>
            </a:r>
            <a:r>
              <a:rPr lang="en-US" altLang="ko-KR" sz="1200" kern="0" dirty="0">
                <a:solidFill>
                  <a:schemeClr val="bg1"/>
                </a:solidFill>
                <a:latin typeface="+mn-ea"/>
              </a:rPr>
              <a:t>(FAN)</a:t>
            </a:r>
            <a:r>
              <a:rPr lang="ko-KR" altLang="en-US" sz="1200" kern="0" dirty="0">
                <a:solidFill>
                  <a:schemeClr val="bg1"/>
                </a:solidFill>
                <a:latin typeface="+mn-ea"/>
              </a:rPr>
              <a:t>를 위에 설치한다</a:t>
            </a:r>
            <a:endParaRPr lang="en-US" altLang="ko-KR" sz="1200" kern="0" dirty="0">
              <a:solidFill>
                <a:schemeClr val="bg1"/>
              </a:solidFill>
              <a:latin typeface="+mn-ea"/>
            </a:endParaRPr>
          </a:p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buAutoNum type="arabicParenR" startAt="2"/>
              <a:defRPr/>
            </a:pPr>
            <a:r>
              <a:rPr lang="en-US" altLang="ko-KR" sz="1200" kern="0" dirty="0">
                <a:solidFill>
                  <a:schemeClr val="bg1"/>
                </a:solidFill>
                <a:latin typeface="+mn-ea"/>
              </a:rPr>
              <a:t> </a:t>
            </a:r>
            <a:r>
              <a:rPr lang="ko-KR" altLang="en-US" sz="1200" kern="0" dirty="0" err="1">
                <a:solidFill>
                  <a:schemeClr val="bg1"/>
                </a:solidFill>
                <a:latin typeface="+mn-ea"/>
              </a:rPr>
              <a:t>셀프간</a:t>
            </a:r>
            <a:r>
              <a:rPr lang="ko-KR" altLang="en-US" sz="1200" kern="0" dirty="0">
                <a:solidFill>
                  <a:schemeClr val="bg1"/>
                </a:solidFill>
                <a:latin typeface="+mn-ea"/>
              </a:rPr>
              <a:t> 간격은 </a:t>
            </a:r>
            <a:r>
              <a:rPr lang="en-US" altLang="ko-KR" sz="1200" kern="0" dirty="0">
                <a:solidFill>
                  <a:schemeClr val="bg1"/>
                </a:solidFill>
                <a:latin typeface="+mn-ea"/>
              </a:rPr>
              <a:t>1U Size</a:t>
            </a:r>
            <a:r>
              <a:rPr lang="ko-KR" altLang="en-US" sz="1200" kern="0" dirty="0">
                <a:solidFill>
                  <a:schemeClr val="bg1"/>
                </a:solidFill>
                <a:latin typeface="+mn-ea"/>
              </a:rPr>
              <a:t>를 두어 발생되는 열을 효율적으로 방열시킨다</a:t>
            </a:r>
            <a:r>
              <a:rPr lang="en-US" altLang="ko-KR" sz="1200" kern="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buAutoNum type="arabicParenR" startAt="2"/>
              <a:defRPr/>
            </a:pP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Main DC </a:t>
            </a:r>
            <a:r>
              <a:rPr lang="ko-KR" altLang="ko-KR" sz="1200" dirty="0">
                <a:solidFill>
                  <a:schemeClr val="bg1"/>
                </a:solidFill>
                <a:latin typeface="+mn-ea"/>
              </a:rPr>
              <a:t>전원을 </a:t>
            </a:r>
            <a:r>
              <a:rPr lang="ko-KR" altLang="ko-KR" sz="1200" dirty="0" err="1">
                <a:solidFill>
                  <a:schemeClr val="bg1"/>
                </a:solidFill>
                <a:latin typeface="+mn-ea"/>
              </a:rPr>
              <a:t>셀프</a:t>
            </a:r>
            <a:r>
              <a:rPr lang="ko-KR" altLang="ko-KR" sz="1200" dirty="0">
                <a:solidFill>
                  <a:schemeClr val="bg1"/>
                </a:solidFill>
                <a:latin typeface="+mn-ea"/>
              </a:rPr>
              <a:t> 후면의 </a:t>
            </a: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DC </a:t>
            </a:r>
            <a:r>
              <a:rPr lang="ko-KR" altLang="ko-KR" sz="1200" dirty="0" err="1">
                <a:solidFill>
                  <a:schemeClr val="bg1"/>
                </a:solidFill>
                <a:latin typeface="+mn-ea"/>
              </a:rPr>
              <a:t>전원인입</a:t>
            </a:r>
            <a:r>
              <a:rPr lang="ko-KR" altLang="ko-KR" sz="1200" dirty="0">
                <a:solidFill>
                  <a:schemeClr val="bg1"/>
                </a:solidFill>
                <a:latin typeface="+mn-ea"/>
              </a:rPr>
              <a:t> 단자에 연결한다</a:t>
            </a:r>
            <a:r>
              <a:rPr lang="en-US" altLang="ko-KR" sz="1200" kern="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defRPr/>
            </a:pPr>
            <a:r>
              <a:rPr lang="en-US" altLang="ko-KR" sz="1200" kern="0" dirty="0">
                <a:solidFill>
                  <a:schemeClr val="bg1"/>
                </a:solidFill>
                <a:latin typeface="+mn-ea"/>
              </a:rPr>
              <a:t>      </a:t>
            </a:r>
            <a:r>
              <a:rPr lang="en-US" altLang="ko-KR" sz="1200" kern="0" dirty="0">
                <a:solidFill>
                  <a:srgbClr val="FF0000"/>
                </a:solidFill>
                <a:latin typeface="+mn-ea"/>
              </a:rPr>
              <a:t>- </a:t>
            </a:r>
            <a:r>
              <a:rPr lang="ko-KR" altLang="en-US" sz="1200" kern="0" dirty="0">
                <a:solidFill>
                  <a:srgbClr val="FF0000"/>
                </a:solidFill>
                <a:latin typeface="+mn-ea"/>
              </a:rPr>
              <a:t>이때 </a:t>
            </a:r>
            <a:r>
              <a:rPr lang="en-US" altLang="ko-KR" sz="1200" kern="0" dirty="0">
                <a:solidFill>
                  <a:srgbClr val="FF0000"/>
                </a:solidFill>
                <a:latin typeface="+mn-ea"/>
              </a:rPr>
              <a:t>-48V</a:t>
            </a:r>
            <a:r>
              <a:rPr lang="ko-KR" altLang="en-US" sz="1200" kern="0" dirty="0">
                <a:solidFill>
                  <a:srgbClr val="FF0000"/>
                </a:solidFill>
                <a:latin typeface="+mn-ea"/>
              </a:rPr>
              <a:t>와 </a:t>
            </a:r>
            <a:r>
              <a:rPr lang="en-US" altLang="ko-KR" sz="1200" kern="0" dirty="0">
                <a:solidFill>
                  <a:srgbClr val="FF0000"/>
                </a:solidFill>
                <a:latin typeface="+mn-ea"/>
              </a:rPr>
              <a:t>GND</a:t>
            </a:r>
            <a:r>
              <a:rPr lang="ko-KR" altLang="en-US" sz="1200" kern="0" dirty="0">
                <a:solidFill>
                  <a:srgbClr val="FF0000"/>
                </a:solidFill>
                <a:latin typeface="+mn-ea"/>
              </a:rPr>
              <a:t>단자가 바뀌지 않도록 주의하여 연결한다</a:t>
            </a:r>
            <a:endParaRPr lang="en-US" altLang="ko-KR" sz="1200" kern="0" dirty="0">
              <a:solidFill>
                <a:srgbClr val="FF0000"/>
              </a:solidFill>
              <a:latin typeface="+mn-ea"/>
            </a:endParaRPr>
          </a:p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buAutoNum type="arabicParenR" startAt="5"/>
              <a:defRPr/>
            </a:pP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PWR-DC </a:t>
            </a:r>
            <a:r>
              <a:rPr lang="ko-KR" altLang="ko-KR" sz="1200" dirty="0" err="1">
                <a:solidFill>
                  <a:schemeClr val="bg1"/>
                </a:solidFill>
                <a:latin typeface="+mn-ea"/>
              </a:rPr>
              <a:t>유니트를</a:t>
            </a:r>
            <a:r>
              <a:rPr lang="ko-KR" altLang="ko-KR" sz="1200" dirty="0">
                <a:solidFill>
                  <a:schemeClr val="bg1"/>
                </a:solidFill>
                <a:latin typeface="+mn-ea"/>
              </a:rPr>
              <a:t> 실장하고 이상이 없는지를 확인한다</a:t>
            </a: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buAutoNum type="arabicParenR" startAt="6"/>
              <a:defRPr/>
            </a:pPr>
            <a:r>
              <a:rPr lang="ko-KR" altLang="ko-KR" sz="1200" dirty="0">
                <a:solidFill>
                  <a:schemeClr val="bg1"/>
                </a:solidFill>
                <a:latin typeface="+mn-ea"/>
              </a:rPr>
              <a:t>최대의 성능을 보장하기 위해서는 반드시 접지된 </a:t>
            </a:r>
            <a:r>
              <a:rPr lang="ko-KR" altLang="ko-KR" sz="1200" dirty="0" err="1">
                <a:solidFill>
                  <a:schemeClr val="bg1"/>
                </a:solidFill>
                <a:latin typeface="+mn-ea"/>
              </a:rPr>
              <a:t>전원</a:t>
            </a:r>
            <a:r>
              <a:rPr lang="ko-KR" altLang="en-US" sz="1200" dirty="0" err="1">
                <a:solidFill>
                  <a:schemeClr val="bg1"/>
                </a:solidFill>
                <a:latin typeface="+mn-ea"/>
              </a:rPr>
              <a:t>을사용한다</a:t>
            </a: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.</a:t>
            </a:r>
          </a:p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buAutoNum type="arabicParenR" startAt="6"/>
              <a:defRPr/>
            </a:pPr>
            <a:endParaRPr lang="en-US" altLang="ko-KR" sz="1200" b="1" kern="0" dirty="0">
              <a:solidFill>
                <a:schemeClr val="bg1"/>
              </a:solidFill>
              <a:latin typeface="굴림체" pitchFamily="49" charset="-127"/>
              <a:ea typeface="나눔고딕"/>
            </a:endParaRPr>
          </a:p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defRPr/>
            </a:pPr>
            <a:r>
              <a:rPr lang="en-US" altLang="ko-KR" sz="1200" b="1" kern="0" dirty="0">
                <a:solidFill>
                  <a:schemeClr val="bg1"/>
                </a:solidFill>
                <a:latin typeface="굴림체" pitchFamily="49" charset="-127"/>
                <a:ea typeface="나눔고딕"/>
              </a:rPr>
              <a:t> </a:t>
            </a:r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068" name="Object 20"/>
          <p:cNvGraphicFramePr>
            <a:graphicFrameLocks noChangeAspect="1"/>
          </p:cNvGraphicFramePr>
          <p:nvPr/>
        </p:nvGraphicFramePr>
        <p:xfrm>
          <a:off x="1043608" y="4077072"/>
          <a:ext cx="3936899" cy="236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슬라이드" r:id="rId7" imgW="4503443" imgH="3378835" progId="PowerPoint.Slide.8">
                  <p:embed/>
                </p:oleObj>
              </mc:Choice>
              <mc:Fallback>
                <p:oleObj name="슬라이드" r:id="rId7" imgW="4503443" imgH="3378835" progId="PowerPoint.Slide.8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077072"/>
                        <a:ext cx="3936899" cy="2364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50527" y="4210064"/>
            <a:ext cx="2214245" cy="231165"/>
          </a:xfrm>
          <a:prstGeom prst="rect">
            <a:avLst/>
          </a:prstGeom>
          <a:noFill/>
        </p:spPr>
      </p:pic>
      <p:grpSp>
        <p:nvGrpSpPr>
          <p:cNvPr id="43" name="그룹 42"/>
          <p:cNvGrpSpPr/>
          <p:nvPr/>
        </p:nvGrpSpPr>
        <p:grpSpPr>
          <a:xfrm>
            <a:off x="6283756" y="2662732"/>
            <a:ext cx="2176675" cy="848563"/>
            <a:chOff x="971600" y="1844824"/>
            <a:chExt cx="7200800" cy="3744415"/>
          </a:xfrm>
        </p:grpSpPr>
        <p:pic>
          <p:nvPicPr>
            <p:cNvPr id="44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71600" y="1844824"/>
              <a:ext cx="7200800" cy="3744415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45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799254" y="2026100"/>
              <a:ext cx="336499" cy="3387148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46" name="그림 45" descr="ETU.jpg"/>
            <p:cNvPicPr/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462754" y="2040490"/>
              <a:ext cx="344926" cy="155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139866" y="2035853"/>
              <a:ext cx="336499" cy="3387148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</p:grp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237370" y="4451074"/>
            <a:ext cx="2219002" cy="223339"/>
          </a:xfrm>
          <a:prstGeom prst="rect">
            <a:avLst/>
          </a:prstGeom>
          <a:noFill/>
        </p:spPr>
      </p:pic>
      <p:grpSp>
        <p:nvGrpSpPr>
          <p:cNvPr id="53" name="그룹 52"/>
          <p:cNvGrpSpPr/>
          <p:nvPr/>
        </p:nvGrpSpPr>
        <p:grpSpPr>
          <a:xfrm>
            <a:off x="6243362" y="3745165"/>
            <a:ext cx="2309976" cy="475924"/>
            <a:chOff x="755576" y="2492896"/>
            <a:chExt cx="7776864" cy="2808312"/>
          </a:xfrm>
        </p:grpSpPr>
        <p:pic>
          <p:nvPicPr>
            <p:cNvPr id="54" name="Picture 1" descr="wtc60전면1"/>
            <p:cNvPicPr preferRelativeResize="0">
              <a:picLocks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55576" y="2492896"/>
              <a:ext cx="7776864" cy="2808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11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141665" y="2639434"/>
              <a:ext cx="393654" cy="2408053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806087" y="2648102"/>
              <a:ext cx="336500" cy="2377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549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장비개요 및 망 구성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835292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3.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제품특징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467544" y="1700808"/>
            <a:ext cx="8351837" cy="4643438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>
              <a:buFont typeface="Wingdings" pitchFamily="2" charset="2"/>
              <a:buChar char="l"/>
            </a:pPr>
            <a:r>
              <a:rPr lang="en-US" altLang="ko-KR" sz="1600" b="1" kern="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 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집중관리를 통하여 최소의 운용 비용으로 유지관리가능</a:t>
            </a:r>
            <a:endParaRPr lang="en-US" altLang="ko-KR" sz="16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endParaRPr lang="en-US" altLang="ko-KR" sz="1600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 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주요 회로 또는 기능의 이중화로 안정성 향상</a:t>
            </a:r>
            <a:endParaRPr lang="en-US" altLang="ko-KR" sz="16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endParaRPr lang="en-US" altLang="ko-KR" sz="1600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>
              <a:buFont typeface="Wingdings" pitchFamily="2" charset="2"/>
              <a:buChar char="l"/>
            </a:pPr>
            <a:r>
              <a:rPr lang="en-US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 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유사 기능을 통합한 통합 </a:t>
            </a:r>
            <a:r>
              <a:rPr lang="ko-KR" altLang="ko-KR" sz="1600" b="1" dirty="0" err="1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유니트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운용</a:t>
            </a:r>
            <a:endParaRPr lang="en-US" altLang="ko-KR" sz="16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endParaRPr lang="en-US" altLang="ko-KR" sz="1600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 lvl="0">
              <a:buFont typeface="Wingdings" pitchFamily="2" charset="2"/>
              <a:buChar char="l"/>
            </a:pPr>
            <a:r>
              <a:rPr lang="en-US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 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외부 전원 충격을 방지하기 위한 보호회로 내장</a:t>
            </a:r>
            <a:endParaRPr lang="en-US" altLang="ko-KR" sz="16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 lvl="0"/>
            <a:endParaRPr lang="ko-KR" altLang="ko-KR" sz="1600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 lvl="0">
              <a:buFont typeface="Wingdings" pitchFamily="2" charset="2"/>
              <a:buChar char="l"/>
            </a:pPr>
            <a:r>
              <a:rPr lang="en-US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 Port</a:t>
            </a:r>
            <a:r>
              <a:rPr lang="ko-KR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별</a:t>
            </a:r>
            <a:r>
              <a:rPr lang="en-US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DS1/DS1E </a:t>
            </a:r>
            <a:r>
              <a:rPr lang="ko-KR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선택으로 다양한 망에 접속 가능</a:t>
            </a:r>
            <a:endParaRPr lang="en-US" altLang="ko-KR" sz="1600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 lvl="0"/>
            <a:endParaRPr lang="ko-KR" altLang="ko-KR" sz="1600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 lvl="0">
              <a:buFont typeface="Wingdings" pitchFamily="2" charset="2"/>
              <a:buChar char="l"/>
            </a:pPr>
            <a:r>
              <a:rPr lang="en-US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 </a:t>
            </a:r>
            <a:r>
              <a:rPr lang="en-US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CES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에 의한</a:t>
            </a:r>
            <a:r>
              <a:rPr lang="en-US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Ethernet 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망 접속 제공</a:t>
            </a:r>
            <a:endParaRPr lang="en-US" altLang="ko-KR" sz="16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 lvl="0"/>
            <a:endParaRPr lang="ko-KR" altLang="ko-KR" sz="1600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 lvl="0">
              <a:buFont typeface="Wingdings" pitchFamily="2" charset="2"/>
              <a:buChar char="l"/>
            </a:pPr>
            <a:r>
              <a:rPr lang="en-US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 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완전 그래픽 지원 가능한</a:t>
            </a:r>
            <a:r>
              <a:rPr lang="en-US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, 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사용자 편의를 중시한</a:t>
            </a:r>
            <a:r>
              <a:rPr lang="en-US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EMS </a:t>
            </a:r>
            <a:r>
              <a:rPr lang="ko-KR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지원</a:t>
            </a:r>
            <a:endParaRPr lang="en-US" altLang="ko-KR" sz="16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  <a:p>
            <a:pPr lvl="0"/>
            <a:r>
              <a:rPr lang="ko-KR" altLang="ko-KR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</a:t>
            </a:r>
          </a:p>
          <a:p>
            <a:pPr>
              <a:buFont typeface="Wingdings" pitchFamily="2" charset="2"/>
              <a:buChar char="l"/>
              <a:tabLst>
                <a:tab pos="1433513" algn="l"/>
              </a:tabLst>
            </a:pPr>
            <a:r>
              <a:rPr lang="ko-KR" altLang="en-US" sz="1600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 </a:t>
            </a:r>
            <a:r>
              <a:rPr lang="ko-KR" altLang="en-US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수용 </a:t>
            </a:r>
            <a:r>
              <a:rPr lang="ko-KR" altLang="en-US" sz="1600" b="1" dirty="0" err="1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용량별</a:t>
            </a:r>
            <a:r>
              <a:rPr lang="ko-KR" altLang="en-US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 장비 구분 </a:t>
            </a:r>
            <a:r>
              <a:rPr lang="en-US" altLang="ko-KR" sz="16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rPr>
              <a:t>( WTC180 , WTC60 , WTC30 , WTC30-Batt , WTC06 )</a:t>
            </a:r>
          </a:p>
          <a:p>
            <a:pPr marL="457200" indent="-457200">
              <a:lnSpc>
                <a:spcPct val="120000"/>
              </a:lnSpc>
              <a:spcBef>
                <a:spcPct val="20000"/>
              </a:spcBef>
              <a:spcAft>
                <a:spcPct val="15000"/>
              </a:spcAft>
              <a:buFont typeface="Wingdings" pitchFamily="2" charset="2"/>
              <a:buChar char="l"/>
              <a:defRPr/>
            </a:pPr>
            <a:endParaRPr lang="ko-KR" altLang="en-US" sz="1600" b="1" kern="0" dirty="0">
              <a:solidFill>
                <a:schemeClr val="bg1"/>
              </a:solidFill>
              <a:latin typeface="굴림체" pitchFamily="49" charset="-127"/>
              <a:ea typeface="나눔고딕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2.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설정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0" name="직사각형 10"/>
          <p:cNvSpPr>
            <a:spLocks noChangeArrowheads="1"/>
          </p:cNvSpPr>
          <p:nvPr/>
        </p:nvSpPr>
        <p:spPr bwMode="auto">
          <a:xfrm>
            <a:off x="539552" y="1988840"/>
            <a:ext cx="70866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3600" b="1" dirty="0">
                <a:solidFill>
                  <a:schemeClr val="bg1"/>
                </a:solidFill>
                <a:latin typeface="HY중고딕" pitchFamily="18" charset="-127"/>
                <a:ea typeface="HY중고딕" pitchFamily="18" charset="-127"/>
              </a:rPr>
              <a:t>System </a:t>
            </a:r>
            <a:r>
              <a:rPr lang="ko-KR" altLang="en-US" sz="3600" b="1" dirty="0">
                <a:solidFill>
                  <a:schemeClr val="bg1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lang="en-US" altLang="ko-KR" sz="3600" b="1" dirty="0">
                <a:solidFill>
                  <a:schemeClr val="bg1"/>
                </a:solidFill>
                <a:latin typeface="HY중고딕" pitchFamily="18" charset="-127"/>
                <a:ea typeface="HY중고딕" pitchFamily="18" charset="-127"/>
              </a:rPr>
              <a:t> </a:t>
            </a:r>
            <a:r>
              <a:rPr lang="ko-KR" altLang="en-US" sz="3600" b="1" dirty="0">
                <a:solidFill>
                  <a:schemeClr val="bg1"/>
                </a:solidFill>
                <a:latin typeface="HY중고딕" pitchFamily="18" charset="-127"/>
                <a:ea typeface="HY중고딕" pitchFamily="18" charset="-127"/>
              </a:rPr>
              <a:t>설정</a:t>
            </a:r>
            <a:endParaRPr lang="en-US" altLang="ko-KR" sz="3600" b="1" dirty="0">
              <a:solidFill>
                <a:schemeClr val="bg1"/>
              </a:solidFill>
              <a:latin typeface="HY중고딕" pitchFamily="18" charset="-127"/>
              <a:ea typeface="HY중고딕" pitchFamily="18" charset="-127"/>
            </a:endParaRPr>
          </a:p>
          <a:p>
            <a:endParaRPr lang="en-US" altLang="ko-KR" sz="2800" b="1" dirty="0">
              <a:solidFill>
                <a:schemeClr val="bg1"/>
              </a:solidFill>
              <a:latin typeface="HY중고딕" pitchFamily="18" charset="-127"/>
              <a:ea typeface="HY중고딕" pitchFamily="18" charset="-127"/>
            </a:endParaRPr>
          </a:p>
          <a:p>
            <a:endParaRPr lang="en-US" altLang="ko-KR" sz="2000" b="1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  <a:p>
            <a:pPr>
              <a:buFont typeface="Wingdings" pitchFamily="2" charset="2"/>
              <a:buChar char="v"/>
            </a:pPr>
            <a:r>
              <a:rPr lang="en-US" altLang="ko-KR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   Serial  </a:t>
            </a:r>
            <a:r>
              <a:rPr lang="ko-KR" altLang="en-US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기본설정</a:t>
            </a:r>
            <a:r>
              <a:rPr lang="en-US" altLang="ko-KR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</a:t>
            </a:r>
          </a:p>
          <a:p>
            <a:endParaRPr lang="en-US" altLang="ko-KR" sz="2000" b="1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  <a:p>
            <a:pPr>
              <a:buFont typeface="Wingdings" pitchFamily="2" charset="2"/>
              <a:buChar char="v"/>
            </a:pPr>
            <a:r>
              <a:rPr lang="en-US" altLang="ko-KR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   EMS </a:t>
            </a:r>
            <a:r>
              <a:rPr lang="ko-KR" altLang="en-US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ko-KR" altLang="en-US" sz="2000" b="1" dirty="0" err="1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노드접속</a:t>
            </a:r>
            <a:r>
              <a:rPr lang="ko-KR" altLang="en-US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 요령</a:t>
            </a:r>
            <a:endParaRPr lang="en-US" altLang="ko-KR" sz="2000" b="1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  <a:p>
            <a:endParaRPr lang="en-US" altLang="ko-KR" sz="2000" b="1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  <a:p>
            <a:pPr>
              <a:buFont typeface="Wingdings" pitchFamily="2" charset="2"/>
              <a:buChar char="v"/>
            </a:pPr>
            <a:r>
              <a:rPr lang="en-US" altLang="ko-KR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  </a:t>
            </a:r>
            <a:r>
              <a:rPr lang="ko-KR" altLang="en-US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운용 </a:t>
            </a:r>
            <a:r>
              <a:rPr lang="en-US" altLang="ko-KR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( Service )</a:t>
            </a:r>
            <a:r>
              <a:rPr lang="ko-KR" altLang="en-US" sz="2000" b="1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 설정</a:t>
            </a:r>
            <a:endParaRPr lang="en-US" altLang="ko-KR" sz="2000" b="1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  <a:p>
            <a:endParaRPr lang="en-US" altLang="ko-KR" dirty="0">
              <a:latin typeface="+mn-ea"/>
            </a:endParaRPr>
          </a:p>
          <a:p>
            <a:endParaRPr lang="en-US" altLang="ko-KR" dirty="0">
              <a:latin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2-1.)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Serial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초기통신 및 설정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75708"/>
            <a:ext cx="7975341" cy="522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2843808" y="2859884"/>
            <a:ext cx="2245768" cy="1645920"/>
          </a:xfrm>
          <a:prstGeom prst="rect">
            <a:avLst/>
          </a:prstGeom>
          <a:solidFill>
            <a:schemeClr val="bg1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600" dirty="0">
                <a:solidFill>
                  <a:schemeClr val="tx1"/>
                </a:solidFill>
              </a:rPr>
              <a:t>Login: admin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Password: admin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WTC-COM1&gt;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WTC-COM1&gt;</a:t>
            </a:r>
            <a:r>
              <a:rPr lang="en-US" altLang="ko-KR" sz="600" u="sng" dirty="0">
                <a:solidFill>
                  <a:schemeClr val="tx1"/>
                </a:solidFill>
              </a:rPr>
              <a:t>PRV-SYS::::COT180;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COMMAND PRV-SYS::::COT180;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IS SUCCESSFULLY EXECUTED 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=========================== 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SUCCESS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-----------------------------------------------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COT180-COM1&gt;</a:t>
            </a:r>
          </a:p>
          <a:p>
            <a:r>
              <a:rPr lang="en-US" altLang="ko-KR" sz="600" dirty="0">
                <a:solidFill>
                  <a:schemeClr val="tx1"/>
                </a:solidFill>
              </a:rPr>
              <a:t>COT180-COM1&gt;</a:t>
            </a:r>
            <a:endParaRPr lang="ko-KR" altLang="ko-KR" sz="600" dirty="0">
              <a:solidFill>
                <a:schemeClr val="tx1"/>
              </a:solidFill>
            </a:endParaRPr>
          </a:p>
        </p:txBody>
      </p:sp>
      <p:pic>
        <p:nvPicPr>
          <p:cNvPr id="58369" name="Picture 1">
            <a:extLst>
              <a:ext uri="{FF2B5EF4-FFF2-40B4-BE49-F238E27FC236}">
                <a16:creationId xmlns:a16="http://schemas.microsoft.com/office/drawing/2014/main" id="{D9D336D7-541B-4CCB-AF47-12AA305BD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797896"/>
            <a:ext cx="1582737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2-1-1.)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Serial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통신 프로그램 설정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6" name="그룹 15"/>
          <p:cNvGrpSpPr/>
          <p:nvPr/>
        </p:nvGrpSpPr>
        <p:grpSpPr>
          <a:xfrm>
            <a:off x="467544" y="1412776"/>
            <a:ext cx="8208912" cy="2124759"/>
            <a:chOff x="467544" y="1412776"/>
            <a:chExt cx="8208912" cy="2200643"/>
          </a:xfrm>
        </p:grpSpPr>
        <p:grpSp>
          <p:nvGrpSpPr>
            <p:cNvPr id="9" name="그룹 45"/>
            <p:cNvGrpSpPr/>
            <p:nvPr/>
          </p:nvGrpSpPr>
          <p:grpSpPr>
            <a:xfrm>
              <a:off x="467544" y="1412776"/>
              <a:ext cx="8208912" cy="2088232"/>
              <a:chOff x="3275856" y="1628801"/>
              <a:chExt cx="5256584" cy="2088232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3851920" y="1916832"/>
                <a:ext cx="4104456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Font typeface="Wingdings" pitchFamily="2" charset="2"/>
                  <a:buChar char="l"/>
                </a:pPr>
                <a:endParaRPr lang="en-US" altLang="ko-KR" sz="1400" dirty="0">
                  <a:solidFill>
                    <a:schemeClr val="bg1"/>
                  </a:solidFill>
                  <a:latin typeface="+mn-ea"/>
                  <a:cs typeface="Tahoma" pitchFamily="34" charset="0"/>
                </a:endParaRPr>
              </a:p>
            </p:txBody>
          </p:sp>
          <p:sp>
            <p:nvSpPr>
              <p:cNvPr id="11" name="모서리가 둥근 직사각형 10"/>
              <p:cNvSpPr/>
              <p:nvPr/>
            </p:nvSpPr>
            <p:spPr>
              <a:xfrm>
                <a:off x="3275856" y="1628801"/>
                <a:ext cx="5256584" cy="2088232"/>
              </a:xfrm>
              <a:prstGeom prst="roundRect">
                <a:avLst/>
              </a:prstGeom>
              <a:noFill/>
              <a:ln w="25400">
                <a:solidFill>
                  <a:srgbClr val="9999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2" name="직사각형 11"/>
            <p:cNvSpPr/>
            <p:nvPr/>
          </p:nvSpPr>
          <p:spPr>
            <a:xfrm>
              <a:off x="683568" y="1700808"/>
              <a:ext cx="7992888" cy="19126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Wingdings" pitchFamily="2" charset="2"/>
                <a:buChar char="l"/>
                <a:tabLst>
                  <a:tab pos="1473200" algn="l"/>
                </a:tabLst>
              </a:pPr>
              <a:r>
                <a:rPr lang="en-US" altLang="ko-KR" sz="1600" u="sng" cap="small" dirty="0" err="1">
                  <a:solidFill>
                    <a:schemeClr val="bg1"/>
                  </a:solidFill>
                  <a:latin typeface="+mn-ea"/>
                </a:rPr>
                <a:t>rj</a:t>
              </a:r>
              <a:r>
                <a:rPr lang="en-US" altLang="ko-KR" sz="1600" u="sng" cap="small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ko-KR" altLang="ko-KR" sz="1200" u="sng" cap="small" dirty="0">
                  <a:solidFill>
                    <a:schemeClr val="bg1"/>
                  </a:solidFill>
                </a:rPr>
                <a:t>콘솔 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케이블 연결 </a:t>
              </a:r>
              <a:r>
                <a:rPr lang="en-US" altLang="ko-KR" sz="1200" cap="small" dirty="0">
                  <a:solidFill>
                    <a:schemeClr val="bg1"/>
                  </a:solidFill>
                </a:rPr>
                <a:t>(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직결</a:t>
              </a:r>
              <a:r>
                <a:rPr lang="en-US" altLang="ko-KR" sz="1200" cap="small" dirty="0">
                  <a:solidFill>
                    <a:schemeClr val="bg1"/>
                  </a:solidFill>
                </a:rPr>
                <a:t>) 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연결 </a:t>
              </a:r>
              <a:r>
                <a:rPr lang="en-US" altLang="ko-KR" sz="1200" cap="small" dirty="0">
                  <a:solidFill>
                    <a:schemeClr val="bg1"/>
                  </a:solidFill>
                  <a:sym typeface="Wingdings"/>
                </a:rPr>
                <a:t></a:t>
              </a:r>
              <a:r>
                <a:rPr lang="en-US" altLang="ko-KR" sz="1200" cap="small" dirty="0">
                  <a:solidFill>
                    <a:schemeClr val="bg1"/>
                  </a:solidFill>
                </a:rPr>
                <a:t> </a:t>
              </a:r>
              <a:r>
                <a:rPr lang="ko-KR" altLang="ko-KR" sz="1200" cap="small" dirty="0" err="1">
                  <a:solidFill>
                    <a:schemeClr val="bg1"/>
                  </a:solidFill>
                </a:rPr>
                <a:t>하이퍼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 터미널</a:t>
              </a:r>
              <a:r>
                <a:rPr lang="en-US" altLang="ko-KR" sz="1200" cap="small" dirty="0">
                  <a:solidFill>
                    <a:schemeClr val="bg1"/>
                  </a:solidFill>
                </a:rPr>
                <a:t>, CRT, TTERMPRO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접속</a:t>
              </a:r>
              <a:r>
                <a:rPr lang="en-US" altLang="ko-KR" sz="1200" cap="small" dirty="0">
                  <a:solidFill>
                    <a:schemeClr val="bg1"/>
                  </a:solidFill>
                </a:rPr>
                <a:t>(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속도 </a:t>
              </a:r>
              <a:r>
                <a:rPr lang="en-US" altLang="ko-KR" sz="1200" cap="small" dirty="0">
                  <a:solidFill>
                    <a:schemeClr val="bg1"/>
                  </a:solidFill>
                </a:rPr>
                <a:t>115200, 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흐름제어 없음</a:t>
              </a:r>
              <a:r>
                <a:rPr lang="en-US" altLang="ko-KR" sz="1200" cap="small" dirty="0">
                  <a:solidFill>
                    <a:schemeClr val="bg1"/>
                  </a:solidFill>
                </a:rPr>
                <a:t>)</a:t>
              </a:r>
            </a:p>
            <a:p>
              <a:pPr marL="342900" indent="-342900">
                <a:buFont typeface="Wingdings" pitchFamily="2" charset="2"/>
                <a:buChar char="l"/>
                <a:tabLst>
                  <a:tab pos="1473200" algn="l"/>
                </a:tabLst>
              </a:pPr>
              <a:endParaRPr lang="en-US" altLang="ko-KR" sz="1200" cap="small" dirty="0">
                <a:solidFill>
                  <a:schemeClr val="bg1"/>
                </a:solidFill>
              </a:endParaRPr>
            </a:p>
            <a:p>
              <a:pPr marL="342900" indent="-342900">
                <a:tabLst>
                  <a:tab pos="1473200" algn="l"/>
                </a:tabLst>
              </a:pPr>
              <a:endParaRPr lang="en-US" altLang="ko-KR" sz="1200" cap="small" dirty="0">
                <a:solidFill>
                  <a:schemeClr val="bg1"/>
                </a:solidFill>
              </a:endParaRPr>
            </a:p>
            <a:p>
              <a:pPr marL="342900" indent="-342900">
                <a:buFont typeface="Wingdings" pitchFamily="2" charset="2"/>
                <a:buChar char="l"/>
                <a:tabLst>
                  <a:tab pos="1473200" algn="l"/>
                </a:tabLst>
              </a:pPr>
              <a:r>
                <a:rPr lang="en-US" altLang="ko-KR" sz="1200" cap="small" dirty="0">
                  <a:solidFill>
                    <a:schemeClr val="bg1"/>
                  </a:solidFill>
                </a:rPr>
                <a:t> </a:t>
              </a:r>
              <a:r>
                <a:rPr lang="en-US" altLang="ko-KR" sz="1200" cap="small" dirty="0" err="1">
                  <a:solidFill>
                    <a:schemeClr val="bg1"/>
                  </a:solidFill>
                </a:rPr>
                <a:t>wtc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장비는 입력된 문자에 반향송출 하지 않으므로 문자 입력 시 보이지 않음</a:t>
              </a:r>
              <a:endParaRPr lang="en-US" altLang="ko-KR" sz="1200" cap="small" dirty="0">
                <a:solidFill>
                  <a:schemeClr val="bg1"/>
                </a:solidFill>
              </a:endParaRPr>
            </a:p>
            <a:p>
              <a:pPr marL="342900" indent="-342900">
                <a:buFont typeface="Wingdings" pitchFamily="2" charset="2"/>
                <a:buChar char="l"/>
                <a:tabLst>
                  <a:tab pos="1473200" algn="l"/>
                </a:tabLst>
              </a:pPr>
              <a:endParaRPr lang="en-US" altLang="ko-KR" sz="1200" cap="small" dirty="0">
                <a:solidFill>
                  <a:schemeClr val="bg1"/>
                </a:solidFill>
              </a:endParaRPr>
            </a:p>
            <a:p>
              <a:pPr marL="342900" indent="-342900">
                <a:tabLst>
                  <a:tab pos="1473200" algn="l"/>
                </a:tabLst>
              </a:pPr>
              <a:endParaRPr lang="en-US" altLang="ko-KR" sz="1200" cap="small" dirty="0">
                <a:solidFill>
                  <a:schemeClr val="bg1"/>
                </a:solidFill>
              </a:endParaRPr>
            </a:p>
            <a:p>
              <a:pPr marL="342900" indent="-342900">
                <a:buFont typeface="Wingdings" pitchFamily="2" charset="2"/>
                <a:buChar char="l"/>
                <a:tabLst>
                  <a:tab pos="1473200" algn="l"/>
                </a:tabLst>
              </a:pPr>
              <a:r>
                <a:rPr lang="en-US" altLang="ko-KR" sz="1200" cap="small" dirty="0">
                  <a:solidFill>
                    <a:schemeClr val="bg1"/>
                  </a:solidFill>
                </a:rPr>
                <a:t> 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통신 프로그램 내</a:t>
              </a:r>
              <a:r>
                <a:rPr lang="en-US" altLang="ko-KR" sz="1200" cap="small" dirty="0">
                  <a:solidFill>
                    <a:schemeClr val="bg1"/>
                  </a:solidFill>
                </a:rPr>
                <a:t> Echo </a:t>
              </a:r>
              <a:r>
                <a:rPr lang="ko-KR" altLang="ko-KR" sz="1200" cap="small" dirty="0">
                  <a:solidFill>
                    <a:schemeClr val="bg1"/>
                  </a:solidFill>
                </a:rPr>
                <a:t>를 설정하여야 입력 문자가 보임 </a:t>
              </a:r>
              <a:endParaRPr lang="en-US" altLang="ko-KR" sz="1200" cap="small" dirty="0">
                <a:solidFill>
                  <a:schemeClr val="bg1"/>
                </a:solidFill>
              </a:endParaRPr>
            </a:p>
            <a:p>
              <a:pPr marL="342900" indent="-342900">
                <a:tabLst>
                  <a:tab pos="1473200" algn="l"/>
                </a:tabLst>
              </a:pPr>
              <a:endParaRPr lang="ko-KR" altLang="ko-KR" sz="1200" dirty="0">
                <a:solidFill>
                  <a:schemeClr val="bg1"/>
                </a:solidFill>
              </a:endParaRPr>
            </a:p>
            <a:p>
              <a:pPr marL="342900" indent="-342900">
                <a:tabLst>
                  <a:tab pos="1473200" algn="l"/>
                </a:tabLst>
              </a:pPr>
              <a:endParaRPr lang="en-US" altLang="ko-KR" sz="1400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5" name="그룹 14"/>
          <p:cNvGrpSpPr/>
          <p:nvPr/>
        </p:nvGrpSpPr>
        <p:grpSpPr>
          <a:xfrm>
            <a:off x="467544" y="4149080"/>
            <a:ext cx="8136904" cy="1728192"/>
            <a:chOff x="323528" y="3573016"/>
            <a:chExt cx="8280920" cy="1440160"/>
          </a:xfrm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323528" y="3573016"/>
              <a:ext cx="8280920" cy="144016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611560" y="3873049"/>
              <a:ext cx="7776864" cy="846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Wingdings" pitchFamily="2" charset="2"/>
                <a:buChar char="l"/>
                <a:tabLst>
                  <a:tab pos="1473200" algn="l"/>
                </a:tabLst>
              </a:pPr>
              <a:r>
                <a:rPr lang="en-US" altLang="ko-KR" sz="1200" b="1" u="sng" cap="small" dirty="0"/>
                <a:t> </a:t>
              </a:r>
              <a:r>
                <a:rPr lang="ko-KR" altLang="ko-KR" sz="1200" b="1" u="sng" cap="small" dirty="0" err="1"/>
                <a:t>하이퍼</a:t>
              </a:r>
              <a:r>
                <a:rPr lang="ko-KR" altLang="ko-KR" sz="1200" b="1" u="sng" cap="small" dirty="0"/>
                <a:t> 터미널 </a:t>
              </a:r>
              <a:r>
                <a:rPr lang="en-US" altLang="ko-KR" sz="1200" b="1" u="sng" cap="small" dirty="0"/>
                <a:t> :    </a:t>
              </a:r>
              <a:r>
                <a:rPr lang="ko-KR" altLang="en-US" sz="1200" b="1" u="sng" cap="small" dirty="0"/>
                <a:t>파일 </a:t>
              </a:r>
              <a:r>
                <a:rPr lang="en-US" altLang="ko-KR" sz="1200" b="1" u="sng" cap="small" dirty="0">
                  <a:sym typeface="Wingdings" pitchFamily="2" charset="2"/>
                </a:rPr>
                <a:t>  </a:t>
              </a:r>
              <a:r>
                <a:rPr lang="ko-KR" altLang="en-US" sz="1200" b="1" u="sng" cap="small" dirty="0">
                  <a:sym typeface="Wingdings" pitchFamily="2" charset="2"/>
                </a:rPr>
                <a:t>속성  </a:t>
              </a:r>
              <a:r>
                <a:rPr lang="en-US" altLang="ko-KR" sz="1200" b="1" u="sng" cap="small" dirty="0">
                  <a:sym typeface="Wingdings" pitchFamily="2" charset="2"/>
                </a:rPr>
                <a:t>  </a:t>
              </a:r>
              <a:r>
                <a:rPr lang="ko-KR" altLang="en-US" sz="1200" b="1" u="sng" cap="small" dirty="0">
                  <a:sym typeface="Wingdings" pitchFamily="2" charset="2"/>
                </a:rPr>
                <a:t>설정  </a:t>
              </a:r>
              <a:r>
                <a:rPr lang="en-US" altLang="ko-KR" sz="1200" b="1" u="sng" cap="small" dirty="0">
                  <a:sym typeface="Wingdings" pitchFamily="2" charset="2"/>
                </a:rPr>
                <a:t>   ASCLL</a:t>
              </a:r>
              <a:r>
                <a:rPr lang="ko-KR" altLang="en-US" sz="1200" b="1" u="sng" cap="small" dirty="0">
                  <a:sym typeface="Wingdings" pitchFamily="2" charset="2"/>
                </a:rPr>
                <a:t>설정  </a:t>
              </a:r>
              <a:r>
                <a:rPr lang="en-US" altLang="ko-KR" sz="1200" b="1" u="sng" cap="small" dirty="0">
                  <a:sym typeface="Wingdings" pitchFamily="2" charset="2"/>
                </a:rPr>
                <a:t>  </a:t>
              </a:r>
              <a:r>
                <a:rPr lang="ko-KR" altLang="en-US" sz="1200" b="1" u="sng" cap="small" dirty="0" err="1">
                  <a:sym typeface="Wingdings" pitchFamily="2" charset="2"/>
                </a:rPr>
                <a:t>입력된문자</a:t>
              </a:r>
              <a:r>
                <a:rPr lang="ko-KR" altLang="en-US" sz="1200" b="1" u="sng" cap="small" dirty="0">
                  <a:sym typeface="Wingdings" pitchFamily="2" charset="2"/>
                </a:rPr>
                <a:t> 터미널 </a:t>
              </a:r>
              <a:r>
                <a:rPr lang="ko-KR" altLang="en-US" sz="1200" b="1" u="sng" cap="small" dirty="0" err="1">
                  <a:sym typeface="Wingdings" pitchFamily="2" charset="2"/>
                </a:rPr>
                <a:t>창에표시</a:t>
              </a:r>
              <a:r>
                <a:rPr lang="ko-KR" altLang="en-US" sz="1200" b="1" u="sng" cap="small" dirty="0">
                  <a:sym typeface="Wingdings" pitchFamily="2" charset="2"/>
                </a:rPr>
                <a:t>  체크함</a:t>
              </a:r>
              <a:endParaRPr lang="en-US" altLang="ko-KR" sz="1200" b="1" u="sng" cap="small" dirty="0">
                <a:sym typeface="Wingdings" pitchFamily="2" charset="2"/>
              </a:endParaRPr>
            </a:p>
            <a:p>
              <a:pPr marL="342900" indent="-342900">
                <a:tabLst>
                  <a:tab pos="1473200" algn="l"/>
                </a:tabLst>
              </a:pPr>
              <a:endParaRPr lang="en-US" altLang="ko-KR" sz="1200" b="1" u="sng" cap="small" dirty="0">
                <a:sym typeface="Wingdings" pitchFamily="2" charset="2"/>
              </a:endParaRPr>
            </a:p>
            <a:p>
              <a:pPr marL="342900" indent="-342900">
                <a:buFont typeface="Wingdings" pitchFamily="2" charset="2"/>
                <a:buChar char="l"/>
                <a:tabLst>
                  <a:tab pos="1473200" algn="l"/>
                </a:tabLst>
              </a:pPr>
              <a:r>
                <a:rPr lang="en-US" altLang="ko-KR" sz="1200" b="1" u="sng" cap="small" dirty="0">
                  <a:sym typeface="Wingdings" pitchFamily="2" charset="2"/>
                </a:rPr>
                <a:t> </a:t>
              </a:r>
              <a:r>
                <a:rPr lang="en-US" altLang="ko-KR" sz="1200" b="1" u="sng" cap="small" dirty="0"/>
                <a:t>CRT</a:t>
              </a:r>
              <a:r>
                <a:rPr lang="ko-KR" altLang="ko-KR" sz="1200" b="1" u="sng" cap="small" dirty="0"/>
                <a:t>프로그램</a:t>
              </a:r>
              <a:r>
                <a:rPr lang="en-US" altLang="ko-KR" sz="1200" b="1" u="sng" cap="small" dirty="0"/>
                <a:t>   :  Option  </a:t>
              </a:r>
              <a:r>
                <a:rPr lang="en-US" altLang="ko-KR" sz="1200" b="1" u="sng" cap="small" dirty="0">
                  <a:sym typeface="Wingdings" pitchFamily="2" charset="2"/>
                </a:rPr>
                <a:t>  Session    Emulation    Advanced    Local echo Check</a:t>
              </a:r>
            </a:p>
            <a:p>
              <a:pPr marL="342900" indent="-342900">
                <a:tabLst>
                  <a:tab pos="1473200" algn="l"/>
                </a:tabLst>
              </a:pPr>
              <a:endParaRPr lang="en-US" altLang="ko-KR" sz="1200" b="1" u="sng" cap="small" dirty="0">
                <a:sym typeface="Wingdings" pitchFamily="2" charset="2"/>
              </a:endParaRPr>
            </a:p>
            <a:p>
              <a:pPr marL="342900" indent="-342900">
                <a:buFont typeface="Wingdings" pitchFamily="2" charset="2"/>
                <a:buChar char="l"/>
                <a:tabLst>
                  <a:tab pos="1473200" algn="l"/>
                </a:tabLst>
              </a:pPr>
              <a:r>
                <a:rPr lang="en-US" altLang="ko-KR" sz="1200" b="1" dirty="0"/>
                <a:t> </a:t>
              </a:r>
              <a:r>
                <a:rPr lang="en-US" altLang="ko-KR" sz="1200" b="1" u="sng" cap="small" dirty="0" err="1"/>
                <a:t>ttermpro</a:t>
              </a:r>
              <a:r>
                <a:rPr lang="ko-KR" altLang="ko-KR" sz="1200" b="1" u="sng" cap="small" dirty="0"/>
                <a:t>프로그램</a:t>
              </a:r>
              <a:r>
                <a:rPr lang="en-US" altLang="ko-KR" sz="1200" b="1" u="sng" cap="small" dirty="0"/>
                <a:t> :  Setup  </a:t>
              </a:r>
              <a:r>
                <a:rPr lang="en-US" altLang="ko-KR" sz="1200" b="1" u="sng" cap="small" dirty="0">
                  <a:sym typeface="Wingdings" pitchFamily="2" charset="2"/>
                </a:rPr>
                <a:t>  Terminal    Local Echo Check</a:t>
              </a:r>
              <a:endParaRPr lang="ko-KR" altLang="ko-KR" sz="1200" b="1" dirty="0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2-1-2.)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Cable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사양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4" name="그룹 45"/>
          <p:cNvGrpSpPr/>
          <p:nvPr/>
        </p:nvGrpSpPr>
        <p:grpSpPr>
          <a:xfrm>
            <a:off x="467544" y="1412776"/>
            <a:ext cx="8208912" cy="1656184"/>
            <a:chOff x="3275856" y="1628801"/>
            <a:chExt cx="5256584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275856" y="1628801"/>
              <a:ext cx="5256584" cy="208823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11560" y="1700808"/>
            <a:ext cx="799288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WTC</a:t>
            </a:r>
            <a:r>
              <a:rPr lang="ko-KR" altLang="ko-KR" sz="1200" dirty="0">
                <a:solidFill>
                  <a:schemeClr val="bg1"/>
                </a:solidFill>
              </a:rPr>
              <a:t>은 시스템이 초기화 된 후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ko-KR" sz="1200" dirty="0">
                <a:solidFill>
                  <a:schemeClr val="bg1"/>
                </a:solidFill>
              </a:rPr>
              <a:t>통신을 위하여 초기에는</a:t>
            </a:r>
            <a:r>
              <a:rPr lang="en-US" altLang="ko-KR" sz="1200" dirty="0">
                <a:solidFill>
                  <a:schemeClr val="bg1"/>
                </a:solidFill>
              </a:rPr>
              <a:t> MCU(</a:t>
            </a:r>
            <a:r>
              <a:rPr lang="ko-KR" altLang="ko-KR" sz="1200" dirty="0">
                <a:solidFill>
                  <a:schemeClr val="bg1"/>
                </a:solidFill>
              </a:rPr>
              <a:t>또는</a:t>
            </a:r>
            <a:r>
              <a:rPr lang="en-US" altLang="ko-KR" sz="1200" dirty="0">
                <a:solidFill>
                  <a:schemeClr val="bg1"/>
                </a:solidFill>
              </a:rPr>
              <a:t> BCU) </a:t>
            </a:r>
            <a:r>
              <a:rPr lang="ko-KR" altLang="ko-KR" sz="1200" dirty="0">
                <a:solidFill>
                  <a:schemeClr val="bg1"/>
                </a:solidFill>
              </a:rPr>
              <a:t>전면의</a:t>
            </a:r>
            <a:r>
              <a:rPr lang="en-US" altLang="ko-KR" sz="1200" dirty="0">
                <a:solidFill>
                  <a:schemeClr val="bg1"/>
                </a:solidFill>
              </a:rPr>
              <a:t> RS-232C</a:t>
            </a:r>
            <a:r>
              <a:rPr lang="ko-KR" altLang="ko-KR" sz="1200" dirty="0">
                <a:solidFill>
                  <a:schemeClr val="bg1"/>
                </a:solidFill>
              </a:rPr>
              <a:t>포트로 기본 설정을 하여야 하며</a:t>
            </a:r>
            <a:r>
              <a:rPr lang="en-US" altLang="ko-KR" sz="1200" dirty="0">
                <a:solidFill>
                  <a:schemeClr val="bg1"/>
                </a:solidFill>
              </a:rPr>
              <a:t>, PC</a:t>
            </a:r>
            <a:r>
              <a:rPr lang="ko-KR" altLang="ko-KR" sz="1200" dirty="0">
                <a:solidFill>
                  <a:schemeClr val="bg1"/>
                </a:solidFill>
              </a:rPr>
              <a:t>에서</a:t>
            </a:r>
            <a:r>
              <a:rPr lang="en-US" altLang="ko-KR" sz="1200" dirty="0">
                <a:solidFill>
                  <a:schemeClr val="bg1"/>
                </a:solidFill>
              </a:rPr>
              <a:t> Terminal Emulation </a:t>
            </a:r>
            <a:r>
              <a:rPr lang="ko-KR" altLang="ko-KR" sz="1200" dirty="0">
                <a:solidFill>
                  <a:schemeClr val="bg1"/>
                </a:solidFill>
              </a:rPr>
              <a:t>프로그램을 사용하여 접속 한다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ko-KR" sz="1200" dirty="0">
                <a:solidFill>
                  <a:schemeClr val="bg1"/>
                </a:solidFill>
              </a:rPr>
              <a:t>초기 운용환경 설정을 위하여 장치의</a:t>
            </a:r>
            <a:r>
              <a:rPr lang="en-US" altLang="ko-KR" sz="1200" dirty="0">
                <a:solidFill>
                  <a:schemeClr val="bg1"/>
                </a:solidFill>
              </a:rPr>
              <a:t> MCU </a:t>
            </a:r>
            <a:r>
              <a:rPr lang="ko-KR" altLang="ko-KR" sz="1200" dirty="0" err="1">
                <a:solidFill>
                  <a:schemeClr val="bg1"/>
                </a:solidFill>
              </a:rPr>
              <a:t>유닛</a:t>
            </a:r>
            <a:r>
              <a:rPr lang="ko-KR" altLang="ko-KR" sz="1200" dirty="0">
                <a:solidFill>
                  <a:schemeClr val="bg1"/>
                </a:solidFill>
              </a:rPr>
              <a:t> 전면에 위치한</a:t>
            </a:r>
            <a:r>
              <a:rPr lang="en-US" altLang="ko-KR" sz="1200" dirty="0">
                <a:solidFill>
                  <a:schemeClr val="bg1"/>
                </a:solidFill>
              </a:rPr>
              <a:t> CIT </a:t>
            </a:r>
            <a:r>
              <a:rPr lang="ko-KR" altLang="ko-KR" sz="1200" dirty="0">
                <a:solidFill>
                  <a:schemeClr val="bg1"/>
                </a:solidFill>
              </a:rPr>
              <a:t>포트를</a:t>
            </a:r>
            <a:r>
              <a:rPr lang="en-US" altLang="ko-KR" sz="1200" dirty="0">
                <a:solidFill>
                  <a:schemeClr val="bg1"/>
                </a:solidFill>
              </a:rPr>
              <a:t> PC</a:t>
            </a:r>
            <a:r>
              <a:rPr lang="ko-KR" altLang="ko-KR" sz="1200" dirty="0">
                <a:solidFill>
                  <a:schemeClr val="bg1"/>
                </a:solidFill>
              </a:rPr>
              <a:t>와</a:t>
            </a:r>
            <a:r>
              <a:rPr lang="en-US" altLang="ko-KR" sz="1200" dirty="0">
                <a:solidFill>
                  <a:schemeClr val="bg1"/>
                </a:solidFill>
              </a:rPr>
              <a:t> RS-232C</a:t>
            </a:r>
            <a:r>
              <a:rPr lang="ko-KR" altLang="ko-KR" sz="1200" dirty="0">
                <a:solidFill>
                  <a:schemeClr val="bg1"/>
                </a:solidFill>
              </a:rPr>
              <a:t>로 연결하고</a:t>
            </a:r>
            <a:r>
              <a:rPr lang="en-US" altLang="ko-KR" sz="1200" dirty="0">
                <a:solidFill>
                  <a:schemeClr val="bg1"/>
                </a:solidFill>
              </a:rPr>
              <a:t> Terminal Emulation </a:t>
            </a:r>
            <a:r>
              <a:rPr lang="ko-KR" altLang="ko-KR" sz="1200" dirty="0">
                <a:solidFill>
                  <a:schemeClr val="bg1"/>
                </a:solidFill>
              </a:rPr>
              <a:t>프로그램의 프로토콜 </a:t>
            </a:r>
            <a:r>
              <a:rPr lang="en-US" altLang="ko-KR" sz="1200" dirty="0">
                <a:solidFill>
                  <a:schemeClr val="bg1"/>
                </a:solidFill>
              </a:rPr>
              <a:t>Option</a:t>
            </a:r>
            <a:r>
              <a:rPr lang="ko-KR" altLang="ko-KR" sz="1200" dirty="0">
                <a:solidFill>
                  <a:schemeClr val="bg1"/>
                </a:solidFill>
              </a:rPr>
              <a:t>을 설정한다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endParaRPr lang="ko-KR" altLang="ko-KR" sz="12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539552" y="3717032"/>
            <a:ext cx="5472608" cy="2808312"/>
            <a:chOff x="467544" y="3212976"/>
            <a:chExt cx="5256584" cy="2016224"/>
          </a:xfrm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467544" y="3212976"/>
              <a:ext cx="5256584" cy="2016224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61442" name="그림 2" descr="UCM-120 CIT 연결도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91579" y="3465004"/>
              <a:ext cx="4608512" cy="151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2-1-3.)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ID , PASSWORD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539552" y="1916832"/>
            <a:ext cx="8208912" cy="1656184"/>
            <a:chOff x="3275856" y="1628801"/>
            <a:chExt cx="5256584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275856" y="1628801"/>
              <a:ext cx="5256584" cy="208823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83568" y="2276872"/>
            <a:ext cx="799288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ko-KR" altLang="ko-KR" sz="1200" cap="small" dirty="0">
                <a:solidFill>
                  <a:schemeClr val="bg1"/>
                </a:solidFill>
              </a:rPr>
              <a:t>장치와 연결되면 초기에 설정 변경을 위한 계정과 비밀번호는 각각</a:t>
            </a:r>
            <a:r>
              <a:rPr lang="en-US" altLang="ko-KR" sz="1200" cap="small" dirty="0">
                <a:solidFill>
                  <a:schemeClr val="bg1"/>
                </a:solidFill>
              </a:rPr>
              <a:t>  ADMIN / ADMIN </a:t>
            </a:r>
            <a:r>
              <a:rPr lang="ko-KR" altLang="ko-KR" sz="1200" cap="small" dirty="0">
                <a:solidFill>
                  <a:schemeClr val="bg1"/>
                </a:solidFill>
              </a:rPr>
              <a:t>으로 입력한다</a:t>
            </a:r>
            <a:r>
              <a:rPr lang="en-US" altLang="ko-KR" sz="1200" cap="small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tabLst>
                <a:tab pos="1473200" algn="l"/>
              </a:tabLst>
            </a:pPr>
            <a:endParaRPr lang="en-US" altLang="ko-KR" sz="1200" cap="small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endParaRPr lang="en-US" altLang="ko-KR" sz="1200" cap="small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cap="small" dirty="0">
                <a:solidFill>
                  <a:schemeClr val="bg1"/>
                </a:solidFill>
              </a:rPr>
              <a:t> Login</a:t>
            </a:r>
            <a:r>
              <a:rPr lang="ko-KR" altLang="ko-KR" sz="1200" cap="small" dirty="0">
                <a:solidFill>
                  <a:schemeClr val="bg1"/>
                </a:solidFill>
              </a:rPr>
              <a:t>과 </a:t>
            </a:r>
            <a:r>
              <a:rPr lang="en-US" altLang="ko-KR" sz="1200" cap="small" dirty="0">
                <a:solidFill>
                  <a:schemeClr val="bg1"/>
                </a:solidFill>
              </a:rPr>
              <a:t>Password</a:t>
            </a:r>
            <a:r>
              <a:rPr lang="ko-KR" altLang="ko-KR" sz="1200" cap="small" dirty="0">
                <a:solidFill>
                  <a:schemeClr val="bg1"/>
                </a:solidFill>
              </a:rPr>
              <a:t>를 입력하면</a:t>
            </a:r>
            <a:r>
              <a:rPr lang="en-US" altLang="ko-KR" sz="1200" cap="small" dirty="0">
                <a:solidFill>
                  <a:schemeClr val="bg1"/>
                </a:solidFill>
              </a:rPr>
              <a:t> </a:t>
            </a:r>
            <a:r>
              <a:rPr lang="ko-KR" altLang="ko-KR" sz="1200" cap="small" dirty="0">
                <a:solidFill>
                  <a:schemeClr val="bg1"/>
                </a:solidFill>
              </a:rPr>
              <a:t>프롬프트</a:t>
            </a:r>
            <a:r>
              <a:rPr lang="en-US" altLang="ko-KR" sz="1200" cap="small" dirty="0">
                <a:solidFill>
                  <a:schemeClr val="bg1"/>
                </a:solidFill>
              </a:rPr>
              <a:t>(prompt)</a:t>
            </a:r>
            <a:r>
              <a:rPr lang="ko-KR" altLang="ko-KR" sz="1200" cap="small" dirty="0">
                <a:solidFill>
                  <a:schemeClr val="bg1"/>
                </a:solidFill>
              </a:rPr>
              <a:t>가</a:t>
            </a:r>
            <a:r>
              <a:rPr lang="en-US" altLang="ko-KR" sz="1200" cap="small" dirty="0">
                <a:solidFill>
                  <a:schemeClr val="bg1"/>
                </a:solidFill>
              </a:rPr>
              <a:t>  “WTC-COM1”</a:t>
            </a:r>
            <a:r>
              <a:rPr lang="ko-KR" altLang="ko-KR" sz="1200" cap="small" dirty="0">
                <a:solidFill>
                  <a:schemeClr val="bg1"/>
                </a:solidFill>
              </a:rPr>
              <a:t>으로 표시된다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  <a:endParaRPr lang="ko-KR" altLang="ko-KR" sz="1200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endParaRPr lang="en-US" altLang="ko-KR" sz="1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971600" y="4149080"/>
            <a:ext cx="3312368" cy="1944216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r>
              <a:rPr lang="en-US" altLang="ko-KR" dirty="0"/>
              <a:t>Login : </a:t>
            </a:r>
          </a:p>
          <a:p>
            <a:r>
              <a:rPr lang="en-US" altLang="ko-KR" dirty="0"/>
              <a:t>Login: admin</a:t>
            </a:r>
            <a:endParaRPr lang="ko-KR" altLang="ko-KR" dirty="0"/>
          </a:p>
          <a:p>
            <a:r>
              <a:rPr lang="en-US" altLang="ko-KR" dirty="0"/>
              <a:t>Password: admin</a:t>
            </a:r>
          </a:p>
          <a:p>
            <a:r>
              <a:rPr lang="en-US" altLang="ko-KR" sz="1600" dirty="0"/>
              <a:t>WTC-COM1&gt;</a:t>
            </a:r>
            <a:endParaRPr lang="ko-KR" altLang="ko-KR" sz="1600" dirty="0"/>
          </a:p>
          <a:p>
            <a:endParaRPr lang="ko-KR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2-2.)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COT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Serial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설정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T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arget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ID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467544" y="1340768"/>
            <a:ext cx="8208912" cy="1440160"/>
            <a:chOff x="3275856" y="1628801"/>
            <a:chExt cx="5256584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275856" y="1628801"/>
              <a:ext cx="5256584" cy="208823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11560" y="1484784"/>
            <a:ext cx="784887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TID</a:t>
            </a:r>
            <a:r>
              <a:rPr lang="ko-KR" altLang="en-US" sz="1200" dirty="0">
                <a:solidFill>
                  <a:schemeClr val="bg1"/>
                </a:solidFill>
              </a:rPr>
              <a:t>값은 모든 장비가 서로 다른 고유의 값으로 설정되어 구분되는  </a:t>
            </a:r>
            <a:r>
              <a:rPr lang="en-US" altLang="ko-KR" sz="1200" dirty="0">
                <a:solidFill>
                  <a:schemeClr val="bg1"/>
                </a:solidFill>
              </a:rPr>
              <a:t>Target ID</a:t>
            </a:r>
            <a:r>
              <a:rPr lang="ko-KR" altLang="en-US" sz="1200" dirty="0">
                <a:solidFill>
                  <a:schemeClr val="bg1"/>
                </a:solidFill>
              </a:rPr>
              <a:t>입니다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>
                <a:solidFill>
                  <a:schemeClr val="bg1"/>
                </a:solidFill>
              </a:rPr>
              <a:t>첫 영문 </a:t>
            </a:r>
            <a:r>
              <a:rPr lang="en-US" altLang="ko-KR" sz="1200" dirty="0">
                <a:solidFill>
                  <a:schemeClr val="bg1"/>
                </a:solidFill>
              </a:rPr>
              <a:t>2</a:t>
            </a:r>
            <a:r>
              <a:rPr lang="ko-KR" altLang="en-US" sz="1200" dirty="0">
                <a:solidFill>
                  <a:schemeClr val="bg1"/>
                </a:solidFill>
              </a:rPr>
              <a:t>자 이상 숫자조합으로 </a:t>
            </a:r>
            <a:r>
              <a:rPr lang="en-US" altLang="ko-KR" sz="1200" dirty="0">
                <a:solidFill>
                  <a:schemeClr val="bg1"/>
                </a:solidFill>
              </a:rPr>
              <a:t>8</a:t>
            </a:r>
            <a:r>
              <a:rPr lang="ko-KR" altLang="en-US" sz="1200" dirty="0" err="1">
                <a:solidFill>
                  <a:schemeClr val="bg1"/>
                </a:solidFill>
              </a:rPr>
              <a:t>자내외로</a:t>
            </a:r>
            <a:r>
              <a:rPr lang="ko-KR" altLang="en-US" sz="1200" dirty="0">
                <a:solidFill>
                  <a:schemeClr val="bg1"/>
                </a:solidFill>
              </a:rPr>
              <a:t> 설정합니다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>
                <a:solidFill>
                  <a:schemeClr val="bg1"/>
                </a:solidFill>
              </a:rPr>
              <a:t>설정 완료 후  </a:t>
            </a:r>
            <a:r>
              <a:rPr lang="en-US" altLang="ko-KR" sz="1200" dirty="0">
                <a:solidFill>
                  <a:schemeClr val="bg1"/>
                </a:solidFill>
              </a:rPr>
              <a:t>Reboot </a:t>
            </a:r>
            <a:r>
              <a:rPr lang="en-US" altLang="ko-KR" sz="1200" dirty="0" err="1">
                <a:solidFill>
                  <a:schemeClr val="bg1"/>
                </a:solidFill>
              </a:rPr>
              <a:t>ing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>
                <a:solidFill>
                  <a:schemeClr val="bg1"/>
                </a:solidFill>
              </a:rPr>
              <a:t>해야  시스템적용이 이루어집니다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tabLst>
                <a:tab pos="1473200" algn="l"/>
              </a:tabLst>
            </a:pPr>
            <a:endParaRPr lang="en-US" altLang="ko-KR" sz="1200" dirty="0">
              <a:solidFill>
                <a:schemeClr val="bg1"/>
              </a:solidFill>
            </a:endParaRP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TID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설정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PRV-SYS:::: (TID</a:t>
            </a:r>
            <a:r>
              <a:rPr lang="ko-KR" altLang="en-US" sz="1200" b="1" dirty="0" err="1">
                <a:solidFill>
                  <a:schemeClr val="accent6">
                    <a:lumMod val="75000"/>
                  </a:schemeClr>
                </a:solidFill>
              </a:rPr>
              <a:t>값입력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);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TID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조회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RTRV-SYS;</a:t>
            </a:r>
            <a:endParaRPr lang="en-US" altLang="ko-KR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539552" y="3645024"/>
            <a:ext cx="3672408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r>
              <a:rPr lang="en-US" altLang="ko-KR" sz="1200" dirty="0"/>
              <a:t>Login: admin</a:t>
            </a:r>
          </a:p>
          <a:p>
            <a:r>
              <a:rPr lang="en-US" altLang="ko-KR" sz="1200" dirty="0"/>
              <a:t>Password: admin</a:t>
            </a:r>
          </a:p>
          <a:p>
            <a:r>
              <a:rPr lang="en-US" altLang="ko-KR" sz="1200" dirty="0"/>
              <a:t>WTC-COM1&gt;</a:t>
            </a:r>
          </a:p>
          <a:p>
            <a:r>
              <a:rPr lang="en-US" altLang="ko-KR" sz="1200" dirty="0"/>
              <a:t>WTC-COM1&gt;</a:t>
            </a:r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PRV-SYS::::COT180;</a:t>
            </a:r>
          </a:p>
          <a:p>
            <a:r>
              <a:rPr lang="en-US" altLang="ko-KR" sz="1200" dirty="0"/>
              <a:t>COMMAND PRV-SYS::::COT180;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dirty="0"/>
              <a:t>COT180-COM1&gt;</a:t>
            </a:r>
            <a:endParaRPr lang="ko-KR" altLang="ko-KR" sz="1200" dirty="0"/>
          </a:p>
          <a:p>
            <a:endParaRPr lang="ko-KR" altLang="ko-KR" sz="12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39552" y="2996952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TID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설정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gray">
          <a:xfrm>
            <a:off x="4932040" y="3645024"/>
            <a:ext cx="3672408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r>
              <a:rPr lang="en-US" altLang="ko-KR" sz="1200" dirty="0"/>
              <a:t>COT180-COM1&gt;</a:t>
            </a:r>
            <a:r>
              <a:rPr lang="en-US" altLang="ko-KR" sz="1200" b="1" u="sng" dirty="0">
                <a:solidFill>
                  <a:schemeClr val="accent6">
                    <a:lumMod val="75000"/>
                  </a:schemeClr>
                </a:solidFill>
              </a:rPr>
              <a:t>RTRV-SYS;</a:t>
            </a:r>
          </a:p>
          <a:p>
            <a:r>
              <a:rPr lang="en-US" altLang="ko-KR" sz="1200" dirty="0"/>
              <a:t>COMMAND RTRV-SYS;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TERMINAL ID             COT180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SYSTEM TYPE           WTC-180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DLC TYPE                  UDLC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SITE                            </a:t>
            </a:r>
            <a:r>
              <a:rPr lang="ko-KR" altLang="en-US" sz="1200" dirty="0" err="1">
                <a:solidFill>
                  <a:srgbClr val="7030A0"/>
                </a:solidFill>
              </a:rPr>
              <a:t>윈텍본사</a:t>
            </a:r>
            <a:endParaRPr lang="en-US" altLang="ko-KR" sz="1200" dirty="0">
              <a:solidFill>
                <a:srgbClr val="7030A0"/>
              </a:solidFill>
            </a:endParaRPr>
          </a:p>
          <a:p>
            <a:r>
              <a:rPr lang="en-US" altLang="ko-KR" sz="1200" dirty="0">
                <a:solidFill>
                  <a:srgbClr val="7030A0"/>
                </a:solidFill>
              </a:rPr>
              <a:t>NODE ID                       0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SHELF MODE             COM MODE</a:t>
            </a:r>
            <a:endParaRPr lang="ko-KR" altLang="ko-KR" sz="1200" dirty="0">
              <a:solidFill>
                <a:srgbClr val="7030A0"/>
              </a:solidFill>
            </a:endParaRPr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860032" y="2996952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TID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조회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7" grpId="0"/>
      <p:bldP spid="18" grpId="0" animBg="1"/>
      <p:bldP spid="1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2-2.)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COT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Serial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설정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IP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467544" y="1340768"/>
            <a:ext cx="8208912" cy="936104"/>
            <a:chOff x="3275856" y="1628801"/>
            <a:chExt cx="5256584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275856" y="1628801"/>
              <a:ext cx="5256584" cy="208823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11560" y="1484784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EMS </a:t>
            </a:r>
            <a:r>
              <a:rPr lang="ko-KR" altLang="en-US" sz="1200" dirty="0">
                <a:solidFill>
                  <a:schemeClr val="bg1"/>
                </a:solidFill>
              </a:rPr>
              <a:t>제어를 위해 콘솔로 </a:t>
            </a:r>
            <a:r>
              <a:rPr lang="en-US" altLang="ko-KR" sz="1200" dirty="0">
                <a:solidFill>
                  <a:schemeClr val="bg1"/>
                </a:solidFill>
              </a:rPr>
              <a:t>IP</a:t>
            </a:r>
            <a:r>
              <a:rPr lang="ko-KR" altLang="en-US" sz="1200" dirty="0">
                <a:solidFill>
                  <a:schemeClr val="bg1"/>
                </a:solidFill>
              </a:rPr>
              <a:t>를 설정합니다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IP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설정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PRV-IP-CFG::::(IP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입력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),( </a:t>
            </a:r>
            <a:r>
              <a:rPr lang="ko-KR" altLang="en-US" sz="1200" b="1" dirty="0" err="1">
                <a:solidFill>
                  <a:schemeClr val="accent6">
                    <a:lumMod val="75000"/>
                  </a:schemeClr>
                </a:solidFill>
              </a:rPr>
              <a:t>서브넷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),(</a:t>
            </a:r>
            <a:r>
              <a:rPr lang="ko-KR" altLang="en-US" sz="1200" b="1" dirty="0" err="1">
                <a:solidFill>
                  <a:schemeClr val="accent6">
                    <a:lumMod val="75000"/>
                  </a:schemeClr>
                </a:solidFill>
              </a:rPr>
              <a:t>게이트웨이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);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TID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조회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RTRV-IP-CFG;</a:t>
            </a:r>
            <a:endParaRPr lang="en-US" altLang="ko-KR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395536" y="3501008"/>
            <a:ext cx="4248472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200" dirty="0"/>
          </a:p>
          <a:p>
            <a:r>
              <a:rPr lang="en-US" altLang="ko-KR" sz="1200" dirty="0"/>
              <a:t>Login: admin</a:t>
            </a:r>
          </a:p>
          <a:p>
            <a:r>
              <a:rPr lang="en-US" altLang="ko-KR" sz="1200" dirty="0"/>
              <a:t>Password: admin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PRV-IP-CFG::::192.168.5.180,255.255.255.0,192.168.5.1;</a:t>
            </a:r>
          </a:p>
          <a:p>
            <a:r>
              <a:rPr lang="en-US" altLang="ko-KR" sz="1200" dirty="0"/>
              <a:t>COMMAND PRV-SYS::::COT180;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</a:t>
            </a:r>
          </a:p>
          <a:p>
            <a:r>
              <a:rPr lang="en-US" altLang="ko-KR" sz="1200" dirty="0"/>
              <a:t>COT180-COM1&gt;</a:t>
            </a:r>
            <a:endParaRPr lang="ko-KR" altLang="ko-KR" sz="12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39552" y="2636912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IP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설정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gray">
          <a:xfrm>
            <a:off x="4932040" y="3501008"/>
            <a:ext cx="3816424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r>
              <a:rPr lang="en-US" altLang="ko-KR" sz="1200" dirty="0"/>
              <a:t>COT180-COM1&gt;</a:t>
            </a:r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RTRV-IP-CFG;</a:t>
            </a:r>
          </a:p>
          <a:p>
            <a:r>
              <a:rPr lang="en-US" altLang="ko-KR" sz="1200" dirty="0"/>
              <a:t>COMMAND RTRV-IP-CFG;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------------------------------------------------------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IP ADDRESS                 192.168.5.180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SUBNET MASK             255.255.255.0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DEFAULT GATEWAY     192.168.5.1</a:t>
            </a:r>
          </a:p>
          <a:p>
            <a:r>
              <a:rPr lang="en-US" altLang="ko-KR" sz="1600" dirty="0"/>
              <a:t>------------------------------------------</a:t>
            </a:r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860032" y="2636912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IP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조회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2-2.)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COT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Serial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설정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E1 PORT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467544" y="1268760"/>
            <a:ext cx="8208912" cy="1152128"/>
            <a:chOff x="3275856" y="1628801"/>
            <a:chExt cx="5256584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275856" y="1628801"/>
              <a:ext cx="5256584" cy="208823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11560" y="1484784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DS1EP </a:t>
            </a:r>
            <a:r>
              <a:rPr lang="ko-KR" altLang="en-US" sz="1200" dirty="0">
                <a:solidFill>
                  <a:schemeClr val="bg1"/>
                </a:solidFill>
              </a:rPr>
              <a:t>포트에 대한  설정을 합니다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        (</a:t>
            </a:r>
            <a:r>
              <a:rPr lang="ko-KR" altLang="en-US" sz="1200" dirty="0">
                <a:solidFill>
                  <a:schemeClr val="bg1"/>
                </a:solidFill>
              </a:rPr>
              <a:t>채널 유니크 </a:t>
            </a:r>
            <a:r>
              <a:rPr lang="ko-KR" altLang="en-US" sz="1200" dirty="0" err="1">
                <a:solidFill>
                  <a:schemeClr val="bg1"/>
                </a:solidFill>
              </a:rPr>
              <a:t>실장시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 err="1">
                <a:solidFill>
                  <a:schemeClr val="bg1"/>
                </a:solidFill>
              </a:rPr>
              <a:t>해당유니트에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TS</a:t>
            </a:r>
            <a:r>
              <a:rPr lang="ko-KR" altLang="en-US" sz="1200" dirty="0">
                <a:solidFill>
                  <a:schemeClr val="bg1"/>
                </a:solidFill>
              </a:rPr>
              <a:t>를 삭제한 후 </a:t>
            </a:r>
            <a:r>
              <a:rPr lang="en-US" altLang="ko-KR" sz="1200" dirty="0">
                <a:solidFill>
                  <a:schemeClr val="bg1"/>
                </a:solidFill>
              </a:rPr>
              <a:t>DCC</a:t>
            </a:r>
            <a:r>
              <a:rPr lang="ko-KR" altLang="en-US" sz="1200" dirty="0">
                <a:solidFill>
                  <a:schemeClr val="bg1"/>
                </a:solidFill>
              </a:rPr>
              <a:t>설정을 합니다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E1 PORT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설정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PRV-PORT-DS1EP::COM1-NIU-(E1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회선번호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)::ACT,CAS,ON,(RT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측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NID),(RT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측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LID);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E1 PORT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조회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RTRV-PORT-DS1EP;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395536" y="3501008"/>
            <a:ext cx="4248472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200" dirty="0"/>
          </a:p>
          <a:p>
            <a:r>
              <a:rPr lang="en-US" altLang="ko-KR" sz="1200" dirty="0"/>
              <a:t>Login: admin</a:t>
            </a:r>
          </a:p>
          <a:p>
            <a:r>
              <a:rPr lang="en-US" altLang="ko-KR" sz="1200" dirty="0"/>
              <a:t>Password: admin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PRV-PORT-DS1EP::COM1-NIU-P1::ACT,CAS,ON,1,1;</a:t>
            </a:r>
          </a:p>
          <a:p>
            <a:r>
              <a:rPr lang="en-US" altLang="ko-KR" sz="1200" dirty="0"/>
              <a:t>COMMAND PRV-SYS::::COT180;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</a:t>
            </a:r>
          </a:p>
          <a:p>
            <a:r>
              <a:rPr lang="en-US" altLang="ko-KR" sz="1200" dirty="0"/>
              <a:t>COT180-COM1&gt;</a:t>
            </a:r>
            <a:endParaRPr lang="ko-KR" altLang="ko-KR" sz="12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39552" y="2780928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DS1EP 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설정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gray">
          <a:xfrm>
            <a:off x="4932040" y="3501008"/>
            <a:ext cx="3816424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r>
              <a:rPr lang="en-US" altLang="ko-KR" sz="1200" dirty="0"/>
              <a:t>COT180-COM1&gt;</a:t>
            </a:r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RTRV-PORT-DS1EP;</a:t>
            </a:r>
          </a:p>
          <a:p>
            <a:r>
              <a:rPr lang="en-US" altLang="ko-KR" sz="1200" dirty="0"/>
              <a:t>COMMAND RTRV-IP-CFG;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------------------------------------------------------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NIU P1 ACT DSE1P   HDB3  1 , 1  DS1EP   LOS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NIU P2 ACT DSE1P   HDB3  2 , 1  DS1EP   LOS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NIU P3 ACT DSE1P   HDB3  3 , 1  DS1EP   LOS</a:t>
            </a:r>
            <a:endParaRPr lang="ko-KR" altLang="ko-KR" sz="1600" dirty="0"/>
          </a:p>
          <a:p>
            <a:r>
              <a:rPr lang="en-US" altLang="ko-KR" sz="1200" dirty="0">
                <a:solidFill>
                  <a:srgbClr val="7030A0"/>
                </a:solidFill>
              </a:rPr>
              <a:t>NIU P4 ACT DSE1P   HDB3  4 , 1  DS1EP   LOS</a:t>
            </a:r>
            <a:endParaRPr lang="ko-KR" altLang="ko-KR" sz="1600" dirty="0"/>
          </a:p>
          <a:p>
            <a:r>
              <a:rPr lang="en-US" altLang="ko-KR" sz="1200" dirty="0">
                <a:solidFill>
                  <a:srgbClr val="7030A0"/>
                </a:solidFill>
              </a:rPr>
              <a:t>NIU P5 ACT DSE1P   HDB3  5 , 1  DS1EP   LOS</a:t>
            </a:r>
            <a:endParaRPr lang="ko-KR" altLang="ko-KR" sz="1600" dirty="0"/>
          </a:p>
          <a:p>
            <a:r>
              <a:rPr lang="en-US" altLang="ko-KR" sz="1200" dirty="0">
                <a:solidFill>
                  <a:srgbClr val="7030A0"/>
                </a:solidFill>
              </a:rPr>
              <a:t>NIU P6 ACT DSE1P   HDB3  6 , 1  DS1EP   LOS</a:t>
            </a:r>
            <a:endParaRPr lang="ko-KR" altLang="ko-KR" sz="1600" dirty="0"/>
          </a:p>
          <a:p>
            <a:endParaRPr lang="ko-KR" altLang="ko-KR" sz="1200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860032" y="2780928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DS1EP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조회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2-2.)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COT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Serial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설정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DCC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467544" y="1268760"/>
            <a:ext cx="8208912" cy="1296144"/>
            <a:chOff x="3275856" y="1628801"/>
            <a:chExt cx="5256584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275856" y="1628801"/>
              <a:ext cx="5256584" cy="208823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11560" y="1340768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RT</a:t>
            </a:r>
            <a:r>
              <a:rPr lang="ko-KR" altLang="en-US" sz="1200" dirty="0">
                <a:solidFill>
                  <a:schemeClr val="bg1"/>
                </a:solidFill>
              </a:rPr>
              <a:t>측 장비를 원격으로 제어하기 위한 </a:t>
            </a:r>
            <a:r>
              <a:rPr lang="en-US" altLang="ko-KR" sz="1200" dirty="0">
                <a:solidFill>
                  <a:schemeClr val="bg1"/>
                </a:solidFill>
              </a:rPr>
              <a:t>DCC</a:t>
            </a:r>
            <a:r>
              <a:rPr lang="ko-KR" altLang="en-US" sz="1200" dirty="0">
                <a:solidFill>
                  <a:schemeClr val="bg1"/>
                </a:solidFill>
              </a:rPr>
              <a:t>설정을 합니다 </a:t>
            </a:r>
            <a:r>
              <a:rPr lang="en-US" altLang="ko-KR" sz="1200" dirty="0">
                <a:solidFill>
                  <a:schemeClr val="bg1"/>
                </a:solidFill>
              </a:rPr>
              <a:t>( COT –Network  , RT – User  )</a:t>
            </a: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       (</a:t>
            </a:r>
            <a:r>
              <a:rPr lang="ko-KR" altLang="en-US" sz="1200" dirty="0">
                <a:solidFill>
                  <a:schemeClr val="bg1"/>
                </a:solidFill>
              </a:rPr>
              <a:t>채널 유니크 </a:t>
            </a:r>
            <a:r>
              <a:rPr lang="ko-KR" altLang="en-US" sz="1200" dirty="0" err="1">
                <a:solidFill>
                  <a:schemeClr val="bg1"/>
                </a:solidFill>
              </a:rPr>
              <a:t>실장시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 err="1">
                <a:solidFill>
                  <a:schemeClr val="bg1"/>
                </a:solidFill>
              </a:rPr>
              <a:t>해당유니트에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TS</a:t>
            </a:r>
            <a:r>
              <a:rPr lang="ko-KR" altLang="en-US" sz="1200" dirty="0">
                <a:solidFill>
                  <a:schemeClr val="bg1"/>
                </a:solidFill>
              </a:rPr>
              <a:t>를 삭제한 후 </a:t>
            </a:r>
            <a:r>
              <a:rPr lang="en-US" altLang="ko-KR" sz="1200" dirty="0">
                <a:solidFill>
                  <a:schemeClr val="bg1"/>
                </a:solidFill>
              </a:rPr>
              <a:t>DCC</a:t>
            </a:r>
            <a:r>
              <a:rPr lang="ko-KR" altLang="en-US" sz="1200" dirty="0">
                <a:solidFill>
                  <a:schemeClr val="bg1"/>
                </a:solidFill>
              </a:rPr>
              <a:t>설정을 합니다</a:t>
            </a:r>
            <a:r>
              <a:rPr lang="en-US" altLang="ko-KR" sz="12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DCC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설정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PRV-DCC-DS0::::(E1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포트번호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),</a:t>
            </a:r>
            <a:r>
              <a:rPr lang="en-US" altLang="ko-KR" sz="1200" b="1" dirty="0" err="1">
                <a:solidFill>
                  <a:schemeClr val="accent6">
                    <a:lumMod val="75000"/>
                  </a:schemeClr>
                </a:solidFill>
              </a:rPr>
              <a:t>ACT,Network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DCC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조회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RTRV-DCC-DS0;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채널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TS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삭제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DEL-TSA::COM1-(E1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포트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)-(</a:t>
            </a:r>
            <a:r>
              <a:rPr lang="ko-KR" altLang="en-US" sz="1200" b="1" dirty="0" err="1">
                <a:solidFill>
                  <a:schemeClr val="accent6">
                    <a:lumMod val="75000"/>
                  </a:schemeClr>
                </a:solidFill>
              </a:rPr>
              <a:t>채널유니트번호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)-(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해당포트번호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);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200" b="1" dirty="0">
                <a:solidFill>
                  <a:schemeClr val="bg1"/>
                </a:solidFill>
              </a:rPr>
              <a:t>채널 </a:t>
            </a:r>
            <a:r>
              <a:rPr lang="en-US" altLang="ko-KR" sz="1200" b="1" dirty="0">
                <a:solidFill>
                  <a:schemeClr val="bg1"/>
                </a:solidFill>
              </a:rPr>
              <a:t>TS </a:t>
            </a:r>
            <a:r>
              <a:rPr lang="ko-KR" altLang="en-US" sz="1200" b="1" dirty="0">
                <a:solidFill>
                  <a:schemeClr val="bg1"/>
                </a:solidFill>
              </a:rPr>
              <a:t>삭제 명령어 </a:t>
            </a:r>
            <a:r>
              <a:rPr lang="en-US" altLang="ko-KR" sz="1200" b="1" dirty="0">
                <a:solidFill>
                  <a:schemeClr val="bg1"/>
                </a:solidFill>
              </a:rPr>
              <a:t>: DEL-TSA::COM1-P1-CU5-P6;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395536" y="3501008"/>
            <a:ext cx="4248472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200" dirty="0"/>
          </a:p>
          <a:p>
            <a:r>
              <a:rPr lang="en-US" altLang="ko-KR" sz="1200" dirty="0"/>
              <a:t>Login: admin</a:t>
            </a:r>
          </a:p>
          <a:p>
            <a:r>
              <a:rPr lang="en-US" altLang="ko-KR" sz="1200" dirty="0"/>
              <a:t>Password: admin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dirty="0"/>
              <a:t>COT180-COM1&gt;</a:t>
            </a:r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PRV-DCC-DS0::::1,ACT,NETWORK;</a:t>
            </a:r>
          </a:p>
          <a:p>
            <a:r>
              <a:rPr lang="en-US" altLang="ko-KR" sz="1200" dirty="0"/>
              <a:t>COMMAND PRV-SYS::::COT180;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</a:t>
            </a:r>
          </a:p>
          <a:p>
            <a:r>
              <a:rPr lang="en-US" altLang="ko-KR" sz="1200" dirty="0"/>
              <a:t>COT180-COM1&gt;</a:t>
            </a:r>
            <a:endParaRPr lang="ko-KR" altLang="ko-KR" sz="12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39552" y="2780928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DCC 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설정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gray">
          <a:xfrm>
            <a:off x="4932040" y="3501008"/>
            <a:ext cx="3816424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en-US" altLang="ko-KR" sz="1200" dirty="0"/>
              <a:t>COT180-COM1&gt;</a:t>
            </a:r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RTRV-DCC-DS0;</a:t>
            </a:r>
          </a:p>
          <a:p>
            <a:r>
              <a:rPr lang="en-US" altLang="ko-KR" sz="1200" dirty="0"/>
              <a:t>COMMAND RTRV-IP-CFG;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------------------------------------------------------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LINK ID        STATE       ROLE               MODE </a:t>
            </a:r>
          </a:p>
          <a:p>
            <a:r>
              <a:rPr lang="en-US" altLang="ko-KR" sz="1200" dirty="0"/>
              <a:t> </a:t>
            </a:r>
            <a:r>
              <a:rPr lang="en-US" altLang="ko-KR" sz="1200" dirty="0">
                <a:solidFill>
                  <a:srgbClr val="7030A0"/>
                </a:solidFill>
              </a:rPr>
              <a:t>1                 ACT           NETWORK       AITS</a:t>
            </a:r>
            <a:endParaRPr lang="ko-KR" altLang="ko-KR" sz="1200" dirty="0">
              <a:solidFill>
                <a:srgbClr val="7030A0"/>
              </a:solidFill>
            </a:endParaRPr>
          </a:p>
          <a:p>
            <a:r>
              <a:rPr lang="en-US" altLang="ko-KR" sz="1200" dirty="0">
                <a:solidFill>
                  <a:srgbClr val="7030A0"/>
                </a:solidFill>
              </a:rPr>
              <a:t> 2                 DACT        NETWORK       AITS</a:t>
            </a:r>
            <a:endParaRPr lang="ko-KR" altLang="ko-KR" sz="1200" dirty="0">
              <a:solidFill>
                <a:srgbClr val="7030A0"/>
              </a:solidFill>
            </a:endParaRPr>
          </a:p>
          <a:p>
            <a:r>
              <a:rPr lang="en-US" altLang="ko-KR" sz="1200" dirty="0">
                <a:solidFill>
                  <a:srgbClr val="7030A0"/>
                </a:solidFill>
              </a:rPr>
              <a:t> 3                 DACT        NETWORK       AITS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 4                 DACT        NETWORK       AITS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 5                 DACT        NETWORK       AITS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 6                 DACT        NETWORK       AITS</a:t>
            </a:r>
            <a:endParaRPr lang="ko-KR" altLang="en-US" sz="1200" dirty="0">
              <a:solidFill>
                <a:srgbClr val="7030A0"/>
              </a:solidFill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860032" y="2780928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DCC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조회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2-2.)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COT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Serial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설정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EMS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등록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467544" y="1268760"/>
            <a:ext cx="8208912" cy="1296144"/>
            <a:chOff x="3275856" y="1628801"/>
            <a:chExt cx="5256584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275856" y="1628801"/>
              <a:ext cx="5256584" cy="208823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83568" y="1484784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200" dirty="0">
                <a:solidFill>
                  <a:schemeClr val="bg1"/>
                </a:solidFill>
              </a:rPr>
              <a:t> 장비를  제어하기 위한 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>
                <a:solidFill>
                  <a:schemeClr val="bg1"/>
                </a:solidFill>
              </a:rPr>
              <a:t>제어</a:t>
            </a:r>
            <a:r>
              <a:rPr lang="en-US" altLang="ko-KR" sz="1200" dirty="0">
                <a:solidFill>
                  <a:schemeClr val="bg1"/>
                </a:solidFill>
              </a:rPr>
              <a:t>PC</a:t>
            </a:r>
            <a:r>
              <a:rPr lang="ko-KR" altLang="en-US" sz="1200" dirty="0">
                <a:solidFill>
                  <a:schemeClr val="bg1"/>
                </a:solidFill>
              </a:rPr>
              <a:t>에 등록합니다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 ENT-EMS::::(</a:t>
            </a:r>
            <a:r>
              <a:rPr lang="ko-KR" altLang="en-US" sz="1200" dirty="0">
                <a:solidFill>
                  <a:schemeClr val="bg1"/>
                </a:solidFill>
              </a:rPr>
              <a:t>제어</a:t>
            </a:r>
            <a:r>
              <a:rPr lang="en-US" altLang="ko-KR" sz="1200" dirty="0">
                <a:solidFill>
                  <a:schemeClr val="bg1"/>
                </a:solidFill>
              </a:rPr>
              <a:t>PC</a:t>
            </a:r>
            <a:r>
              <a:rPr lang="ko-KR" altLang="en-US" sz="1200" dirty="0">
                <a:solidFill>
                  <a:schemeClr val="bg1"/>
                </a:solidFill>
              </a:rPr>
              <a:t>이름</a:t>
            </a:r>
            <a:r>
              <a:rPr lang="en-US" altLang="ko-KR" sz="1200" dirty="0">
                <a:solidFill>
                  <a:schemeClr val="bg1"/>
                </a:solidFill>
              </a:rPr>
              <a:t>),(</a:t>
            </a:r>
            <a:r>
              <a:rPr lang="ko-KR" altLang="en-US" sz="1200" dirty="0">
                <a:solidFill>
                  <a:schemeClr val="bg1"/>
                </a:solidFill>
              </a:rPr>
              <a:t>제어</a:t>
            </a:r>
            <a:r>
              <a:rPr lang="en-US" altLang="ko-KR" sz="1200" dirty="0">
                <a:solidFill>
                  <a:schemeClr val="bg1"/>
                </a:solidFill>
              </a:rPr>
              <a:t>PC IP</a:t>
            </a:r>
            <a:r>
              <a:rPr lang="ko-KR" altLang="en-US" sz="1200" dirty="0">
                <a:solidFill>
                  <a:schemeClr val="bg1"/>
                </a:solidFill>
              </a:rPr>
              <a:t>입력</a:t>
            </a:r>
            <a:r>
              <a:rPr lang="en-US" altLang="ko-KR" sz="1200" dirty="0">
                <a:solidFill>
                  <a:schemeClr val="bg1"/>
                </a:solidFill>
              </a:rPr>
              <a:t> );</a:t>
            </a: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      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EMS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등록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설정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PRV-DCC-DS0::::WintekAS,192.168.2.250;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EMS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조회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 RTRV-EMS;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323528" y="3501008"/>
            <a:ext cx="4248472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200" dirty="0"/>
          </a:p>
          <a:p>
            <a:r>
              <a:rPr lang="en-US" altLang="ko-KR" sz="1200" dirty="0"/>
              <a:t>Login: admin</a:t>
            </a:r>
          </a:p>
          <a:p>
            <a:r>
              <a:rPr lang="en-US" altLang="ko-KR" sz="1200" dirty="0"/>
              <a:t>Password: admin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dirty="0"/>
              <a:t>COT180-COM1&gt;</a:t>
            </a:r>
            <a:r>
              <a:rPr lang="en-US" altLang="ko-KR" sz="1200" b="1" u="sng" dirty="0">
                <a:solidFill>
                  <a:schemeClr val="accent6">
                    <a:lumMod val="75000"/>
                  </a:schemeClr>
                </a:solidFill>
              </a:rPr>
              <a:t>ENT-EMS::::WINTEK,192.168.2.250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;</a:t>
            </a:r>
            <a:endParaRPr lang="en-US" altLang="ko-KR" sz="1200" b="1" u="sng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ko-KR" sz="1200" dirty="0"/>
              <a:t>COMMAND PRV-SYS::::COT180;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</a:t>
            </a:r>
          </a:p>
          <a:p>
            <a:r>
              <a:rPr lang="en-US" altLang="ko-KR" sz="1200" dirty="0"/>
              <a:t>COT180-COM1&gt;</a:t>
            </a:r>
            <a:endParaRPr lang="ko-KR" altLang="ko-KR" sz="12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39552" y="2780928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EMS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등록</a:t>
            </a: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설정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gray">
          <a:xfrm>
            <a:off x="4932040" y="3501008"/>
            <a:ext cx="3816424" cy="2808312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r>
              <a:rPr lang="en-US" altLang="ko-KR" sz="1200" dirty="0"/>
              <a:t>COT180-COM1&gt;</a:t>
            </a:r>
            <a:r>
              <a:rPr lang="en-US" altLang="ko-KR" sz="1200" b="1" u="sng" dirty="0">
                <a:solidFill>
                  <a:schemeClr val="accent6">
                    <a:lumMod val="75000"/>
                  </a:schemeClr>
                </a:solidFill>
              </a:rPr>
              <a:t>RTRV-EMS;</a:t>
            </a:r>
          </a:p>
          <a:p>
            <a:r>
              <a:rPr lang="en-US" altLang="ko-KR" sz="1200" dirty="0"/>
              <a:t>COMMAND RTRV-IP-CFG;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------------------------------------------------------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NO            NAME         IP                           TID </a:t>
            </a:r>
          </a:p>
          <a:p>
            <a:r>
              <a:rPr lang="en-US" altLang="ko-KR" sz="1200" dirty="0"/>
              <a:t> </a:t>
            </a:r>
            <a:r>
              <a:rPr lang="en-US" altLang="ko-KR" sz="1200" dirty="0">
                <a:solidFill>
                  <a:srgbClr val="7030A0"/>
                </a:solidFill>
              </a:rPr>
              <a:t>1               WINTEK    192.168.2.250          ----</a:t>
            </a:r>
            <a:endParaRPr lang="ko-KR" altLang="ko-KR" sz="1200" dirty="0">
              <a:solidFill>
                <a:srgbClr val="7030A0"/>
              </a:solidFill>
            </a:endParaRPr>
          </a:p>
          <a:p>
            <a:r>
              <a:rPr lang="en-US" altLang="ko-KR" sz="1200" dirty="0">
                <a:solidFill>
                  <a:srgbClr val="7030A0"/>
                </a:solidFill>
              </a:rPr>
              <a:t> 2</a:t>
            </a:r>
            <a:endParaRPr lang="ko-KR" altLang="ko-KR" sz="1200" dirty="0">
              <a:solidFill>
                <a:srgbClr val="7030A0"/>
              </a:solidFill>
            </a:endParaRPr>
          </a:p>
          <a:p>
            <a:r>
              <a:rPr lang="en-US" altLang="ko-KR" sz="1200" dirty="0">
                <a:solidFill>
                  <a:srgbClr val="7030A0"/>
                </a:solidFill>
              </a:rPr>
              <a:t> 3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 4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 5                 </a:t>
            </a:r>
          </a:p>
          <a:p>
            <a:r>
              <a:rPr lang="en-US" altLang="ko-KR" sz="1200" dirty="0">
                <a:solidFill>
                  <a:srgbClr val="7030A0"/>
                </a:solidFill>
              </a:rPr>
              <a:t> 6</a:t>
            </a:r>
            <a:endParaRPr lang="ko-KR" altLang="en-US" sz="1200" dirty="0">
              <a:solidFill>
                <a:srgbClr val="7030A0"/>
              </a:solidFill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860032" y="2780928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EMS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등록</a:t>
            </a: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조회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549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장비개요 및 망 구성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8568952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4.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제품구성 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Tahoma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568952" cy="547260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2-2.)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COT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Serial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설정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RESET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467544" y="1268760"/>
            <a:ext cx="8208912" cy="1728192"/>
            <a:chOff x="3275856" y="1628801"/>
            <a:chExt cx="5256584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275856" y="1628801"/>
              <a:ext cx="5256584" cy="208823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83568" y="1340768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ko-KR" altLang="en-US" sz="1200" dirty="0">
                <a:solidFill>
                  <a:schemeClr val="bg1"/>
                </a:solidFill>
              </a:rPr>
              <a:t>장비 설정이 완료되면 </a:t>
            </a:r>
            <a:r>
              <a:rPr lang="en-US" altLang="ko-KR" sz="1200" dirty="0">
                <a:solidFill>
                  <a:schemeClr val="bg1"/>
                </a:solidFill>
              </a:rPr>
              <a:t>Reboot</a:t>
            </a:r>
            <a:r>
              <a:rPr lang="ko-KR" altLang="en-US" sz="1200" dirty="0">
                <a:solidFill>
                  <a:schemeClr val="bg1"/>
                </a:solidFill>
              </a:rPr>
              <a:t>시  </a:t>
            </a:r>
            <a:r>
              <a:rPr lang="ko-KR" altLang="en-US" sz="1200" dirty="0" err="1">
                <a:solidFill>
                  <a:schemeClr val="bg1"/>
                </a:solidFill>
              </a:rPr>
              <a:t>설정값이</a:t>
            </a:r>
            <a:r>
              <a:rPr lang="ko-KR" altLang="en-US" sz="1200" dirty="0">
                <a:solidFill>
                  <a:schemeClr val="bg1"/>
                </a:solidFill>
              </a:rPr>
              <a:t> 적용됩니다</a:t>
            </a:r>
            <a:r>
              <a:rPr lang="en-US" altLang="ko-KR" sz="1200" dirty="0">
                <a:solidFill>
                  <a:schemeClr val="bg1"/>
                </a:solidFill>
              </a:rPr>
              <a:t>.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   RESET;</a:t>
            </a: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bg1"/>
                </a:solidFill>
              </a:rPr>
              <a:t>  ※ </a:t>
            </a:r>
            <a:r>
              <a:rPr lang="ko-KR" altLang="en-US" sz="1200" b="1" dirty="0">
                <a:solidFill>
                  <a:schemeClr val="bg1"/>
                </a:solidFill>
              </a:rPr>
              <a:t>장비 재시동 </a:t>
            </a:r>
            <a:r>
              <a:rPr lang="en-US" altLang="ko-KR" sz="1200" b="1" dirty="0">
                <a:solidFill>
                  <a:schemeClr val="bg1"/>
                </a:solidFill>
              </a:rPr>
              <a:t>Level </a:t>
            </a: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bg1"/>
                </a:solidFill>
              </a:rPr>
              <a:t>      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MCU/BCU </a:t>
            </a:r>
            <a:r>
              <a:rPr lang="ko-KR" altLang="en-US" sz="1200" dirty="0">
                <a:solidFill>
                  <a:schemeClr val="bg1"/>
                </a:solidFill>
              </a:rPr>
              <a:t>만 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>
                <a:solidFill>
                  <a:schemeClr val="bg1"/>
                </a:solidFill>
              </a:rPr>
              <a:t>부팅 </a:t>
            </a:r>
            <a:r>
              <a:rPr lang="en-US" altLang="ko-KR" sz="1200" dirty="0">
                <a:solidFill>
                  <a:schemeClr val="bg1"/>
                </a:solidFill>
              </a:rPr>
              <a:t>:  RESET;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Level 1</a:t>
            </a:r>
            <a:r>
              <a:rPr lang="ko-KR" altLang="en-US" sz="1200" dirty="0">
                <a:solidFill>
                  <a:schemeClr val="bg1"/>
                </a:solidFill>
              </a:rPr>
              <a:t>초기화 </a:t>
            </a:r>
            <a:r>
              <a:rPr lang="en-US" altLang="ko-KR" sz="1200" dirty="0">
                <a:solidFill>
                  <a:schemeClr val="bg1"/>
                </a:solidFill>
              </a:rPr>
              <a:t>: (MCU</a:t>
            </a:r>
            <a:r>
              <a:rPr lang="ko-KR" altLang="en-US" sz="1200" dirty="0">
                <a:solidFill>
                  <a:schemeClr val="bg1"/>
                </a:solidFill>
              </a:rPr>
              <a:t>및 채널 부팅</a:t>
            </a:r>
            <a:r>
              <a:rPr lang="en-US" altLang="ko-KR" sz="1200" dirty="0">
                <a:solidFill>
                  <a:schemeClr val="bg1"/>
                </a:solidFill>
              </a:rPr>
              <a:t>1</a:t>
            </a:r>
            <a:r>
              <a:rPr lang="ko-KR" altLang="en-US" sz="1200" dirty="0">
                <a:solidFill>
                  <a:schemeClr val="bg1"/>
                </a:solidFill>
              </a:rPr>
              <a:t>분소요  회선유무확인 후 설정 </a:t>
            </a:r>
            <a:r>
              <a:rPr lang="en-US" altLang="ko-KR" sz="1200" dirty="0">
                <a:solidFill>
                  <a:schemeClr val="bg1"/>
                </a:solidFill>
              </a:rPr>
              <a:t>(TID,IP,</a:t>
            </a:r>
            <a:r>
              <a:rPr lang="ko-KR" altLang="en-US" sz="1200" dirty="0">
                <a:solidFill>
                  <a:schemeClr val="bg1"/>
                </a:solidFill>
              </a:rPr>
              <a:t>등 </a:t>
            </a:r>
            <a:r>
              <a:rPr lang="ko-KR" altLang="en-US" sz="1200" dirty="0" err="1">
                <a:solidFill>
                  <a:schemeClr val="bg1"/>
                </a:solidFill>
              </a:rPr>
              <a:t>설정값</a:t>
            </a:r>
            <a:r>
              <a:rPr lang="ko-KR" altLang="en-US" sz="1200" dirty="0">
                <a:solidFill>
                  <a:schemeClr val="bg1"/>
                </a:solidFill>
              </a:rPr>
              <a:t> 유지</a:t>
            </a:r>
            <a:r>
              <a:rPr lang="en-US" altLang="ko-KR" sz="12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Level 1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초기화 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INIT-SYS::::1;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dirty="0">
                <a:solidFill>
                  <a:schemeClr val="bg1"/>
                </a:solidFill>
              </a:rPr>
              <a:t> Level 2</a:t>
            </a:r>
            <a:r>
              <a:rPr lang="ko-KR" altLang="en-US" sz="1200" dirty="0">
                <a:solidFill>
                  <a:schemeClr val="bg1"/>
                </a:solidFill>
              </a:rPr>
              <a:t>초기화 </a:t>
            </a:r>
            <a:r>
              <a:rPr lang="en-US" altLang="ko-KR" sz="1200" dirty="0">
                <a:solidFill>
                  <a:schemeClr val="bg1"/>
                </a:solidFill>
              </a:rPr>
              <a:t>:  </a:t>
            </a:r>
            <a:r>
              <a:rPr lang="ko-KR" altLang="en-US" sz="1200" dirty="0">
                <a:solidFill>
                  <a:schemeClr val="bg1"/>
                </a:solidFill>
              </a:rPr>
              <a:t>공장도 초기값으로 변경됨  회선유무 </a:t>
            </a:r>
            <a:r>
              <a:rPr lang="ko-KR" altLang="en-US" sz="1200" dirty="0" err="1">
                <a:solidFill>
                  <a:schemeClr val="bg1"/>
                </a:solidFill>
              </a:rPr>
              <a:t>필히확인</a:t>
            </a:r>
            <a:r>
              <a:rPr lang="ko-KR" altLang="en-US" sz="1200" dirty="0">
                <a:solidFill>
                  <a:schemeClr val="bg1"/>
                </a:solidFill>
              </a:rPr>
              <a:t> 후 설정 </a:t>
            </a:r>
            <a:r>
              <a:rPr lang="en-US" altLang="ko-KR" sz="1200" dirty="0">
                <a:solidFill>
                  <a:schemeClr val="bg1"/>
                </a:solidFill>
              </a:rPr>
              <a:t>(TID,IP,</a:t>
            </a:r>
            <a:r>
              <a:rPr lang="ko-KR" altLang="en-US" sz="1200" dirty="0">
                <a:solidFill>
                  <a:schemeClr val="bg1"/>
                </a:solidFill>
              </a:rPr>
              <a:t>등 </a:t>
            </a:r>
            <a:r>
              <a:rPr lang="ko-KR" altLang="en-US" sz="1200" dirty="0" err="1">
                <a:solidFill>
                  <a:schemeClr val="bg1"/>
                </a:solidFill>
              </a:rPr>
              <a:t>설정값</a:t>
            </a:r>
            <a:r>
              <a:rPr lang="ko-KR" altLang="en-US" sz="1200" dirty="0">
                <a:solidFill>
                  <a:schemeClr val="bg1"/>
                </a:solidFill>
              </a:rPr>
              <a:t> 초기화됨</a:t>
            </a:r>
            <a:r>
              <a:rPr lang="en-US" altLang="ko-KR" sz="1200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buFont typeface="Wingdings" pitchFamily="2" charset="2"/>
              <a:buChar char="l"/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 Level 2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초기화  명령어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ko-KR" altLang="en-US" sz="1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ko-KR" sz="1200" b="1" dirty="0">
                <a:solidFill>
                  <a:schemeClr val="accent6">
                    <a:lumMod val="75000"/>
                  </a:schemeClr>
                </a:solidFill>
              </a:rPr>
              <a:t>INIT-SYS::::2;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323528" y="3789040"/>
            <a:ext cx="4248472" cy="2520280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200" dirty="0"/>
          </a:p>
          <a:p>
            <a:r>
              <a:rPr lang="en-US" altLang="ko-KR" sz="1200" dirty="0"/>
              <a:t>Login: admin</a:t>
            </a:r>
          </a:p>
          <a:p>
            <a:r>
              <a:rPr lang="en-US" altLang="ko-KR" sz="1200" dirty="0"/>
              <a:t>Password: admin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dirty="0"/>
              <a:t>COT180-COM1&gt;</a:t>
            </a:r>
            <a:r>
              <a:rPr lang="en-US" altLang="ko-KR" sz="1200" b="1" u="sng" dirty="0">
                <a:solidFill>
                  <a:schemeClr val="accent6">
                    <a:lumMod val="75000"/>
                  </a:schemeClr>
                </a:solidFill>
              </a:rPr>
              <a:t>RESET;</a:t>
            </a:r>
          </a:p>
          <a:p>
            <a:r>
              <a:rPr lang="en-US" altLang="ko-KR" sz="1200" dirty="0"/>
              <a:t>COMMAND PRV-SYS::::COT180;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</a:t>
            </a:r>
          </a:p>
          <a:p>
            <a:r>
              <a:rPr lang="en-US" altLang="ko-KR" sz="1200" dirty="0"/>
              <a:t>COT180-COM1&gt;</a:t>
            </a:r>
            <a:endParaRPr lang="ko-KR" altLang="ko-KR" sz="12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39552" y="3284984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RESET  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설정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gray">
          <a:xfrm>
            <a:off x="4932040" y="3789040"/>
            <a:ext cx="3816424" cy="2520280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sz="1200" dirty="0"/>
          </a:p>
          <a:p>
            <a:r>
              <a:rPr lang="en-US" altLang="ko-KR" sz="1200" dirty="0"/>
              <a:t>COT180-COM1&gt;</a:t>
            </a:r>
            <a:r>
              <a:rPr lang="en-US" altLang="ko-KR" sz="1200" b="1" u="sng" dirty="0">
                <a:solidFill>
                  <a:schemeClr val="accent6">
                    <a:lumMod val="75000"/>
                  </a:schemeClr>
                </a:solidFill>
              </a:rPr>
              <a:t>INIT-SYS::::1;</a:t>
            </a:r>
          </a:p>
          <a:p>
            <a:r>
              <a:rPr lang="en-US" altLang="ko-KR" sz="1200" dirty="0"/>
              <a:t>COMMAND RTRV-IP-CFG;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------------------------------------------------------</a:t>
            </a:r>
          </a:p>
          <a:p>
            <a:r>
              <a:rPr lang="en-US" altLang="ko-KR" sz="1200" dirty="0"/>
              <a:t>COT180-COM1&gt;</a:t>
            </a:r>
            <a:r>
              <a:rPr lang="en-US" altLang="ko-KR" sz="1200" b="1" u="sng" dirty="0">
                <a:solidFill>
                  <a:schemeClr val="accent6">
                    <a:lumMod val="75000"/>
                  </a:schemeClr>
                </a:solidFill>
              </a:rPr>
              <a:t>INIT-SYS::::2; </a:t>
            </a:r>
          </a:p>
          <a:p>
            <a:r>
              <a:rPr lang="en-US" altLang="ko-KR" sz="1200" dirty="0"/>
              <a:t>COMMAND RTRV-IP-CFG;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------------------------------------------------------</a:t>
            </a:r>
          </a:p>
          <a:p>
            <a:endParaRPr lang="en-US" altLang="ko-KR" sz="1200" dirty="0"/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4860032" y="3284984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장비 초기화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2-2.)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COT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Serial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설정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RESET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467544" y="1268760"/>
            <a:ext cx="8208912" cy="1512168"/>
            <a:chOff x="3275856" y="1628801"/>
            <a:chExt cx="5256584" cy="2088232"/>
          </a:xfrm>
        </p:grpSpPr>
        <p:sp>
          <p:nvSpPr>
            <p:cNvPr id="10" name="직사각형 9"/>
            <p:cNvSpPr/>
            <p:nvPr/>
          </p:nvSpPr>
          <p:spPr>
            <a:xfrm>
              <a:off x="3851920" y="1916832"/>
              <a:ext cx="410445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Font typeface="Wingdings" pitchFamily="2" charset="2"/>
                <a:buChar char="l"/>
              </a:pPr>
              <a:endParaRPr lang="en-US" altLang="ko-KR" sz="1400" dirty="0">
                <a:solidFill>
                  <a:schemeClr val="bg1"/>
                </a:solidFill>
                <a:latin typeface="+mn-ea"/>
                <a:cs typeface="Tahoma" pitchFamily="34" charset="0"/>
              </a:endParaRPr>
            </a:p>
          </p:txBody>
        </p:sp>
        <p:sp>
          <p:nvSpPr>
            <p:cNvPr id="11" name="모서리가 둥근 직사각형 10"/>
            <p:cNvSpPr/>
            <p:nvPr/>
          </p:nvSpPr>
          <p:spPr>
            <a:xfrm>
              <a:off x="3275856" y="1628801"/>
              <a:ext cx="5256584" cy="2088232"/>
            </a:xfrm>
            <a:prstGeom prst="roundRect">
              <a:avLst/>
            </a:prstGeom>
            <a:noFill/>
            <a:ln w="25400">
              <a:solidFill>
                <a:srgbClr val="99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직사각형 11"/>
          <p:cNvSpPr/>
          <p:nvPr/>
        </p:nvSpPr>
        <p:spPr>
          <a:xfrm>
            <a:off x="683568" y="1340769"/>
            <a:ext cx="7920880" cy="1440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bg1"/>
                </a:solidFill>
              </a:rPr>
              <a:t> ※ </a:t>
            </a:r>
            <a:r>
              <a:rPr lang="ko-KR" altLang="en-US" sz="1200" b="1" dirty="0">
                <a:solidFill>
                  <a:schemeClr val="bg1"/>
                </a:solidFill>
              </a:rPr>
              <a:t> </a:t>
            </a:r>
            <a:r>
              <a:rPr lang="en-US" altLang="ko-KR" sz="1200" b="1" dirty="0">
                <a:solidFill>
                  <a:schemeClr val="bg1"/>
                </a:solidFill>
              </a:rPr>
              <a:t>CIT </a:t>
            </a:r>
            <a:r>
              <a:rPr lang="ko-KR" altLang="en-US" sz="1200" b="1" dirty="0">
                <a:solidFill>
                  <a:schemeClr val="bg1"/>
                </a:solidFill>
              </a:rPr>
              <a:t>설정 순서 정리</a:t>
            </a:r>
            <a:endParaRPr lang="en-US" altLang="ko-KR" sz="1200" b="1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bg1"/>
                </a:solidFill>
              </a:rPr>
              <a:t>      1)  TID</a:t>
            </a:r>
            <a:r>
              <a:rPr lang="ko-KR" altLang="en-US" sz="1200" b="1" dirty="0">
                <a:solidFill>
                  <a:schemeClr val="bg1"/>
                </a:solidFill>
              </a:rPr>
              <a:t>설정</a:t>
            </a:r>
            <a:endParaRPr lang="en-US" altLang="ko-KR" sz="1200" b="1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bg1"/>
                </a:solidFill>
              </a:rPr>
              <a:t>      2)  IP </a:t>
            </a:r>
            <a:r>
              <a:rPr lang="ko-KR" altLang="en-US" sz="1200" b="1" dirty="0">
                <a:solidFill>
                  <a:schemeClr val="bg1"/>
                </a:solidFill>
              </a:rPr>
              <a:t>설정</a:t>
            </a:r>
            <a:endParaRPr lang="en-US" altLang="ko-KR" sz="1200" b="1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bg1"/>
                </a:solidFill>
              </a:rPr>
              <a:t>      3)  E1 </a:t>
            </a:r>
            <a:r>
              <a:rPr lang="ko-KR" altLang="en-US" sz="1200" b="1" dirty="0">
                <a:solidFill>
                  <a:schemeClr val="bg1"/>
                </a:solidFill>
              </a:rPr>
              <a:t>포트설정 </a:t>
            </a:r>
            <a:r>
              <a:rPr lang="en-US" altLang="ko-KR" sz="1200" b="1" dirty="0">
                <a:solidFill>
                  <a:schemeClr val="bg1"/>
                </a:solidFill>
              </a:rPr>
              <a:t>( </a:t>
            </a:r>
            <a:r>
              <a:rPr lang="ko-KR" altLang="en-US" sz="1200" b="1" dirty="0" err="1">
                <a:solidFill>
                  <a:schemeClr val="bg1"/>
                </a:solidFill>
              </a:rPr>
              <a:t>채널유니트</a:t>
            </a:r>
            <a:r>
              <a:rPr lang="ko-KR" altLang="en-US" sz="1200" b="1" dirty="0">
                <a:solidFill>
                  <a:schemeClr val="bg1"/>
                </a:solidFill>
              </a:rPr>
              <a:t> </a:t>
            </a:r>
            <a:r>
              <a:rPr lang="ko-KR" altLang="en-US" sz="1200" b="1" dirty="0" err="1">
                <a:solidFill>
                  <a:schemeClr val="bg1"/>
                </a:solidFill>
              </a:rPr>
              <a:t>미실장시</a:t>
            </a:r>
            <a:r>
              <a:rPr lang="ko-KR" altLang="en-US" sz="1200" b="1" dirty="0">
                <a:solidFill>
                  <a:schemeClr val="bg1"/>
                </a:solidFill>
              </a:rPr>
              <a:t> 기본 활성화 되어있음</a:t>
            </a:r>
            <a:r>
              <a:rPr lang="en-US" altLang="ko-KR" sz="1200" b="1" dirty="0">
                <a:solidFill>
                  <a:schemeClr val="bg1"/>
                </a:solidFill>
              </a:rPr>
              <a:t>)</a:t>
            </a: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bg1"/>
                </a:solidFill>
              </a:rPr>
              <a:t>      4)  DCC </a:t>
            </a:r>
            <a:r>
              <a:rPr lang="ko-KR" altLang="en-US" sz="1200" b="1" dirty="0">
                <a:solidFill>
                  <a:schemeClr val="bg1"/>
                </a:solidFill>
              </a:rPr>
              <a:t>설정</a:t>
            </a:r>
            <a:endParaRPr lang="en-US" altLang="ko-KR" sz="1200" b="1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bg1"/>
                </a:solidFill>
              </a:rPr>
              <a:t>      5)  EMS </a:t>
            </a:r>
            <a:r>
              <a:rPr lang="ko-KR" altLang="en-US" sz="1200" b="1" dirty="0">
                <a:solidFill>
                  <a:schemeClr val="bg1"/>
                </a:solidFill>
              </a:rPr>
              <a:t>등록</a:t>
            </a:r>
            <a:endParaRPr lang="en-US" altLang="ko-KR" sz="1200" b="1" dirty="0">
              <a:solidFill>
                <a:schemeClr val="bg1"/>
              </a:solidFill>
            </a:endParaRPr>
          </a:p>
          <a:p>
            <a:pPr marL="342900" indent="-342900">
              <a:tabLst>
                <a:tab pos="1473200" algn="l"/>
              </a:tabLst>
            </a:pPr>
            <a:r>
              <a:rPr lang="en-US" altLang="ko-KR" sz="1200" b="1" dirty="0">
                <a:solidFill>
                  <a:schemeClr val="bg1"/>
                </a:solidFill>
              </a:rPr>
              <a:t>      6)  </a:t>
            </a:r>
            <a:r>
              <a:rPr lang="ko-KR" altLang="en-US" sz="1200" b="1" dirty="0" err="1">
                <a:solidFill>
                  <a:schemeClr val="bg1"/>
                </a:solidFill>
              </a:rPr>
              <a:t>리부팅</a:t>
            </a:r>
            <a:r>
              <a:rPr lang="ko-KR" altLang="en-US" sz="1200" b="1" dirty="0">
                <a:solidFill>
                  <a:schemeClr val="bg1"/>
                </a:solidFill>
              </a:rPr>
              <a:t> </a:t>
            </a:r>
            <a:r>
              <a:rPr lang="en-US" altLang="ko-KR" sz="12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323528" y="3573016"/>
            <a:ext cx="4248472" cy="2952328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200" dirty="0"/>
          </a:p>
          <a:p>
            <a:endParaRPr lang="en-US" altLang="ko-KR" sz="1200" dirty="0"/>
          </a:p>
          <a:p>
            <a:r>
              <a:rPr lang="en-US" altLang="ko-KR" sz="1200" dirty="0"/>
              <a:t>COT180-COM1&gt;</a:t>
            </a:r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PRV-SYS::::COT180;</a:t>
            </a:r>
            <a:endParaRPr lang="en-US" altLang="ko-KR" sz="1200" b="1" u="sng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altLang="ko-KR" sz="1200" dirty="0"/>
              <a:t>COMMAND PRV-SYS::::COT180;</a:t>
            </a:r>
          </a:p>
          <a:p>
            <a:r>
              <a:rPr lang="en-US" altLang="ko-KR" sz="1200" dirty="0"/>
              <a:t>IS SUCCESSFULLY EXECUTED 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PRV-IP-CFG::::192.168.2.250,255.255.255.0,192.168.2.1;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PRV-PORT-DS1EP::COM1-NIU::P1,ACT,CAS,ON</a:t>
            </a:r>
            <a:r>
              <a:rPr lang="en-US" altLang="ko-KR" sz="1200" b="1" u="sng" dirty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endParaRPr lang="en-US" altLang="ko-KR" sz="1200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ko-KR" sz="1200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ko-KR" altLang="ko-KR" sz="12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95536" y="2924944"/>
            <a:ext cx="367240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CIT </a:t>
            </a:r>
            <a:r>
              <a:rPr lang="ko-KR" altLang="en-US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설정 순서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gray">
          <a:xfrm>
            <a:off x="4932040" y="3573016"/>
            <a:ext cx="3816424" cy="2952328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sz="1200" dirty="0"/>
          </a:p>
          <a:p>
            <a:endParaRPr lang="en-US" altLang="ko-KR" sz="1200" dirty="0"/>
          </a:p>
          <a:p>
            <a:r>
              <a:rPr lang="en-US" altLang="ko-KR" sz="1200" dirty="0"/>
              <a:t>COT180-COM1&gt;</a:t>
            </a:r>
          </a:p>
          <a:p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PRV-DCC-DS0::::1,ACT,NETWORK;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endParaRPr lang="en-US" altLang="ko-KR" sz="1200" dirty="0"/>
          </a:p>
          <a:p>
            <a:r>
              <a:rPr lang="en-US" altLang="ko-KR" sz="1200" dirty="0"/>
              <a:t>COT180-COM1&gt;</a:t>
            </a:r>
            <a:r>
              <a:rPr lang="en-US" altLang="ko-KR" sz="1200" u="sng" dirty="0">
                <a:solidFill>
                  <a:schemeClr val="accent6">
                    <a:lumMod val="75000"/>
                  </a:schemeClr>
                </a:solidFill>
              </a:rPr>
              <a:t>ENT-EMS::::WINTEK,192.168.2.20;</a:t>
            </a:r>
          </a:p>
          <a:p>
            <a:r>
              <a:rPr lang="en-US" altLang="ko-KR" sz="1200" dirty="0"/>
              <a:t>=========================== </a:t>
            </a:r>
          </a:p>
          <a:p>
            <a:r>
              <a:rPr lang="en-US" altLang="ko-KR" sz="1200" dirty="0"/>
              <a:t>SUCCESS</a:t>
            </a:r>
          </a:p>
          <a:p>
            <a:r>
              <a:rPr lang="en-US" altLang="ko-KR" sz="1200" dirty="0"/>
              <a:t>COT180-COM1&gt;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RESET</a:t>
            </a:r>
            <a:r>
              <a:rPr lang="en-US" altLang="ko-KR" sz="1000" b="1" dirty="0">
                <a:solidFill>
                  <a:schemeClr val="accent6">
                    <a:lumMod val="75000"/>
                  </a:schemeClr>
                </a:solidFill>
              </a:rPr>
              <a:t>;</a:t>
            </a:r>
          </a:p>
          <a:p>
            <a:endParaRPr lang="en-US" altLang="ko-KR" sz="1000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2-2.)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CIT 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명령어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gray">
          <a:xfrm>
            <a:off x="323528" y="2060848"/>
            <a:ext cx="4608512" cy="3096344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200" dirty="0"/>
          </a:p>
          <a:p>
            <a:endParaRPr lang="en-US" altLang="ko-KR" sz="1000" b="1" dirty="0"/>
          </a:p>
          <a:p>
            <a:pPr>
              <a:buFont typeface="Wingdings" pitchFamily="2" charset="2"/>
              <a:buChar char="ü"/>
            </a:pPr>
            <a:r>
              <a:rPr lang="en-US" altLang="ko-KR" sz="1000" b="1" dirty="0"/>
              <a:t> </a:t>
            </a:r>
            <a:r>
              <a:rPr lang="en-US" altLang="ko-KR" sz="1000" b="1" u="sng" dirty="0"/>
              <a:t> TID</a:t>
            </a:r>
            <a:r>
              <a:rPr lang="ko-KR" altLang="en-US" sz="1000" b="1" u="sng" dirty="0"/>
              <a:t>설정 </a:t>
            </a:r>
            <a:r>
              <a:rPr lang="en-US" altLang="ko-KR" sz="1000" b="1" u="sng" dirty="0"/>
              <a:t>:  PRV-SYS::::</a:t>
            </a:r>
            <a:r>
              <a:rPr lang="en-US" altLang="ko-KR" sz="1000" b="1" u="sng" dirty="0">
                <a:solidFill>
                  <a:srgbClr val="FF0000"/>
                </a:solidFill>
              </a:rPr>
              <a:t>COT180;</a:t>
            </a:r>
            <a:r>
              <a:rPr lang="en-US" altLang="ko-KR" sz="1000" b="1" u="sng" dirty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 IP</a:t>
            </a:r>
            <a:r>
              <a:rPr lang="ko-KR" altLang="en-US" sz="1000" b="1" u="sng" dirty="0"/>
              <a:t>설정 </a:t>
            </a:r>
            <a:r>
              <a:rPr lang="en-US" altLang="ko-KR" sz="1000" b="1" u="sng" dirty="0"/>
              <a:t>:    PRV-IP-CFG::::</a:t>
            </a:r>
            <a:r>
              <a:rPr lang="en-US" altLang="ko-KR" sz="1000" b="1" u="sng" dirty="0">
                <a:solidFill>
                  <a:srgbClr val="FF0000"/>
                </a:solidFill>
              </a:rPr>
              <a:t>192.168.2.11,255.255.255.0,192.168.2.1;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DCC</a:t>
            </a:r>
            <a:r>
              <a:rPr lang="ko-KR" altLang="en-US" sz="1000" b="1" u="sng" dirty="0"/>
              <a:t>설정 </a:t>
            </a:r>
            <a:r>
              <a:rPr lang="en-US" altLang="ko-KR" sz="1000" b="1" u="sng" dirty="0"/>
              <a:t>: PRV-DCC-DS0::::</a:t>
            </a:r>
            <a:r>
              <a:rPr lang="en-US" altLang="ko-KR" sz="1000" b="1" u="sng" dirty="0">
                <a:solidFill>
                  <a:srgbClr val="FF0000"/>
                </a:solidFill>
              </a:rPr>
              <a:t>1,ACT,NETWORK;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EMS</a:t>
            </a:r>
            <a:r>
              <a:rPr lang="ko-KR" altLang="en-US" sz="1000" b="1" u="sng" dirty="0"/>
              <a:t>등록 </a:t>
            </a:r>
            <a:r>
              <a:rPr lang="en-US" altLang="ko-KR" sz="1000" b="1" u="sng" dirty="0"/>
              <a:t>: ENT-EMS::::</a:t>
            </a:r>
            <a:r>
              <a:rPr lang="en-US" altLang="ko-KR" sz="1000" b="1" u="sng" dirty="0">
                <a:solidFill>
                  <a:srgbClr val="FF0000"/>
                </a:solidFill>
              </a:rPr>
              <a:t>WINTEK,192.168.2.12;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E1</a:t>
            </a:r>
            <a:r>
              <a:rPr lang="ko-KR" altLang="en-US" sz="1000" b="1" u="sng" dirty="0"/>
              <a:t>포트설정 </a:t>
            </a:r>
            <a:r>
              <a:rPr lang="en-US" altLang="ko-KR" sz="1000" b="1" u="sng" dirty="0"/>
              <a:t>: PRV-PORT-DS1EP::COM1-NIU-</a:t>
            </a:r>
            <a:r>
              <a:rPr lang="en-US" altLang="ko-KR" sz="1000" b="1" u="sng" dirty="0">
                <a:solidFill>
                  <a:srgbClr val="FF0000"/>
                </a:solidFill>
              </a:rPr>
              <a:t>P1::ACT,CAS,ON,1,1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</a:t>
            </a:r>
            <a:r>
              <a:rPr lang="ko-KR" altLang="en-US" sz="1000" b="1" u="sng" dirty="0" err="1"/>
              <a:t>클럭</a:t>
            </a:r>
            <a:r>
              <a:rPr lang="ko-KR" altLang="en-US" sz="1000" b="1" u="sng" dirty="0"/>
              <a:t> 설정 </a:t>
            </a:r>
            <a:r>
              <a:rPr lang="en-US" altLang="ko-KR" sz="1000" b="1" u="sng" dirty="0"/>
              <a:t>: PRV-DLC-CLK::::</a:t>
            </a:r>
            <a:r>
              <a:rPr lang="en-US" altLang="ko-KR" sz="1000" b="1" u="sng" dirty="0">
                <a:solidFill>
                  <a:srgbClr val="FF0000"/>
                </a:solidFill>
              </a:rPr>
              <a:t>LOOP1;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TS</a:t>
            </a:r>
            <a:r>
              <a:rPr lang="ko-KR" altLang="en-US" sz="1000" b="1" u="sng" dirty="0"/>
              <a:t>등록 </a:t>
            </a:r>
            <a:r>
              <a:rPr lang="en-US" altLang="ko-KR" sz="1000" b="1" u="sng" dirty="0"/>
              <a:t>:  ENT-TSA::COM1-</a:t>
            </a:r>
            <a:r>
              <a:rPr lang="en-US" altLang="ko-KR" sz="1000" b="1" u="sng" dirty="0">
                <a:solidFill>
                  <a:srgbClr val="FF0000"/>
                </a:solidFill>
              </a:rPr>
              <a:t>CU5-P6;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TS</a:t>
            </a:r>
            <a:r>
              <a:rPr lang="ko-KR" altLang="en-US" sz="1000" b="1" u="sng" dirty="0"/>
              <a:t>삭제 </a:t>
            </a:r>
            <a:r>
              <a:rPr lang="en-US" altLang="ko-KR" sz="1000" b="1" u="sng" dirty="0"/>
              <a:t>:  DEL-TSA::COM1-</a:t>
            </a:r>
            <a:r>
              <a:rPr lang="en-US" altLang="ko-KR" sz="1000" b="1" u="sng" dirty="0">
                <a:solidFill>
                  <a:srgbClr val="FF0000"/>
                </a:solidFill>
              </a:rPr>
              <a:t>CU5-P6;</a:t>
            </a:r>
          </a:p>
          <a:p>
            <a:pPr>
              <a:buFont typeface="Wingdings" pitchFamily="2" charset="2"/>
              <a:buChar char="ü"/>
            </a:pPr>
            <a:r>
              <a:rPr lang="ko-KR" altLang="en-US" sz="1000" b="1" u="sng" dirty="0"/>
              <a:t>시스템 재시동 </a:t>
            </a:r>
            <a:r>
              <a:rPr lang="en-US" altLang="ko-KR" sz="1000" b="1" u="sng" dirty="0"/>
              <a:t>: </a:t>
            </a:r>
            <a:r>
              <a:rPr lang="en-US" altLang="ko-KR" sz="1000" b="1" u="sng" dirty="0">
                <a:solidFill>
                  <a:srgbClr val="FF0000"/>
                </a:solidFill>
              </a:rPr>
              <a:t>RESET;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</a:t>
            </a:r>
            <a:r>
              <a:rPr lang="ko-KR" altLang="en-US" sz="1000" b="1" u="sng" dirty="0"/>
              <a:t>시스템 초기화 </a:t>
            </a:r>
            <a:r>
              <a:rPr lang="en-US" altLang="ko-KR" sz="1000" b="1" u="sng" dirty="0"/>
              <a:t>: INIT-SYS::::1;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</a:t>
            </a:r>
            <a:r>
              <a:rPr lang="ko-KR" altLang="en-US" sz="1000" b="1" u="sng" dirty="0"/>
              <a:t>시스템 공장초기화 </a:t>
            </a:r>
            <a:r>
              <a:rPr lang="en-US" altLang="ko-KR" sz="1000" b="1" u="sng" dirty="0"/>
              <a:t>: INIT-SYS::::2;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</a:t>
            </a:r>
            <a:r>
              <a:rPr lang="ko-KR" altLang="en-US" sz="1000" b="1" u="sng" dirty="0"/>
              <a:t>아날로그 </a:t>
            </a:r>
            <a:r>
              <a:rPr lang="ko-KR" altLang="en-US" sz="1000" b="1" u="sng" dirty="0" err="1"/>
              <a:t>유니트레벨</a:t>
            </a:r>
            <a:r>
              <a:rPr lang="ko-KR" altLang="en-US" sz="1000" b="1" u="sng" dirty="0"/>
              <a:t> 설정 </a:t>
            </a:r>
            <a:r>
              <a:rPr lang="en-US" altLang="ko-KR" sz="1000" b="1" u="sng" dirty="0"/>
              <a:t>: PRV-PORT-ANALOG::COM1-</a:t>
            </a:r>
            <a:r>
              <a:rPr lang="en-US" altLang="ko-KR" sz="1000" b="1" u="sng" dirty="0">
                <a:solidFill>
                  <a:srgbClr val="FF0000"/>
                </a:solidFill>
              </a:rPr>
              <a:t>CU1-P1::-3,-3,1</a:t>
            </a:r>
            <a:r>
              <a:rPr lang="en-US" altLang="ko-KR" sz="1000" b="1" u="sng" dirty="0"/>
              <a:t>;</a:t>
            </a:r>
          </a:p>
          <a:p>
            <a:endParaRPr lang="en-US" altLang="ko-KR" sz="1000" b="1" u="sng" dirty="0"/>
          </a:p>
          <a:p>
            <a:pPr>
              <a:buFont typeface="Wingdings" pitchFamily="2" charset="2"/>
              <a:buChar char="ü"/>
            </a:pPr>
            <a:endParaRPr lang="en-US" altLang="ko-KR" sz="1000" b="1" u="sng" dirty="0"/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39552" y="1412776"/>
            <a:ext cx="2664296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설정 명령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5436096" y="1412776"/>
            <a:ext cx="2664296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조회 명령 예시</a:t>
            </a:r>
            <a:endParaRPr lang="en-US" altLang="ko-KR" sz="2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gray">
          <a:xfrm>
            <a:off x="5148064" y="2060848"/>
            <a:ext cx="3672408" cy="3096344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200" dirty="0"/>
          </a:p>
          <a:p>
            <a:endParaRPr lang="en-US" altLang="ko-KR" sz="1000" b="1" dirty="0"/>
          </a:p>
          <a:p>
            <a:pPr>
              <a:buFont typeface="Wingdings" pitchFamily="2" charset="2"/>
              <a:buChar char="ü"/>
            </a:pPr>
            <a:r>
              <a:rPr lang="en-US" altLang="ko-KR" sz="1000" b="1" dirty="0"/>
              <a:t> </a:t>
            </a:r>
            <a:r>
              <a:rPr lang="en-US" altLang="ko-KR" sz="1000" b="1" u="sng" dirty="0"/>
              <a:t> TID</a:t>
            </a:r>
            <a:r>
              <a:rPr lang="ko-KR" altLang="en-US" sz="1000" b="1" u="sng" dirty="0"/>
              <a:t>조회 </a:t>
            </a:r>
            <a:r>
              <a:rPr lang="en-US" altLang="ko-KR" sz="1000" b="1" u="sng" dirty="0"/>
              <a:t>:  RTRV-SYS;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 IP</a:t>
            </a:r>
            <a:r>
              <a:rPr lang="ko-KR" altLang="en-US" sz="1000" b="1" u="sng" dirty="0"/>
              <a:t>조회 </a:t>
            </a:r>
            <a:r>
              <a:rPr lang="en-US" altLang="ko-KR" sz="1000" b="1" u="sng" dirty="0"/>
              <a:t>:    RTRV-IP-CFG;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DCC</a:t>
            </a:r>
            <a:r>
              <a:rPr lang="ko-KR" altLang="en-US" sz="1000" b="1" u="sng" dirty="0"/>
              <a:t>조회</a:t>
            </a:r>
            <a:r>
              <a:rPr lang="en-US" altLang="ko-KR" sz="1000" b="1" u="sng" dirty="0"/>
              <a:t>: RTRV-DCC-DS0;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EMS</a:t>
            </a:r>
            <a:r>
              <a:rPr lang="ko-KR" altLang="en-US" sz="1000" b="1" u="sng" dirty="0"/>
              <a:t>조회 </a:t>
            </a:r>
            <a:r>
              <a:rPr lang="en-US" altLang="ko-KR" sz="1000" b="1" u="sng" dirty="0"/>
              <a:t>: RTRV-EMS;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E1</a:t>
            </a:r>
            <a:r>
              <a:rPr lang="ko-KR" altLang="en-US" sz="1000" b="1" u="sng" dirty="0"/>
              <a:t>포트조회 </a:t>
            </a:r>
            <a:r>
              <a:rPr lang="en-US" altLang="ko-KR" sz="1000" b="1" u="sng" dirty="0"/>
              <a:t>: RTRV-PORT-DS1EP;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</a:t>
            </a:r>
            <a:r>
              <a:rPr lang="ko-KR" altLang="en-US" sz="1000" b="1" u="sng" dirty="0" err="1"/>
              <a:t>클럭조회</a:t>
            </a:r>
            <a:r>
              <a:rPr lang="ko-KR" altLang="en-US" sz="1000" b="1" u="sng" dirty="0"/>
              <a:t> </a:t>
            </a:r>
            <a:r>
              <a:rPr lang="en-US" altLang="ko-KR" sz="1000" b="1" u="sng" dirty="0"/>
              <a:t>: RTRV=DLC-CLK;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TS</a:t>
            </a:r>
            <a:r>
              <a:rPr lang="ko-KR" altLang="en-US" sz="1000" b="1" u="sng" dirty="0"/>
              <a:t>조회 </a:t>
            </a:r>
            <a:r>
              <a:rPr lang="en-US" altLang="ko-KR" sz="1000" b="1" u="sng" dirty="0"/>
              <a:t>: RTRV-TSA;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</a:t>
            </a:r>
            <a:r>
              <a:rPr lang="ko-KR" altLang="en-US" sz="1000" b="1" u="sng" dirty="0"/>
              <a:t>시스템조회 </a:t>
            </a:r>
            <a:r>
              <a:rPr lang="en-US" altLang="ko-KR" sz="1000" b="1" u="sng" dirty="0"/>
              <a:t>; RTRV-NODE-SYS;</a:t>
            </a:r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</a:t>
            </a:r>
            <a:r>
              <a:rPr lang="ko-KR" altLang="en-US" sz="1000" b="1" u="sng" dirty="0"/>
              <a:t>아날로그 </a:t>
            </a:r>
            <a:r>
              <a:rPr lang="ko-KR" altLang="en-US" sz="1000" b="1" u="sng" dirty="0" err="1"/>
              <a:t>유닛</a:t>
            </a:r>
            <a:r>
              <a:rPr lang="ko-KR" altLang="en-US" sz="1000" b="1" u="sng" dirty="0"/>
              <a:t> 조회 </a:t>
            </a:r>
            <a:r>
              <a:rPr lang="en-US" altLang="ko-KR" sz="1000" b="1" u="sng" dirty="0"/>
              <a:t>: RTRV-PORT-ANALOG;</a:t>
            </a:r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EMS 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접속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576064" cy="52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오른쪽 화살표 13"/>
          <p:cNvSpPr/>
          <p:nvPr/>
        </p:nvSpPr>
        <p:spPr>
          <a:xfrm rot="5400000">
            <a:off x="755576" y="2132856"/>
            <a:ext cx="216024" cy="216024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36912"/>
            <a:ext cx="259228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539552" y="5661248"/>
            <a:ext cx="259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000" b="1" dirty="0" err="1">
                <a:solidFill>
                  <a:schemeClr val="bg1"/>
                </a:solidFill>
              </a:rPr>
              <a:t>로그인패스워드</a:t>
            </a:r>
            <a:r>
              <a:rPr lang="ko-KR" altLang="en-US" sz="1000" b="1" dirty="0">
                <a:solidFill>
                  <a:schemeClr val="bg1"/>
                </a:solidFill>
              </a:rPr>
              <a:t> </a:t>
            </a:r>
            <a:r>
              <a:rPr lang="en-US" altLang="ko-KR" sz="1000" b="1" dirty="0">
                <a:solidFill>
                  <a:schemeClr val="bg1"/>
                </a:solidFill>
              </a:rPr>
              <a:t>:Admin</a:t>
            </a:r>
            <a:r>
              <a:rPr lang="ko-KR" altLang="en-US" sz="1000" b="1" dirty="0">
                <a:solidFill>
                  <a:schemeClr val="bg1"/>
                </a:solidFill>
              </a:rPr>
              <a:t>접속</a:t>
            </a:r>
          </a:p>
        </p:txBody>
      </p:sp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484784"/>
            <a:ext cx="504056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오른쪽 화살표 17"/>
          <p:cNvSpPr/>
          <p:nvPr/>
        </p:nvSpPr>
        <p:spPr>
          <a:xfrm>
            <a:off x="3347864" y="3933056"/>
            <a:ext cx="216024" cy="216024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4644008" y="2564904"/>
            <a:ext cx="1152128" cy="216024"/>
          </a:xfrm>
          <a:prstGeom prst="rect">
            <a:avLst/>
          </a:prstGeom>
          <a:solidFill>
            <a:srgbClr val="FFFF00">
              <a:alpha val="29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3723603" y="1752834"/>
            <a:ext cx="321703" cy="258846"/>
          </a:xfrm>
          <a:prstGeom prst="rect">
            <a:avLst/>
          </a:prstGeom>
          <a:solidFill>
            <a:srgbClr val="FFFF00">
              <a:alpha val="29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483768" y="1772816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000" b="1" dirty="0" err="1">
                <a:solidFill>
                  <a:srgbClr val="FF0000"/>
                </a:solidFill>
              </a:rPr>
              <a:t>자동망</a:t>
            </a:r>
            <a:r>
              <a:rPr lang="ko-KR" altLang="en-US" sz="1000" b="1" dirty="0">
                <a:solidFill>
                  <a:srgbClr val="FF0000"/>
                </a:solidFill>
              </a:rPr>
              <a:t> 구성 선택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44008" y="2348880"/>
            <a:ext cx="12241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000" b="1" dirty="0">
                <a:solidFill>
                  <a:srgbClr val="FF0000"/>
                </a:solidFill>
              </a:rPr>
              <a:t>장비 </a:t>
            </a:r>
            <a:r>
              <a:rPr lang="en-US" altLang="ko-KR" sz="1000" b="1" dirty="0" err="1">
                <a:solidFill>
                  <a:srgbClr val="FF0000"/>
                </a:solidFill>
              </a:rPr>
              <a:t>ip</a:t>
            </a:r>
            <a:r>
              <a:rPr lang="en-US" altLang="ko-KR" sz="1000" b="1" dirty="0">
                <a:solidFill>
                  <a:srgbClr val="FF0000"/>
                </a:solidFill>
              </a:rPr>
              <a:t> </a:t>
            </a:r>
            <a:r>
              <a:rPr lang="ko-KR" altLang="en-US" sz="1000" b="1" dirty="0">
                <a:solidFill>
                  <a:srgbClr val="FF0000"/>
                </a:solidFill>
              </a:rPr>
              <a:t>범위선택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  <p:bldP spid="18" grpId="0" animBg="1"/>
      <p:bldP spid="20" grpId="0" animBg="1"/>
      <p:bldP spid="21" grpId="0" animBg="1"/>
      <p:bldP spid="22" grpId="0"/>
      <p:bldP spid="23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EMS 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접속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8136904" cy="516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직사각형 19"/>
          <p:cNvSpPr/>
          <p:nvPr/>
        </p:nvSpPr>
        <p:spPr>
          <a:xfrm>
            <a:off x="1547664" y="5229200"/>
            <a:ext cx="864096" cy="288032"/>
          </a:xfrm>
          <a:prstGeom prst="rect">
            <a:avLst/>
          </a:prstGeom>
          <a:solidFill>
            <a:srgbClr val="FFFF00">
              <a:alpha val="29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5292080" y="4149080"/>
            <a:ext cx="864096" cy="288032"/>
          </a:xfrm>
          <a:prstGeom prst="rect">
            <a:avLst/>
          </a:prstGeom>
          <a:solidFill>
            <a:srgbClr val="FFFF00">
              <a:alpha val="29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EMS 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접속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340768"/>
            <a:ext cx="4032448" cy="38530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15" name="그룹 14"/>
          <p:cNvGrpSpPr/>
          <p:nvPr/>
        </p:nvGrpSpPr>
        <p:grpSpPr>
          <a:xfrm>
            <a:off x="395536" y="1340768"/>
            <a:ext cx="3979888" cy="3842978"/>
            <a:chOff x="358026" y="1233771"/>
            <a:chExt cx="3816424" cy="2880320"/>
          </a:xfrm>
        </p:grpSpPr>
        <p:pic>
          <p:nvPicPr>
            <p:cNvPr id="7475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8026" y="1233771"/>
              <a:ext cx="3816424" cy="288032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19" name="직사각형 18"/>
            <p:cNvSpPr/>
            <p:nvPr/>
          </p:nvSpPr>
          <p:spPr>
            <a:xfrm>
              <a:off x="1101760" y="2126416"/>
              <a:ext cx="514530" cy="351130"/>
            </a:xfrm>
            <a:prstGeom prst="rect">
              <a:avLst/>
            </a:prstGeom>
            <a:solidFill>
              <a:srgbClr val="FFFF00">
                <a:alpha val="29000"/>
              </a:srgbClr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오른쪽 화살표 13"/>
          <p:cNvSpPr/>
          <p:nvPr/>
        </p:nvSpPr>
        <p:spPr>
          <a:xfrm>
            <a:off x="4427984" y="2996952"/>
            <a:ext cx="216024" cy="216024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395536" y="5373216"/>
            <a:ext cx="8280920" cy="1152128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b="1" dirty="0"/>
          </a:p>
          <a:p>
            <a:pPr>
              <a:buFont typeface="Wingdings" pitchFamily="2" charset="2"/>
              <a:buChar char="ü"/>
            </a:pPr>
            <a:r>
              <a:rPr lang="en-US" altLang="ko-KR" sz="1000" b="1" dirty="0"/>
              <a:t>  </a:t>
            </a:r>
            <a:r>
              <a:rPr lang="ko-KR" altLang="en-US" sz="1000" b="1" dirty="0" err="1"/>
              <a:t>노드가</a:t>
            </a:r>
            <a:r>
              <a:rPr lang="ko-KR" altLang="en-US" sz="1000" b="1" dirty="0"/>
              <a:t> 생성되면  보라색 </a:t>
            </a:r>
            <a:r>
              <a:rPr lang="ko-KR" altLang="en-US" sz="1000" b="1" dirty="0" err="1"/>
              <a:t>노드를</a:t>
            </a:r>
            <a:r>
              <a:rPr lang="ko-KR" altLang="en-US" sz="1000" b="1" dirty="0"/>
              <a:t> 클릭한다</a:t>
            </a:r>
            <a:endParaRPr lang="en-US" altLang="ko-KR" sz="1000" b="1" dirty="0"/>
          </a:p>
          <a:p>
            <a:pPr>
              <a:buFont typeface="Wingdings" pitchFamily="2" charset="2"/>
              <a:buChar char="ü"/>
            </a:pPr>
            <a:endParaRPr lang="en-US" altLang="ko-KR" sz="1000" b="1" dirty="0"/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 </a:t>
            </a:r>
            <a:r>
              <a:rPr lang="ko-KR" altLang="en-US" sz="1000" b="1" u="sng" dirty="0"/>
              <a:t>좌측 상단에  </a:t>
            </a:r>
            <a:r>
              <a:rPr lang="ko-KR" altLang="en-US" sz="1000" b="1" u="sng" dirty="0" err="1"/>
              <a:t>네트위크관리</a:t>
            </a:r>
            <a:r>
              <a:rPr lang="ko-KR" altLang="en-US" sz="1000" b="1" u="sng" dirty="0"/>
              <a:t> </a:t>
            </a:r>
            <a:r>
              <a:rPr lang="en-US" altLang="ko-KR" sz="1000" b="1" u="sng" dirty="0"/>
              <a:t>&gt; IP</a:t>
            </a:r>
            <a:r>
              <a:rPr lang="ko-KR" altLang="en-US" sz="1000" b="1" u="sng" dirty="0"/>
              <a:t>및 </a:t>
            </a:r>
            <a:r>
              <a:rPr lang="en-US" altLang="ko-KR" sz="1000" b="1" u="sng" dirty="0"/>
              <a:t>EMS</a:t>
            </a:r>
            <a:r>
              <a:rPr lang="ko-KR" altLang="en-US" sz="1000" b="1" u="sng" dirty="0"/>
              <a:t>을 선택한다</a:t>
            </a:r>
            <a:r>
              <a:rPr lang="en-US" altLang="ko-KR" sz="1000" b="1" u="sng" dirty="0"/>
              <a:t>.</a:t>
            </a:r>
          </a:p>
          <a:p>
            <a:endParaRPr lang="en-US" altLang="ko-KR" sz="1000" b="1" u="sng" dirty="0"/>
          </a:p>
          <a:p>
            <a:pPr>
              <a:buFont typeface="Wingdings" pitchFamily="2" charset="2"/>
              <a:buChar char="ü"/>
            </a:pPr>
            <a:r>
              <a:rPr lang="en-US" altLang="ko-KR" sz="1000" b="1" u="sng" dirty="0"/>
              <a:t>  EMS</a:t>
            </a:r>
            <a:r>
              <a:rPr lang="ko-KR" altLang="en-US" sz="1000" b="1" u="sng" dirty="0" err="1"/>
              <a:t>등록정보창에서</a:t>
            </a:r>
            <a:r>
              <a:rPr lang="ko-KR" altLang="en-US" sz="1000" b="1" u="sng" dirty="0"/>
              <a:t>  </a:t>
            </a:r>
            <a:r>
              <a:rPr lang="en-US" altLang="ko-KR" sz="1000" b="1" u="sng" dirty="0"/>
              <a:t>NAME</a:t>
            </a:r>
            <a:r>
              <a:rPr lang="ko-KR" altLang="en-US" sz="1000" b="1" u="sng" dirty="0"/>
              <a:t>창에  </a:t>
            </a:r>
            <a:r>
              <a:rPr lang="en-US" altLang="ko-KR" sz="1000" b="1" u="sng" dirty="0"/>
              <a:t>PC</a:t>
            </a:r>
            <a:r>
              <a:rPr lang="ko-KR" altLang="en-US" sz="1000" b="1" u="sng" dirty="0"/>
              <a:t>에 이름을 임의대로 설정한다</a:t>
            </a:r>
            <a:r>
              <a:rPr lang="en-US" altLang="ko-KR" sz="1000" b="1" u="sng" dirty="0"/>
              <a:t>.</a:t>
            </a:r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EMS 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화면구성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gray">
          <a:xfrm>
            <a:off x="467544" y="5373216"/>
            <a:ext cx="3312368" cy="1080120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b="1" dirty="0"/>
          </a:p>
          <a:p>
            <a:pPr latinLnBrk="1"/>
            <a:r>
              <a:rPr lang="en-US" altLang="ko-KR" sz="1000" dirty="0"/>
              <a:t>(1) </a:t>
            </a:r>
            <a:r>
              <a:rPr lang="ko-KR" altLang="ko-KR" sz="1000" dirty="0"/>
              <a:t>타이틀 바</a:t>
            </a:r>
            <a:r>
              <a:rPr lang="en-US" altLang="ko-KR" sz="1000" dirty="0"/>
              <a:t>:	   EMS</a:t>
            </a:r>
            <a:r>
              <a:rPr lang="ko-KR" altLang="ko-KR" sz="1000" dirty="0"/>
              <a:t>의 이름과 버전을 표시한다</a:t>
            </a:r>
            <a:r>
              <a:rPr lang="en-US" altLang="ko-KR" sz="1000" dirty="0"/>
              <a:t>.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(2) </a:t>
            </a:r>
            <a:r>
              <a:rPr lang="ko-KR" altLang="ko-KR" sz="1000" dirty="0"/>
              <a:t>메뉴 제어 부</a:t>
            </a:r>
            <a:r>
              <a:rPr lang="en-US" altLang="ko-KR" sz="1000" dirty="0"/>
              <a:t>:  </a:t>
            </a:r>
            <a:r>
              <a:rPr lang="ko-KR" altLang="ko-KR" sz="1000" dirty="0"/>
              <a:t>풀다운 메뉴와 </a:t>
            </a:r>
            <a:r>
              <a:rPr lang="ko-KR" altLang="ko-KR" sz="1000" dirty="0" err="1"/>
              <a:t>툴바가</a:t>
            </a:r>
            <a:r>
              <a:rPr lang="ko-KR" altLang="ko-KR" sz="1000" dirty="0"/>
              <a:t> 위치한다</a:t>
            </a:r>
            <a:r>
              <a:rPr lang="en-US" altLang="ko-KR" sz="1000" dirty="0"/>
              <a:t>.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(3) </a:t>
            </a:r>
            <a:r>
              <a:rPr lang="ko-KR" altLang="ko-KR" sz="1000" dirty="0" err="1"/>
              <a:t>망구성</a:t>
            </a:r>
            <a:r>
              <a:rPr lang="ko-KR" altLang="ko-KR" sz="1000" dirty="0"/>
              <a:t> 트리</a:t>
            </a:r>
            <a:r>
              <a:rPr lang="en-US" altLang="ko-KR" sz="1000" dirty="0"/>
              <a:t>:	  </a:t>
            </a:r>
            <a:r>
              <a:rPr lang="ko-KR" altLang="ko-KR" sz="1000" dirty="0"/>
              <a:t>구성된 망을 트리 형식으로 표시한다</a:t>
            </a:r>
            <a:r>
              <a:rPr lang="en-US" altLang="ko-KR" sz="1000" dirty="0"/>
              <a:t>.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(4) </a:t>
            </a:r>
            <a:r>
              <a:rPr lang="ko-KR" altLang="ko-KR" sz="1000" dirty="0"/>
              <a:t>망 감시창</a:t>
            </a:r>
            <a:r>
              <a:rPr lang="en-US" altLang="ko-KR" sz="1000" dirty="0"/>
              <a:t>:	  </a:t>
            </a:r>
            <a:r>
              <a:rPr lang="ko-KR" altLang="ko-KR" sz="1000" dirty="0"/>
              <a:t>망의 구성 및 연결 상태를 표시한다</a:t>
            </a:r>
            <a:r>
              <a:rPr lang="en-US" altLang="ko-KR" sz="1000" dirty="0"/>
              <a:t>.</a:t>
            </a:r>
            <a:endParaRPr lang="ko-KR" altLang="ko-KR" sz="1000" dirty="0"/>
          </a:p>
          <a:p>
            <a:pPr latinLnBrk="1"/>
            <a:endParaRPr lang="ko-KR" altLang="ko-KR" sz="1000" dirty="0"/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  <p:pic>
        <p:nvPicPr>
          <p:cNvPr id="7578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96752"/>
            <a:ext cx="72008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그룹 21"/>
          <p:cNvGrpSpPr/>
          <p:nvPr/>
        </p:nvGrpSpPr>
        <p:grpSpPr>
          <a:xfrm>
            <a:off x="539552" y="1196752"/>
            <a:ext cx="7992888" cy="4017641"/>
            <a:chOff x="1322115" y="1705123"/>
            <a:chExt cx="5743575" cy="4017641"/>
          </a:xfrm>
        </p:grpSpPr>
        <p:sp>
          <p:nvSpPr>
            <p:cNvPr id="75779" name="Rectangle 3"/>
            <p:cNvSpPr>
              <a:spLocks noChangeArrowheads="1"/>
            </p:cNvSpPr>
            <p:nvPr/>
          </p:nvSpPr>
          <p:spPr bwMode="auto">
            <a:xfrm>
              <a:off x="1331640" y="1844824"/>
              <a:ext cx="5729287" cy="277813"/>
            </a:xfrm>
            <a:prstGeom prst="rect">
              <a:avLst/>
            </a:prstGeom>
            <a:solidFill>
              <a:srgbClr val="CCFFCC">
                <a:alpha val="20000"/>
              </a:srgb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10800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 (2) </a:t>
              </a:r>
              <a:endPara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75780" name="Rectangle 4"/>
            <p:cNvSpPr>
              <a:spLocks noChangeArrowheads="1"/>
            </p:cNvSpPr>
            <p:nvPr/>
          </p:nvSpPr>
          <p:spPr bwMode="auto">
            <a:xfrm>
              <a:off x="1331640" y="2121049"/>
              <a:ext cx="928687" cy="2220913"/>
            </a:xfrm>
            <a:prstGeom prst="rect">
              <a:avLst/>
            </a:prstGeom>
            <a:solidFill>
              <a:srgbClr val="CCFFFF">
                <a:alpha val="30000"/>
              </a:srgb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7200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 (3) </a:t>
              </a:r>
              <a:endParaRPr kumimoji="1" lang="ko-KR" alt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75781" name="Rectangle 5"/>
            <p:cNvSpPr>
              <a:spLocks noChangeArrowheads="1"/>
            </p:cNvSpPr>
            <p:nvPr/>
          </p:nvSpPr>
          <p:spPr bwMode="auto">
            <a:xfrm>
              <a:off x="2260327" y="2121049"/>
              <a:ext cx="2209800" cy="2220913"/>
            </a:xfrm>
            <a:prstGeom prst="rect">
              <a:avLst/>
            </a:prstGeom>
            <a:solidFill>
              <a:srgbClr val="99CCFF">
                <a:alpha val="20000"/>
              </a:srgb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7200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 (4) </a:t>
              </a:r>
              <a:endPara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75782" name="Rectangle 6"/>
            <p:cNvSpPr>
              <a:spLocks noChangeArrowheads="1"/>
            </p:cNvSpPr>
            <p:nvPr/>
          </p:nvSpPr>
          <p:spPr bwMode="auto">
            <a:xfrm>
              <a:off x="4470127" y="2117874"/>
              <a:ext cx="2590800" cy="952500"/>
            </a:xfrm>
            <a:prstGeom prst="rect">
              <a:avLst/>
            </a:prstGeom>
            <a:solidFill>
              <a:srgbClr val="FFFFFF">
                <a:alpha val="15000"/>
              </a:srgb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7200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 (5) </a:t>
              </a:r>
              <a:endParaRPr kumimoji="1" lang="ko-KR" alt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75783" name="Rectangle 7"/>
            <p:cNvSpPr>
              <a:spLocks noChangeArrowheads="1"/>
            </p:cNvSpPr>
            <p:nvPr/>
          </p:nvSpPr>
          <p:spPr bwMode="auto">
            <a:xfrm>
              <a:off x="1336402" y="4340374"/>
              <a:ext cx="5729288" cy="1382390"/>
            </a:xfrm>
            <a:prstGeom prst="rect">
              <a:avLst/>
            </a:prstGeom>
            <a:solidFill>
              <a:srgbClr val="FFCC99">
                <a:alpha val="20000"/>
              </a:srgb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 (7) </a:t>
              </a:r>
              <a:endPara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75784" name="Rectangle 8"/>
            <p:cNvSpPr>
              <a:spLocks noChangeArrowheads="1"/>
            </p:cNvSpPr>
            <p:nvPr/>
          </p:nvSpPr>
          <p:spPr bwMode="auto">
            <a:xfrm>
              <a:off x="4470127" y="3073549"/>
              <a:ext cx="2590800" cy="1268413"/>
            </a:xfrm>
            <a:prstGeom prst="rect">
              <a:avLst/>
            </a:prstGeom>
            <a:solidFill>
              <a:srgbClr val="FFFF99">
                <a:alpha val="20000"/>
              </a:srgb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7200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en-US" altLang="ko-KR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</a:endParaRPr>
            </a:p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 (6) </a:t>
              </a:r>
              <a:endParaRPr kumimoji="1" lang="ko-KR" alt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75778" name="Rectangle 2"/>
            <p:cNvSpPr>
              <a:spLocks noChangeArrowheads="1"/>
            </p:cNvSpPr>
            <p:nvPr/>
          </p:nvSpPr>
          <p:spPr bwMode="auto">
            <a:xfrm>
              <a:off x="1322115" y="1705123"/>
              <a:ext cx="5729287" cy="206421"/>
            </a:xfrm>
            <a:prstGeom prst="rect">
              <a:avLst/>
            </a:prstGeom>
            <a:solidFill>
              <a:srgbClr val="FFFFFF">
                <a:alpha val="50000"/>
              </a:srgbClr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000" b="1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 (1) </a:t>
              </a:r>
              <a:endParaRPr kumimoji="1" lang="ko-KR" altLang="ko-K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24" name="AutoShape 4"/>
          <p:cNvSpPr>
            <a:spLocks noChangeArrowheads="1"/>
          </p:cNvSpPr>
          <p:nvPr/>
        </p:nvSpPr>
        <p:spPr bwMode="gray">
          <a:xfrm>
            <a:off x="4067944" y="5373216"/>
            <a:ext cx="4536504" cy="1080120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b="1" dirty="0"/>
          </a:p>
          <a:p>
            <a:pPr latinLnBrk="1"/>
            <a:r>
              <a:rPr lang="en-US" altLang="ko-KR" sz="1000" dirty="0"/>
              <a:t>.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(5) </a:t>
            </a:r>
            <a:r>
              <a:rPr lang="ko-KR" altLang="ko-KR" sz="1000" dirty="0" err="1"/>
              <a:t>셀프</a:t>
            </a:r>
            <a:r>
              <a:rPr lang="ko-KR" altLang="ko-KR" sz="1000" dirty="0"/>
              <a:t> 감시창</a:t>
            </a:r>
            <a:r>
              <a:rPr lang="en-US" altLang="ko-KR" sz="1000" dirty="0"/>
              <a:t>:   </a:t>
            </a:r>
            <a:r>
              <a:rPr lang="ko-KR" altLang="ko-KR" sz="1000" dirty="0"/>
              <a:t>주 감시 </a:t>
            </a:r>
            <a:r>
              <a:rPr lang="ko-KR" altLang="ko-KR" sz="1000" dirty="0" err="1"/>
              <a:t>노드에</a:t>
            </a:r>
            <a:r>
              <a:rPr lang="ko-KR" altLang="ko-KR" sz="1000" dirty="0"/>
              <a:t> 대한 요약정보 및 실장상태를 표시한다</a:t>
            </a:r>
            <a:r>
              <a:rPr lang="en-US" altLang="ko-KR" sz="1000" dirty="0"/>
              <a:t>.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(6) </a:t>
            </a:r>
            <a:r>
              <a:rPr lang="ko-KR" altLang="ko-KR" sz="1000" dirty="0"/>
              <a:t>상세 정보 창</a:t>
            </a:r>
            <a:r>
              <a:rPr lang="en-US" altLang="ko-KR" sz="1000" dirty="0"/>
              <a:t>:  </a:t>
            </a:r>
            <a:r>
              <a:rPr lang="ko-KR" altLang="ko-KR" sz="1000" dirty="0"/>
              <a:t>선택된 슬롯에 대한 상세 정보를 표시한다</a:t>
            </a:r>
            <a:r>
              <a:rPr lang="en-US" altLang="ko-KR" sz="1000" dirty="0"/>
              <a:t>.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(7) </a:t>
            </a:r>
            <a:r>
              <a:rPr lang="ko-KR" altLang="ko-KR" sz="1000" dirty="0"/>
              <a:t>자동 보고 창</a:t>
            </a:r>
            <a:r>
              <a:rPr lang="en-US" altLang="ko-KR" sz="1000" dirty="0"/>
              <a:t>:  </a:t>
            </a:r>
            <a:r>
              <a:rPr lang="ko-KR" altLang="ko-KR" sz="1000" dirty="0"/>
              <a:t>장치에서 발생한 자동보고 내역을 색 정보와 함께 표시한다</a:t>
            </a:r>
            <a:r>
              <a:rPr lang="en-US" altLang="ko-KR" sz="1000" dirty="0"/>
              <a:t>.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(8) </a:t>
            </a:r>
            <a:r>
              <a:rPr lang="ko-KR" altLang="ko-KR" sz="1000" dirty="0"/>
              <a:t>상태 바</a:t>
            </a:r>
            <a:r>
              <a:rPr lang="en-US" altLang="ko-KR" sz="1000" dirty="0"/>
              <a:t>:</a:t>
            </a:r>
            <a:r>
              <a:rPr lang="ko-KR" altLang="ko-KR" sz="1000" dirty="0"/>
              <a:t>현재 </a:t>
            </a:r>
            <a:r>
              <a:rPr lang="en-US" altLang="ko-KR" sz="1000" dirty="0"/>
              <a:t>  </a:t>
            </a:r>
            <a:r>
              <a:rPr lang="ko-KR" altLang="ko-KR" sz="1000" dirty="0"/>
              <a:t>로그인 </a:t>
            </a:r>
            <a:r>
              <a:rPr lang="ko-KR" altLang="ko-KR" sz="1000" dirty="0" err="1"/>
              <a:t>운용자</a:t>
            </a:r>
            <a:r>
              <a:rPr lang="ko-KR" altLang="ko-KR" sz="1000" dirty="0"/>
              <a:t> 정보 및</a:t>
            </a:r>
            <a:r>
              <a:rPr lang="en-US" altLang="ko-KR" sz="1000" dirty="0"/>
              <a:t> EMS PC </a:t>
            </a:r>
            <a:r>
              <a:rPr lang="ko-KR" altLang="ko-KR" sz="1000" dirty="0"/>
              <a:t>시간 정보를 표시한다</a:t>
            </a:r>
            <a:r>
              <a:rPr lang="en-US" altLang="ko-KR" sz="1000" dirty="0"/>
              <a:t>.</a:t>
            </a:r>
            <a:endParaRPr lang="ko-KR" altLang="ko-KR" sz="1000" dirty="0"/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EMS 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메뉴구성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33" name="그룹 32"/>
          <p:cNvGrpSpPr/>
          <p:nvPr/>
        </p:nvGrpSpPr>
        <p:grpSpPr>
          <a:xfrm>
            <a:off x="539552" y="1484784"/>
            <a:ext cx="8064896" cy="2313816"/>
            <a:chOff x="323528" y="1623523"/>
            <a:chExt cx="8432766" cy="2313816"/>
          </a:xfrm>
        </p:grpSpPr>
        <p:pic>
          <p:nvPicPr>
            <p:cNvPr id="7680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528" y="2636912"/>
              <a:ext cx="8424936" cy="232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0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528" y="2852936"/>
              <a:ext cx="605502" cy="621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0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77373" y="1623523"/>
              <a:ext cx="706090" cy="1025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05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11601" y="2852469"/>
              <a:ext cx="746601" cy="373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06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359795" y="1870396"/>
              <a:ext cx="833933" cy="77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07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213210" y="2870539"/>
              <a:ext cx="1014976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08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230783" y="2260398"/>
              <a:ext cx="773507" cy="383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09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004289" y="2864819"/>
              <a:ext cx="840555" cy="533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10" name="Picture 10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855298" y="2307819"/>
              <a:ext cx="925892" cy="33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11" name="Picture 1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772787" y="2866547"/>
              <a:ext cx="820391" cy="33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12" name="Picture 1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7535349" y="1812575"/>
              <a:ext cx="907777" cy="836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13" name="Picture 1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8069641" y="2867876"/>
              <a:ext cx="686653" cy="185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6814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67544" y="4077072"/>
            <a:ext cx="7344816" cy="337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AutoShape 4"/>
          <p:cNvSpPr>
            <a:spLocks noChangeArrowheads="1"/>
          </p:cNvSpPr>
          <p:nvPr/>
        </p:nvSpPr>
        <p:spPr bwMode="gray">
          <a:xfrm>
            <a:off x="467544" y="4653136"/>
            <a:ext cx="6048672" cy="1872208"/>
          </a:xfrm>
          <a:prstGeom prst="roundRect">
            <a:avLst>
              <a:gd name="adj" fmla="val 10889"/>
            </a:avLst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en-US" altLang="ko-KR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6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dirty="0"/>
          </a:p>
          <a:p>
            <a:endParaRPr lang="en-US" altLang="ko-KR" sz="1000" b="1" dirty="0"/>
          </a:p>
          <a:p>
            <a:pPr latinLnBrk="1"/>
            <a:r>
              <a:rPr lang="en-US" altLang="ko-KR" sz="1000" dirty="0"/>
              <a:t>- </a:t>
            </a:r>
            <a:r>
              <a:rPr lang="ko-KR" altLang="ko-KR" sz="1000" dirty="0"/>
              <a:t>자동 망 구성</a:t>
            </a:r>
            <a:r>
              <a:rPr lang="en-US" altLang="ko-KR" sz="1000" dirty="0"/>
              <a:t>: 	    IP </a:t>
            </a:r>
            <a:r>
              <a:rPr lang="ko-KR" altLang="ko-KR" sz="1000" dirty="0"/>
              <a:t>범위를 입력하면 자동으로 </a:t>
            </a:r>
            <a:r>
              <a:rPr lang="ko-KR" altLang="ko-KR" sz="1000" dirty="0" err="1"/>
              <a:t>노드를</a:t>
            </a:r>
            <a:r>
              <a:rPr lang="ko-KR" altLang="ko-KR" sz="1000" dirty="0"/>
              <a:t> 찾아주는 윈도우를 띄운다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- </a:t>
            </a:r>
            <a:r>
              <a:rPr lang="ko-KR" altLang="ko-KR" sz="1000" dirty="0"/>
              <a:t>수동 망 구성</a:t>
            </a:r>
            <a:r>
              <a:rPr lang="en-US" altLang="ko-KR" sz="1000" dirty="0"/>
              <a:t>: 	   </a:t>
            </a:r>
            <a:r>
              <a:rPr lang="ko-KR" altLang="ko-KR" sz="1000" dirty="0"/>
              <a:t>수동으로 </a:t>
            </a:r>
            <a:r>
              <a:rPr lang="ko-KR" altLang="ko-KR" sz="1000" dirty="0" err="1"/>
              <a:t>노드를</a:t>
            </a:r>
            <a:r>
              <a:rPr lang="ko-KR" altLang="ko-KR" sz="1000" dirty="0"/>
              <a:t> 추가할 수 있는 윈도우를 띄운다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- </a:t>
            </a:r>
            <a:r>
              <a:rPr lang="ko-KR" altLang="ko-KR" sz="1000" dirty="0"/>
              <a:t>배치 명령</a:t>
            </a:r>
            <a:r>
              <a:rPr lang="en-US" altLang="ko-KR" sz="1000" dirty="0"/>
              <a:t>: 	   </a:t>
            </a:r>
            <a:r>
              <a:rPr lang="ko-KR" altLang="ko-KR" sz="1000" dirty="0"/>
              <a:t>여러 개의 명령어를 순차적으로 수행할 수 있는 윈도우를 띄운다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- TSA :	   TSA </a:t>
            </a:r>
            <a:r>
              <a:rPr lang="ko-KR" altLang="ko-KR" sz="1000" dirty="0" err="1"/>
              <a:t>위저드를</a:t>
            </a:r>
            <a:r>
              <a:rPr lang="ko-KR" altLang="ko-KR" sz="1000" dirty="0"/>
              <a:t> 띄운다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- </a:t>
            </a:r>
            <a:r>
              <a:rPr lang="ko-KR" altLang="ko-KR" sz="1000" dirty="0"/>
              <a:t>시스템 백업</a:t>
            </a:r>
            <a:r>
              <a:rPr lang="en-US" altLang="ko-KR" sz="1000" dirty="0"/>
              <a:t>: 	  </a:t>
            </a:r>
            <a:r>
              <a:rPr lang="ko-KR" altLang="ko-KR" sz="1000" dirty="0"/>
              <a:t>시스템 백업 윈도우를 띄운다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- EMS </a:t>
            </a:r>
            <a:r>
              <a:rPr lang="ko-KR" altLang="ko-KR" sz="1000" dirty="0"/>
              <a:t>등록</a:t>
            </a:r>
            <a:r>
              <a:rPr lang="en-US" altLang="ko-KR" sz="1000" dirty="0"/>
              <a:t>: 	  </a:t>
            </a:r>
            <a:r>
              <a:rPr lang="ko-KR" altLang="ko-KR" sz="1000" dirty="0"/>
              <a:t>여러 </a:t>
            </a:r>
            <a:r>
              <a:rPr lang="ko-KR" altLang="ko-KR" sz="1000" dirty="0" err="1"/>
              <a:t>노드에</a:t>
            </a:r>
            <a:r>
              <a:rPr lang="ko-KR" altLang="ko-KR" sz="1000" dirty="0"/>
              <a:t> 대해</a:t>
            </a:r>
            <a:r>
              <a:rPr lang="en-US" altLang="ko-KR" sz="1000" dirty="0"/>
              <a:t> EMS</a:t>
            </a:r>
            <a:r>
              <a:rPr lang="ko-KR" altLang="ko-KR" sz="1000" dirty="0"/>
              <a:t>를 등록</a:t>
            </a:r>
            <a:r>
              <a:rPr lang="en-US" altLang="ko-KR" sz="1000" dirty="0"/>
              <a:t>/</a:t>
            </a:r>
            <a:r>
              <a:rPr lang="ko-KR" altLang="ko-KR" sz="1000" dirty="0"/>
              <a:t>삭제할 수 있는 윈도우를 띄운다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- </a:t>
            </a:r>
            <a:r>
              <a:rPr lang="ko-KR" altLang="ko-KR" sz="1000" dirty="0"/>
              <a:t>명령 이력</a:t>
            </a:r>
            <a:r>
              <a:rPr lang="en-US" altLang="ko-KR" sz="1000" dirty="0"/>
              <a:t>: 	  </a:t>
            </a:r>
            <a:r>
              <a:rPr lang="ko-KR" altLang="ko-KR" sz="1000" dirty="0"/>
              <a:t>수행된 명령 이력을 볼 수 있는 윈도우를 띄운다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- </a:t>
            </a:r>
            <a:r>
              <a:rPr lang="ko-KR" altLang="ko-KR" sz="1000" dirty="0"/>
              <a:t>경보 이력</a:t>
            </a:r>
            <a:r>
              <a:rPr lang="en-US" altLang="ko-KR" sz="1000" dirty="0"/>
              <a:t>: 	  </a:t>
            </a:r>
            <a:r>
              <a:rPr lang="ko-KR" altLang="ko-KR" sz="1000" dirty="0"/>
              <a:t>자동보고 이력 윈도우를 띄운다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- </a:t>
            </a:r>
            <a:r>
              <a:rPr lang="ko-KR" altLang="ko-KR" sz="1000" dirty="0"/>
              <a:t>환경 설정</a:t>
            </a:r>
            <a:r>
              <a:rPr lang="en-US" altLang="ko-KR" sz="1000" dirty="0"/>
              <a:t>: 	  EMS </a:t>
            </a:r>
            <a:r>
              <a:rPr lang="ko-KR" altLang="ko-KR" sz="1000" dirty="0"/>
              <a:t>환경 설정 윈도우를 띄운다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pPr latinLnBrk="1"/>
            <a:r>
              <a:rPr lang="en-US" altLang="ko-KR" sz="1000" dirty="0"/>
              <a:t>- </a:t>
            </a:r>
            <a:r>
              <a:rPr lang="ko-KR" altLang="ko-KR" sz="1000" dirty="0"/>
              <a:t>가청</a:t>
            </a:r>
            <a:r>
              <a:rPr lang="en-US" altLang="ko-KR" sz="1000" dirty="0"/>
              <a:t> OFF: 	 </a:t>
            </a:r>
            <a:r>
              <a:rPr lang="ko-KR" altLang="ko-KR" sz="1000" dirty="0"/>
              <a:t>시스템에 경보로 인해 </a:t>
            </a:r>
            <a:r>
              <a:rPr lang="ko-KR" altLang="ko-KR" sz="1000" dirty="0" err="1"/>
              <a:t>부저가</a:t>
            </a:r>
            <a:r>
              <a:rPr lang="ko-KR" altLang="ko-KR" sz="1000" dirty="0"/>
              <a:t> 울리고 있을 때 이를 끈다</a:t>
            </a:r>
            <a:r>
              <a:rPr lang="en-US" altLang="ko-KR" sz="1000" dirty="0"/>
              <a:t>. </a:t>
            </a:r>
            <a:endParaRPr lang="ko-KR" altLang="ko-KR" sz="1000" dirty="0"/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altLang="ko-KR" sz="1000" b="1" u="sng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000" b="1" dirty="0"/>
          </a:p>
          <a:p>
            <a:endParaRPr lang="ko-KR" altLang="ko-KR" sz="1600" dirty="0"/>
          </a:p>
          <a:p>
            <a:endParaRPr lang="en-US" altLang="ko-KR" dirty="0"/>
          </a:p>
          <a:p>
            <a:endParaRPr lang="ko-KR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아날로그 </a:t>
            </a:r>
            <a:r>
              <a:rPr lang="ko-KR" altLang="en-US" b="1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메뉴창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상세 설명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556792"/>
            <a:ext cx="4054951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제목 1"/>
          <p:cNvSpPr>
            <a:spLocks noGrp="1"/>
          </p:cNvSpPr>
          <p:nvPr/>
        </p:nvSpPr>
        <p:spPr>
          <a:xfrm>
            <a:off x="649573" y="2395371"/>
            <a:ext cx="288032" cy="216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Ⓑ</a:t>
            </a:r>
          </a:p>
        </p:txBody>
      </p:sp>
      <p:sp>
        <p:nvSpPr>
          <p:cNvPr id="28" name="제목 1"/>
          <p:cNvSpPr>
            <a:spLocks noGrp="1"/>
          </p:cNvSpPr>
          <p:nvPr/>
        </p:nvSpPr>
        <p:spPr>
          <a:xfrm>
            <a:off x="784300" y="2205433"/>
            <a:ext cx="288032" cy="216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Ⓐ</a:t>
            </a:r>
          </a:p>
        </p:txBody>
      </p:sp>
      <p:sp>
        <p:nvSpPr>
          <p:cNvPr id="29" name="제목 1"/>
          <p:cNvSpPr>
            <a:spLocks noGrp="1"/>
          </p:cNvSpPr>
          <p:nvPr/>
        </p:nvSpPr>
        <p:spPr>
          <a:xfrm>
            <a:off x="755576" y="2636912"/>
            <a:ext cx="288032" cy="216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Ⓒ</a:t>
            </a:r>
          </a:p>
        </p:txBody>
      </p:sp>
      <p:sp>
        <p:nvSpPr>
          <p:cNvPr id="30" name="제목 1"/>
          <p:cNvSpPr>
            <a:spLocks noGrp="1"/>
          </p:cNvSpPr>
          <p:nvPr/>
        </p:nvSpPr>
        <p:spPr>
          <a:xfrm>
            <a:off x="746084" y="2892936"/>
            <a:ext cx="288032" cy="216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Ⓓ</a:t>
            </a:r>
          </a:p>
        </p:txBody>
      </p:sp>
      <p:sp>
        <p:nvSpPr>
          <p:cNvPr id="31" name="제목 1"/>
          <p:cNvSpPr>
            <a:spLocks noGrp="1"/>
          </p:cNvSpPr>
          <p:nvPr/>
        </p:nvSpPr>
        <p:spPr>
          <a:xfrm>
            <a:off x="727100" y="3089528"/>
            <a:ext cx="288032" cy="216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Ⓔ</a:t>
            </a:r>
          </a:p>
        </p:txBody>
      </p:sp>
      <p:sp>
        <p:nvSpPr>
          <p:cNvPr id="32" name="제목 1"/>
          <p:cNvSpPr>
            <a:spLocks noGrp="1"/>
          </p:cNvSpPr>
          <p:nvPr/>
        </p:nvSpPr>
        <p:spPr>
          <a:xfrm>
            <a:off x="626814" y="3250745"/>
            <a:ext cx="288032" cy="216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Ⓕ</a:t>
            </a:r>
          </a:p>
        </p:txBody>
      </p:sp>
      <p:sp>
        <p:nvSpPr>
          <p:cNvPr id="33" name="제목 1"/>
          <p:cNvSpPr>
            <a:spLocks noGrp="1"/>
          </p:cNvSpPr>
          <p:nvPr/>
        </p:nvSpPr>
        <p:spPr>
          <a:xfrm>
            <a:off x="761986" y="3425673"/>
            <a:ext cx="288032" cy="216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Ⓖ</a:t>
            </a:r>
          </a:p>
        </p:txBody>
      </p:sp>
      <p:sp>
        <p:nvSpPr>
          <p:cNvPr id="35" name="제목 1"/>
          <p:cNvSpPr>
            <a:spLocks noGrp="1"/>
          </p:cNvSpPr>
          <p:nvPr/>
        </p:nvSpPr>
        <p:spPr>
          <a:xfrm>
            <a:off x="634766" y="3592651"/>
            <a:ext cx="288032" cy="2160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b="1" dirty="0">
                <a:solidFill>
                  <a:srgbClr val="FF0000"/>
                </a:solidFill>
              </a:rPr>
              <a:t>Ⓗ</a:t>
            </a:r>
          </a:p>
        </p:txBody>
      </p:sp>
      <p:cxnSp>
        <p:nvCxnSpPr>
          <p:cNvPr id="37" name="직선 연결선 36"/>
          <p:cNvCxnSpPr/>
          <p:nvPr/>
        </p:nvCxnSpPr>
        <p:spPr>
          <a:xfrm>
            <a:off x="934238" y="2409245"/>
            <a:ext cx="1777157" cy="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직선 연결선 38"/>
          <p:cNvCxnSpPr/>
          <p:nvPr/>
        </p:nvCxnSpPr>
        <p:spPr>
          <a:xfrm>
            <a:off x="933048" y="2557061"/>
            <a:ext cx="1046664" cy="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>
          <a:xfrm>
            <a:off x="1018578" y="3085106"/>
            <a:ext cx="1465190" cy="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/>
          <p:cNvCxnSpPr/>
          <p:nvPr/>
        </p:nvCxnSpPr>
        <p:spPr>
          <a:xfrm>
            <a:off x="990493" y="3264727"/>
            <a:ext cx="3149459" cy="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44"/>
          <p:cNvCxnSpPr/>
          <p:nvPr/>
        </p:nvCxnSpPr>
        <p:spPr>
          <a:xfrm>
            <a:off x="861487" y="3423753"/>
            <a:ext cx="1046217" cy="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46"/>
          <p:cNvCxnSpPr/>
          <p:nvPr/>
        </p:nvCxnSpPr>
        <p:spPr>
          <a:xfrm>
            <a:off x="1019620" y="3598682"/>
            <a:ext cx="960092" cy="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48"/>
          <p:cNvCxnSpPr/>
          <p:nvPr/>
        </p:nvCxnSpPr>
        <p:spPr>
          <a:xfrm>
            <a:off x="899592" y="3789040"/>
            <a:ext cx="1080120" cy="0"/>
          </a:xfrm>
          <a:prstGeom prst="line">
            <a:avLst/>
          </a:prstGeom>
          <a:ln w="95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49"/>
          <p:cNvSpPr>
            <a:spLocks noChangeArrowheads="1"/>
          </p:cNvSpPr>
          <p:nvPr/>
        </p:nvSpPr>
        <p:spPr bwMode="invGray">
          <a:xfrm>
            <a:off x="4788024" y="1556792"/>
            <a:ext cx="3960440" cy="4896544"/>
          </a:xfrm>
          <a:prstGeom prst="rect">
            <a:avLst/>
          </a:prstGeom>
          <a:gradFill rotWithShape="0">
            <a:gsLst>
              <a:gs pos="0">
                <a:srgbClr val="471800"/>
              </a:gs>
              <a:gs pos="50000">
                <a:srgbClr val="993300"/>
              </a:gs>
              <a:gs pos="100000">
                <a:srgbClr val="4718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ko-KR" sz="1200" dirty="0">
                <a:solidFill>
                  <a:schemeClr val="bg1"/>
                </a:solidFill>
              </a:rPr>
              <a:t>※ </a:t>
            </a:r>
            <a:r>
              <a:rPr lang="ko-KR" altLang="en-US" sz="1200" dirty="0">
                <a:solidFill>
                  <a:schemeClr val="bg1"/>
                </a:solidFill>
              </a:rPr>
              <a:t>아날로그포트 상세 설명</a:t>
            </a:r>
            <a:endParaRPr lang="en-US" altLang="ko-KR" sz="12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  </a:t>
            </a:r>
          </a:p>
          <a:p>
            <a:pPr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                            </a:t>
            </a: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A :    </a:t>
            </a:r>
            <a:r>
              <a:rPr lang="ko-KR" altLang="en-US" sz="1100" dirty="0">
                <a:solidFill>
                  <a:schemeClr val="bg1"/>
                </a:solidFill>
              </a:rPr>
              <a:t>해당 </a:t>
            </a:r>
            <a:r>
              <a:rPr lang="ko-KR" altLang="en-US" sz="1100" dirty="0" err="1">
                <a:solidFill>
                  <a:schemeClr val="bg1"/>
                </a:solidFill>
              </a:rPr>
              <a:t>유니트에</a:t>
            </a:r>
            <a:r>
              <a:rPr lang="ko-KR" altLang="en-US" sz="1100" dirty="0">
                <a:solidFill>
                  <a:schemeClr val="bg1"/>
                </a:solidFill>
              </a:rPr>
              <a:t> </a:t>
            </a:r>
            <a:r>
              <a:rPr lang="ko-KR" altLang="en-US" sz="1100" dirty="0" err="1">
                <a:solidFill>
                  <a:schemeClr val="bg1"/>
                </a:solidFill>
              </a:rPr>
              <a:t>채널유니트</a:t>
            </a:r>
            <a:r>
              <a:rPr lang="ko-KR" altLang="en-US" sz="1100" dirty="0">
                <a:solidFill>
                  <a:schemeClr val="bg1"/>
                </a:solidFill>
              </a:rPr>
              <a:t> 선택 </a:t>
            </a:r>
            <a:r>
              <a:rPr lang="en-US" altLang="ko-KR" sz="1100" dirty="0">
                <a:solidFill>
                  <a:schemeClr val="bg1"/>
                </a:solidFill>
              </a:rPr>
              <a:t>( cu1) , </a:t>
            </a:r>
            <a:r>
              <a:rPr lang="ko-KR" altLang="en-US" sz="1100" dirty="0">
                <a:solidFill>
                  <a:schemeClr val="bg1"/>
                </a:solidFill>
              </a:rPr>
              <a:t>포트선택</a:t>
            </a: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         ( p1~all) </a:t>
            </a:r>
            <a:r>
              <a:rPr lang="ko-KR" altLang="en-US" sz="1100" dirty="0">
                <a:solidFill>
                  <a:schemeClr val="bg1"/>
                </a:solidFill>
              </a:rPr>
              <a:t>선택하여 </a:t>
            </a:r>
            <a:r>
              <a:rPr lang="ko-KR" altLang="en-US" sz="1100" dirty="0" err="1">
                <a:solidFill>
                  <a:schemeClr val="bg1"/>
                </a:solidFill>
              </a:rPr>
              <a:t>설정가능합니다</a:t>
            </a: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B :    </a:t>
            </a:r>
            <a:r>
              <a:rPr lang="ko-KR" altLang="en-US" sz="1100" dirty="0" err="1">
                <a:solidFill>
                  <a:schemeClr val="bg1"/>
                </a:solidFill>
              </a:rPr>
              <a:t>유닛</a:t>
            </a:r>
            <a:r>
              <a:rPr lang="ko-KR" altLang="en-US" sz="1100" dirty="0">
                <a:solidFill>
                  <a:schemeClr val="bg1"/>
                </a:solidFill>
              </a:rPr>
              <a:t> 포트에  활성화 비활성화 체크를 합니다</a:t>
            </a: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         </a:t>
            </a:r>
            <a:r>
              <a:rPr lang="ko-KR" altLang="en-US" sz="1100" dirty="0">
                <a:solidFill>
                  <a:schemeClr val="bg1"/>
                </a:solidFill>
              </a:rPr>
              <a:t>포트</a:t>
            </a:r>
            <a:r>
              <a:rPr lang="en-US" altLang="ko-KR" sz="1100" dirty="0" err="1">
                <a:solidFill>
                  <a:schemeClr val="bg1"/>
                </a:solidFill>
              </a:rPr>
              <a:t>deact</a:t>
            </a:r>
            <a:r>
              <a:rPr lang="en-US" altLang="ko-KR" sz="1100" dirty="0">
                <a:solidFill>
                  <a:schemeClr val="bg1"/>
                </a:solidFill>
              </a:rPr>
              <a:t> </a:t>
            </a:r>
            <a:r>
              <a:rPr lang="ko-KR" altLang="en-US" sz="1100" dirty="0">
                <a:solidFill>
                  <a:schemeClr val="bg1"/>
                </a:solidFill>
              </a:rPr>
              <a:t>설정은 타임슬롯을 삭제하여야만 합니다</a:t>
            </a:r>
            <a:r>
              <a:rPr lang="en-US" altLang="ko-KR" sz="1100" dirty="0">
                <a:solidFill>
                  <a:schemeClr val="bg1"/>
                </a:solidFill>
              </a:rPr>
              <a:t>.</a:t>
            </a:r>
          </a:p>
          <a:p>
            <a:pPr marL="228600" indent="-228600">
              <a:defRPr/>
            </a:pP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C :    </a:t>
            </a:r>
            <a:r>
              <a:rPr lang="ko-KR" altLang="en-US" sz="1100" dirty="0">
                <a:solidFill>
                  <a:schemeClr val="bg1"/>
                </a:solidFill>
              </a:rPr>
              <a:t>기본 </a:t>
            </a:r>
            <a:r>
              <a:rPr lang="ko-KR" altLang="en-US" sz="1100" dirty="0" err="1">
                <a:solidFill>
                  <a:schemeClr val="bg1"/>
                </a:solidFill>
              </a:rPr>
              <a:t>게인설정</a:t>
            </a:r>
            <a:r>
              <a:rPr lang="ko-KR" altLang="en-US" sz="1100" dirty="0">
                <a:solidFill>
                  <a:schemeClr val="bg1"/>
                </a:solidFill>
              </a:rPr>
              <a:t> 창 </a:t>
            </a:r>
            <a:r>
              <a:rPr lang="en-US" altLang="ko-KR" sz="1100" dirty="0">
                <a:solidFill>
                  <a:schemeClr val="bg1"/>
                </a:solidFill>
              </a:rPr>
              <a:t>(2W,RD,FXO,FXS)</a:t>
            </a:r>
            <a:r>
              <a:rPr lang="ko-KR" altLang="en-US" sz="1100" dirty="0">
                <a:solidFill>
                  <a:schemeClr val="bg1"/>
                </a:solidFill>
              </a:rPr>
              <a:t>해당</a:t>
            </a: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         4W</a:t>
            </a:r>
            <a:r>
              <a:rPr lang="ko-KR" altLang="en-US" sz="1100" dirty="0" err="1">
                <a:solidFill>
                  <a:schemeClr val="bg1"/>
                </a:solidFill>
              </a:rPr>
              <a:t>유닛실장시</a:t>
            </a:r>
            <a:r>
              <a:rPr lang="ko-KR" altLang="en-US" sz="1100" dirty="0">
                <a:solidFill>
                  <a:schemeClr val="bg1"/>
                </a:solidFill>
              </a:rPr>
              <a:t>  </a:t>
            </a:r>
            <a:r>
              <a:rPr lang="en-US" altLang="ko-KR" sz="1100" dirty="0">
                <a:solidFill>
                  <a:schemeClr val="bg1"/>
                </a:solidFill>
              </a:rPr>
              <a:t>-16/-7dB </a:t>
            </a:r>
            <a:r>
              <a:rPr lang="ko-KR" altLang="en-US" sz="1100" dirty="0" err="1">
                <a:solidFill>
                  <a:schemeClr val="bg1"/>
                </a:solidFill>
              </a:rPr>
              <a:t>자동설정됨</a:t>
            </a: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D :    </a:t>
            </a:r>
            <a:r>
              <a:rPr lang="ko-KR" altLang="en-US" sz="1100" dirty="0">
                <a:solidFill>
                  <a:schemeClr val="bg1"/>
                </a:solidFill>
              </a:rPr>
              <a:t>신호비트 설정항목  </a:t>
            </a:r>
            <a:r>
              <a:rPr lang="ko-KR" altLang="en-US" sz="1100" dirty="0" err="1">
                <a:solidFill>
                  <a:schemeClr val="bg1"/>
                </a:solidFill>
              </a:rPr>
              <a:t>대향측과</a:t>
            </a:r>
            <a:r>
              <a:rPr lang="ko-KR" altLang="en-US" sz="1100" dirty="0">
                <a:solidFill>
                  <a:schemeClr val="bg1"/>
                </a:solidFill>
              </a:rPr>
              <a:t> 동일 설정합니다</a:t>
            </a: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         NORM(2BIT) , P32T (1BIT) , KD4 ( T1 -1BIT)</a:t>
            </a:r>
          </a:p>
          <a:p>
            <a:pPr marL="228600" indent="-228600">
              <a:defRPr/>
            </a:pP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E :     Port Type</a:t>
            </a:r>
            <a:r>
              <a:rPr lang="ko-KR" altLang="en-US" sz="1100" dirty="0">
                <a:solidFill>
                  <a:schemeClr val="bg1"/>
                </a:solidFill>
              </a:rPr>
              <a:t>항목으로 서비스 품목별로  선택합니다</a:t>
            </a: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         FXS(TD</a:t>
            </a:r>
            <a:r>
              <a:rPr lang="ko-KR" altLang="en-US" sz="1100" dirty="0">
                <a:solidFill>
                  <a:schemeClr val="bg1"/>
                </a:solidFill>
              </a:rPr>
              <a:t>회선</a:t>
            </a:r>
            <a:r>
              <a:rPr lang="en-US" altLang="ko-KR" sz="1100" dirty="0">
                <a:solidFill>
                  <a:schemeClr val="bg1"/>
                </a:solidFill>
              </a:rPr>
              <a:t>)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 SLC-T   / (HOTLINE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회선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)  T-T</a:t>
            </a:r>
          </a:p>
          <a:p>
            <a:pPr marL="228600" indent="-228600">
              <a:defRPr/>
            </a:pPr>
            <a:endParaRPr lang="en-US" altLang="ko-KR" sz="1100" dirty="0">
              <a:solidFill>
                <a:schemeClr val="bg1"/>
              </a:solidFill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F :     Codec </a:t>
            </a:r>
            <a:r>
              <a:rPr lang="ko-KR" altLang="en-US" sz="1100" dirty="0" err="1">
                <a:solidFill>
                  <a:schemeClr val="bg1"/>
                </a:solidFill>
                <a:sym typeface="Wingdings" pitchFamily="2" charset="2"/>
              </a:rPr>
              <a:t>압신법칙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   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E1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시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-A law , T1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시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- U law</a:t>
            </a:r>
          </a:p>
          <a:p>
            <a:pPr marL="228600" indent="-228600">
              <a:defRPr/>
            </a:pPr>
            <a:endParaRPr lang="en-US" altLang="ko-KR" sz="1100" dirty="0">
              <a:solidFill>
                <a:schemeClr val="bg1"/>
              </a:solidFill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G :     M/B (Make Busy)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회선폐쇄 조건설정</a:t>
            </a:r>
            <a:endParaRPr lang="en-US" altLang="ko-KR" sz="1100" dirty="0">
              <a:solidFill>
                <a:schemeClr val="bg1"/>
              </a:solidFill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          ON  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루프개방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,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전원개방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개방</a:t>
            </a:r>
            <a:endParaRPr lang="en-US" altLang="ko-KR" sz="1100" dirty="0">
              <a:solidFill>
                <a:schemeClr val="bg1"/>
              </a:solidFill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          OFF  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루프폐쇄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, 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극성반전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,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지기</a:t>
            </a:r>
            <a:endParaRPr lang="en-US" altLang="ko-KR" sz="1100" dirty="0">
              <a:solidFill>
                <a:schemeClr val="bg1"/>
              </a:solidFill>
              <a:sym typeface="Wingdings" pitchFamily="2" charset="2"/>
            </a:endParaRPr>
          </a:p>
          <a:p>
            <a:pPr marL="228600" indent="-228600">
              <a:defRPr/>
            </a:pPr>
            <a:endParaRPr lang="en-US" altLang="ko-KR" sz="1100" dirty="0">
              <a:solidFill>
                <a:schemeClr val="bg1"/>
              </a:solidFill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H :     CD Bit Option) </a:t>
            </a:r>
            <a:r>
              <a:rPr lang="ko-KR" altLang="en-US" sz="1100" dirty="0">
                <a:solidFill>
                  <a:schemeClr val="bg1"/>
                </a:solidFill>
              </a:rPr>
              <a:t>수신 신호 비트의 </a:t>
            </a:r>
            <a:r>
              <a:rPr lang="en-US" altLang="ko-KR" sz="1100" dirty="0">
                <a:solidFill>
                  <a:schemeClr val="bg1"/>
                </a:solidFill>
              </a:rPr>
              <a:t>CD-BIT</a:t>
            </a:r>
            <a:r>
              <a:rPr lang="ko-KR" altLang="en-US" sz="1100" dirty="0">
                <a:solidFill>
                  <a:schemeClr val="bg1"/>
                </a:solidFill>
              </a:rPr>
              <a:t>의</a:t>
            </a: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          </a:t>
            </a:r>
            <a:r>
              <a:rPr lang="ko-KR" altLang="en-US" sz="1100" dirty="0">
                <a:solidFill>
                  <a:schemeClr val="bg1"/>
                </a:solidFill>
              </a:rPr>
              <a:t>값을 비교하여 </a:t>
            </a:r>
            <a:r>
              <a:rPr lang="en-US" altLang="ko-KR" sz="1100" dirty="0">
                <a:solidFill>
                  <a:schemeClr val="bg1"/>
                </a:solidFill>
              </a:rPr>
              <a:t>MB</a:t>
            </a:r>
            <a:r>
              <a:rPr lang="ko-KR" altLang="en-US" sz="1100" dirty="0">
                <a:solidFill>
                  <a:schemeClr val="bg1"/>
                </a:solidFill>
              </a:rPr>
              <a:t>상태로 제어 여부를 선택</a:t>
            </a:r>
            <a:endParaRPr lang="en-US" altLang="ko-KR" sz="1100" dirty="0">
              <a:solidFill>
                <a:schemeClr val="bg1"/>
              </a:solidFill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</a:rPr>
              <a:t>          ON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 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신호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Bit 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중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CD Bit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가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'01'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이 아닌 경우 회선폐쇄</a:t>
            </a:r>
            <a:endParaRPr lang="en-US" altLang="ko-KR" sz="1100" dirty="0">
              <a:solidFill>
                <a:schemeClr val="bg1"/>
              </a:solidFill>
              <a:sym typeface="Wingdings" pitchFamily="2" charset="2"/>
            </a:endParaRPr>
          </a:p>
          <a:p>
            <a:pPr marL="228600" indent="-228600">
              <a:defRPr/>
            </a:pP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          OFF  E1 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수신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ABCD 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신호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Bit 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중 </a:t>
            </a:r>
            <a:r>
              <a:rPr lang="en-US" altLang="ko-KR" sz="1100" dirty="0">
                <a:solidFill>
                  <a:schemeClr val="bg1"/>
                </a:solidFill>
                <a:sym typeface="Wingdings" pitchFamily="2" charset="2"/>
              </a:rPr>
              <a:t>CD Bit</a:t>
            </a:r>
            <a:r>
              <a:rPr lang="ko-KR" altLang="en-US" sz="1100" dirty="0">
                <a:solidFill>
                  <a:schemeClr val="bg1"/>
                </a:solidFill>
                <a:sym typeface="Wingdings" pitchFamily="2" charset="2"/>
              </a:rPr>
              <a:t>의 값은 무시</a:t>
            </a:r>
            <a:endParaRPr lang="en-US" altLang="ko-KR" sz="1100" dirty="0">
              <a:solidFill>
                <a:schemeClr val="bg1"/>
              </a:solidFill>
              <a:sym typeface="Wingdings" pitchFamily="2" charset="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TD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 SLCE-SLCT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8"/>
                <a:ext cx="1477990" cy="292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FXO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381747" y="2715588"/>
                <a:ext cx="722752" cy="292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FXS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0" name="Picture 257" descr="C:\Documents and Settings\ks\Local Settings\Temporary Internet Files\Content.IE5\OHMVC1YV\MCj04339070000[1]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596336" y="1844824"/>
              <a:ext cx="576064" cy="7003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26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9592" y="2060848"/>
              <a:ext cx="570097" cy="446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1560" y="1628800"/>
              <a:ext cx="108012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교환기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  <p:sp>
          <p:nvSpPr>
            <p:cNvPr id="84" name="Text Box 20"/>
            <p:cNvSpPr txBox="1">
              <a:spLocks noChangeArrowheads="1"/>
            </p:cNvSpPr>
            <p:nvPr/>
          </p:nvSpPr>
          <p:spPr bwMode="auto">
            <a:xfrm>
              <a:off x="7236296" y="1556792"/>
              <a:ext cx="108012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전화기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</p:grpSp>
      <p:grpSp>
        <p:nvGrpSpPr>
          <p:cNvPr id="9" name="그룹 96"/>
          <p:cNvGrpSpPr/>
          <p:nvPr/>
        </p:nvGrpSpPr>
        <p:grpSpPr>
          <a:xfrm>
            <a:off x="539552" y="2965837"/>
            <a:ext cx="3617843" cy="3631515"/>
            <a:chOff x="540689" y="3477154"/>
            <a:chExt cx="3617843" cy="3130380"/>
          </a:xfrm>
        </p:grpSpPr>
        <p:pic>
          <p:nvPicPr>
            <p:cNvPr id="86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0689" y="3477154"/>
              <a:ext cx="3617843" cy="3130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1" name="모서리가 둥근 직사각형 90"/>
            <p:cNvSpPr/>
            <p:nvPr/>
          </p:nvSpPr>
          <p:spPr>
            <a:xfrm>
              <a:off x="1922877" y="4365266"/>
              <a:ext cx="303488" cy="1192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2" name="모서리가 둥근 직사각형 91"/>
            <p:cNvSpPr/>
            <p:nvPr/>
          </p:nvSpPr>
          <p:spPr>
            <a:xfrm>
              <a:off x="1146639" y="4570823"/>
              <a:ext cx="296726" cy="1273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모서리가 둥근 직사각형 92"/>
            <p:cNvSpPr/>
            <p:nvPr/>
          </p:nvSpPr>
          <p:spPr>
            <a:xfrm>
              <a:off x="2311695" y="4466266"/>
              <a:ext cx="296726" cy="1273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모서리가 둥근 직사각형 93"/>
            <p:cNvSpPr/>
            <p:nvPr/>
          </p:nvSpPr>
          <p:spPr>
            <a:xfrm>
              <a:off x="1540418" y="4673000"/>
              <a:ext cx="296726" cy="1273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모서리가 둥근 직사각형 94"/>
            <p:cNvSpPr/>
            <p:nvPr/>
          </p:nvSpPr>
          <p:spPr>
            <a:xfrm>
              <a:off x="1532913" y="4808172"/>
              <a:ext cx="296726" cy="127369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98" name="Picture 85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2996952"/>
            <a:ext cx="3600400" cy="3595991"/>
          </a:xfrm>
          <a:prstGeom prst="rect">
            <a:avLst/>
          </a:prstGeom>
          <a:noFill/>
        </p:spPr>
      </p:pic>
      <p:sp>
        <p:nvSpPr>
          <p:cNvPr id="99" name="모서리가 둥근 직사각형 98"/>
          <p:cNvSpPr/>
          <p:nvPr/>
        </p:nvSpPr>
        <p:spPr>
          <a:xfrm>
            <a:off x="5352933" y="4258351"/>
            <a:ext cx="296726" cy="147759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모서리가 둥근 직사각형 99"/>
          <p:cNvSpPr/>
          <p:nvPr/>
        </p:nvSpPr>
        <p:spPr>
          <a:xfrm>
            <a:off x="6105709" y="398271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모서리가 둥근 직사각형 100"/>
          <p:cNvSpPr/>
          <p:nvPr/>
        </p:nvSpPr>
        <p:spPr>
          <a:xfrm>
            <a:off x="5348901" y="4117774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모서리가 둥근 직사각형 101"/>
          <p:cNvSpPr/>
          <p:nvPr/>
        </p:nvSpPr>
        <p:spPr>
          <a:xfrm>
            <a:off x="5714661" y="4380167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5714661" y="4531242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395536" y="1268760"/>
            <a:ext cx="8136904" cy="5256584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ko-KR" altLang="en-US"/>
          </a:p>
        </p:txBody>
      </p:sp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549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장비개요 및 망 구성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8568952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4.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제품구성 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cs typeface="Tahoma" pitchFamily="34" charset="0"/>
            </a:endParaRPr>
          </a:p>
        </p:txBody>
      </p:sp>
      <p:graphicFrame>
        <p:nvGraphicFramePr>
          <p:cNvPr id="10" name="Group 1020"/>
          <p:cNvGraphicFramePr>
            <a:graphicFrameLocks noGrp="1"/>
          </p:cNvGraphicFramePr>
          <p:nvPr/>
        </p:nvGraphicFramePr>
        <p:xfrm>
          <a:off x="4788024" y="1628802"/>
          <a:ext cx="3384376" cy="4536496"/>
        </p:xfrm>
        <a:graphic>
          <a:graphicData uri="http://schemas.openxmlformats.org/drawingml/2006/table">
            <a:tbl>
              <a:tblPr/>
              <a:tblGrid>
                <a:gridCol w="914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14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04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403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SHELF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품명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소모전력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소모전류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0890">
                <a:tc rowSpan="6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WTC 06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OIU(B)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40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FXS3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40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1.5W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2W E&amp;M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4W E&amp;M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OCUDP3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2.5W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0890">
                <a:tc rowSpan="8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채널부</a:t>
                      </a: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공통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FXO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1.0 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FXS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2.7 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OCUDP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2.5 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DS64N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1.5 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2WE&amp;M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1.5 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4WE&amp;M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2.0 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50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2.0 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089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SHDC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80  mA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4.0 W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899592" y="1628806"/>
          <a:ext cx="3384375" cy="4536502"/>
        </p:xfrm>
        <a:graphic>
          <a:graphicData uri="http://schemas.openxmlformats.org/drawingml/2006/table">
            <a:tbl>
              <a:tblPr/>
              <a:tblGrid>
                <a:gridCol w="8466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5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1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11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359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SHELF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품명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소모전력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ko-K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소모전류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909">
                <a:tc rowSpan="5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   </a:t>
                      </a: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 WTC 180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MCU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120 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6.0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9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60  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3.0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9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FPU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20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1.0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69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RGU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1.5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69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ETU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3.0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690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WTC 60 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BCU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4.5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69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FCD2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3.0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690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WTC 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BCU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90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4.5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69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FCD1</a:t>
                      </a:r>
                      <a:endParaRPr kumimoji="1" lang="ko-KR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60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3.0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6909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1" lang="en-US" altLang="ko-KR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WTC 60,30</a:t>
                      </a:r>
                      <a:r>
                        <a:rPr kumimoji="1" lang="ko-KR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공통부</a:t>
                      </a:r>
                      <a:endParaRPr kumimoji="1" lang="ko-KR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FCTX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70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3.5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69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BRGU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80  </a:t>
                      </a:r>
                      <a:r>
                        <a:rPr kumimoji="1" lang="en-US" altLang="ko-KR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mA</a:t>
                      </a:r>
                      <a:endParaRPr kumimoji="1" lang="en-US" altLang="ko-KR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1.6 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69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BPRU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ko-KR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7821" y="2997398"/>
            <a:ext cx="3618980" cy="3581907"/>
          </a:xfrm>
          <a:prstGeom prst="rect">
            <a:avLst/>
          </a:prstGeom>
          <a:noFill/>
        </p:spPr>
      </p:pic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DID /DOD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 DPO-DPT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8"/>
                <a:ext cx="1477990" cy="292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FXO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381747" y="2715588"/>
                <a:ext cx="722752" cy="292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FXS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" name="Picture 26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9592" y="2060848"/>
              <a:ext cx="570097" cy="446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3746" y="1547919"/>
              <a:ext cx="1080120" cy="276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교환기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  <p:sp>
          <p:nvSpPr>
            <p:cNvPr id="84" name="Text Box 20"/>
            <p:cNvSpPr txBox="1">
              <a:spLocks noChangeArrowheads="1"/>
            </p:cNvSpPr>
            <p:nvPr/>
          </p:nvSpPr>
          <p:spPr bwMode="auto">
            <a:xfrm>
              <a:off x="7291244" y="1640972"/>
              <a:ext cx="1080120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교환기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</p:grpSp>
      <p:sp>
        <p:nvSpPr>
          <p:cNvPr id="99" name="모서리가 둥근 직사각형 98"/>
          <p:cNvSpPr/>
          <p:nvPr/>
        </p:nvSpPr>
        <p:spPr>
          <a:xfrm>
            <a:off x="5352933" y="4258351"/>
            <a:ext cx="296726" cy="147759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모서리가 둥근 직사각형 99"/>
          <p:cNvSpPr/>
          <p:nvPr/>
        </p:nvSpPr>
        <p:spPr>
          <a:xfrm>
            <a:off x="6105709" y="398271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모서리가 둥근 직사각형 100"/>
          <p:cNvSpPr/>
          <p:nvPr/>
        </p:nvSpPr>
        <p:spPr>
          <a:xfrm>
            <a:off x="7257214" y="4117774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모서리가 둥근 직사각형 101"/>
          <p:cNvSpPr/>
          <p:nvPr/>
        </p:nvSpPr>
        <p:spPr>
          <a:xfrm>
            <a:off x="5714661" y="4380167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5714661" y="4531242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0" name="Picture 2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916832"/>
            <a:ext cx="553297" cy="345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2996952"/>
            <a:ext cx="3626931" cy="3559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모서리가 둥근 직사각형 51"/>
          <p:cNvSpPr/>
          <p:nvPr/>
        </p:nvSpPr>
        <p:spPr>
          <a:xfrm>
            <a:off x="1555237" y="4120263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1133818" y="4239533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1547285" y="435085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1539334" y="4517828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1921443" y="3969188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8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996952"/>
            <a:ext cx="3650785" cy="3570825"/>
          </a:xfrm>
          <a:prstGeom prst="rect">
            <a:avLst/>
          </a:prstGeom>
          <a:noFill/>
        </p:spPr>
      </p:pic>
      <p:pic>
        <p:nvPicPr>
          <p:cNvPr id="68" name="Picture 8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3650785" cy="3570825"/>
          </a:xfrm>
          <a:prstGeom prst="rect">
            <a:avLst/>
          </a:prstGeom>
          <a:noFill/>
        </p:spPr>
      </p:pic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HOT LINE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 T-T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7"/>
                <a:ext cx="1477990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FXS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381747" y="2715588"/>
                <a:ext cx="722752" cy="292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FXS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3746" y="1547919"/>
              <a:ext cx="1080120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전화기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  <p:sp>
          <p:nvSpPr>
            <p:cNvPr id="84" name="Text Box 20"/>
            <p:cNvSpPr txBox="1">
              <a:spLocks noChangeArrowheads="1"/>
            </p:cNvSpPr>
            <p:nvPr/>
          </p:nvSpPr>
          <p:spPr bwMode="auto">
            <a:xfrm>
              <a:off x="7291244" y="1640972"/>
              <a:ext cx="1080120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전화기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</p:grpSp>
      <p:sp>
        <p:nvSpPr>
          <p:cNvPr id="99" name="모서리가 둥근 직사각형 98"/>
          <p:cNvSpPr/>
          <p:nvPr/>
        </p:nvSpPr>
        <p:spPr>
          <a:xfrm>
            <a:off x="5352933" y="4258351"/>
            <a:ext cx="296726" cy="147759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모서리가 둥근 직사각형 99"/>
          <p:cNvSpPr/>
          <p:nvPr/>
        </p:nvSpPr>
        <p:spPr>
          <a:xfrm>
            <a:off x="6105709" y="398271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모서리가 둥근 직사각형 100"/>
          <p:cNvSpPr/>
          <p:nvPr/>
        </p:nvSpPr>
        <p:spPr>
          <a:xfrm>
            <a:off x="7605570" y="4134677"/>
            <a:ext cx="393442" cy="114561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모서리가 둥근 직사각형 101"/>
          <p:cNvSpPr/>
          <p:nvPr/>
        </p:nvSpPr>
        <p:spPr>
          <a:xfrm>
            <a:off x="5714661" y="4380167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5714661" y="4531242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모서리가 둥근 직사각형 51"/>
          <p:cNvSpPr/>
          <p:nvPr/>
        </p:nvSpPr>
        <p:spPr>
          <a:xfrm>
            <a:off x="3385538" y="4142630"/>
            <a:ext cx="359525" cy="117050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1133818" y="4239533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1547285" y="435085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1539334" y="4517828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1873735" y="398509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Picture 257" descr="C:\Documents and Settings\ks\Local Settings\Temporary Internet Files\Content.IE5\OHMVC1YV\MCj0433907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1772816"/>
            <a:ext cx="576064" cy="552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257" descr="C:\Documents and Settings\ks\Local Settings\Temporary Internet Files\Content.IE5\OHMVC1YV\MCj0433907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772816"/>
            <a:ext cx="527485" cy="552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8268" y="2989001"/>
            <a:ext cx="3667134" cy="3576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996952"/>
            <a:ext cx="3659184" cy="3572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공중전화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 CPCR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7"/>
                <a:ext cx="1477990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FXO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381747" y="2715588"/>
                <a:ext cx="722752" cy="2929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FXS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3746" y="1547919"/>
              <a:ext cx="1080120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교환기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  <p:sp>
          <p:nvSpPr>
            <p:cNvPr id="84" name="Text Box 20"/>
            <p:cNvSpPr txBox="1">
              <a:spLocks noChangeArrowheads="1"/>
            </p:cNvSpPr>
            <p:nvPr/>
          </p:nvSpPr>
          <p:spPr bwMode="auto">
            <a:xfrm>
              <a:off x="7291244" y="1640972"/>
              <a:ext cx="1080120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공중전화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</p:grpSp>
      <p:sp>
        <p:nvSpPr>
          <p:cNvPr id="99" name="모서리가 둥근 직사각형 98"/>
          <p:cNvSpPr/>
          <p:nvPr/>
        </p:nvSpPr>
        <p:spPr>
          <a:xfrm>
            <a:off x="5352933" y="4258351"/>
            <a:ext cx="296726" cy="147759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모서리가 둥근 직사각형 99"/>
          <p:cNvSpPr/>
          <p:nvPr/>
        </p:nvSpPr>
        <p:spPr>
          <a:xfrm>
            <a:off x="6105709" y="398271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모서리가 둥근 직사각형 100"/>
          <p:cNvSpPr/>
          <p:nvPr/>
        </p:nvSpPr>
        <p:spPr>
          <a:xfrm>
            <a:off x="6102773" y="4134677"/>
            <a:ext cx="393442" cy="114561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모서리가 둥근 직사각형 101"/>
          <p:cNvSpPr/>
          <p:nvPr/>
        </p:nvSpPr>
        <p:spPr>
          <a:xfrm>
            <a:off x="5714661" y="4380167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5714661" y="4531242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모서리가 둥근 직사각형 51"/>
          <p:cNvSpPr/>
          <p:nvPr/>
        </p:nvSpPr>
        <p:spPr>
          <a:xfrm>
            <a:off x="2604607" y="4119831"/>
            <a:ext cx="359525" cy="117050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1133818" y="4239533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1547285" y="435085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1539334" y="4517828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1873735" y="398509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0" name="Picture 26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1844823"/>
            <a:ext cx="576064" cy="454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1844824"/>
            <a:ext cx="360040" cy="7920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996952"/>
            <a:ext cx="3659183" cy="355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349" y="2996952"/>
            <a:ext cx="3659183" cy="3554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군용전화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 RD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7"/>
                <a:ext cx="1477990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RD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399027" y="2715587"/>
                <a:ext cx="688195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RD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3746" y="1547919"/>
              <a:ext cx="1261305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자석석전화기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</p:grpSp>
      <p:sp>
        <p:nvSpPr>
          <p:cNvPr id="99" name="모서리가 둥근 직사각형 98"/>
          <p:cNvSpPr/>
          <p:nvPr/>
        </p:nvSpPr>
        <p:spPr>
          <a:xfrm>
            <a:off x="5352933" y="4258351"/>
            <a:ext cx="296726" cy="147759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모서리가 둥근 직사각형 99"/>
          <p:cNvSpPr/>
          <p:nvPr/>
        </p:nvSpPr>
        <p:spPr>
          <a:xfrm>
            <a:off x="6105709" y="398271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모서리가 둥근 직사각형 101"/>
          <p:cNvSpPr/>
          <p:nvPr/>
        </p:nvSpPr>
        <p:spPr>
          <a:xfrm>
            <a:off x="5714661" y="4380167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5714661" y="4531242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1133818" y="4239533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1547285" y="435085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1539334" y="4517828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1873735" y="398509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Picture 3" descr="C:\Documents and Settings\한국\Local Settings\Temporary Internet Files\Content.IE5\TQCJGH3M\MCj0350124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1844824"/>
            <a:ext cx="504056" cy="493128"/>
          </a:xfrm>
          <a:prstGeom prst="rect">
            <a:avLst/>
          </a:prstGeom>
          <a:noFill/>
        </p:spPr>
      </p:pic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6948264" y="1556792"/>
            <a:ext cx="12241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rPr>
              <a:t>자석석전화기</a:t>
            </a:r>
            <a:endParaRPr lang="en-US" altLang="ko-KR" sz="1200" b="1" dirty="0">
              <a:solidFill>
                <a:schemeClr val="accent5">
                  <a:lumMod val="50000"/>
                </a:schemeClr>
              </a:solidFill>
              <a:latin typeface="Tahoma" pitchFamily="34" charset="0"/>
            </a:endParaRPr>
          </a:p>
        </p:txBody>
      </p:sp>
      <p:pic>
        <p:nvPicPr>
          <p:cNvPr id="68" name="Picture 3" descr="C:\Documents and Settings\한국\Local Settings\Temporary Internet Files\Content.IE5\TQCJGH3M\MCj0350124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312" y="1844824"/>
            <a:ext cx="504056" cy="49312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996952"/>
            <a:ext cx="3683037" cy="354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991" y="2997560"/>
            <a:ext cx="3683037" cy="354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2W  E&amp;M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 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7"/>
                <a:ext cx="1477990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2W E&amp;M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211864" y="2715587"/>
                <a:ext cx="1062522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2W E&amp;M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3746" y="1547919"/>
              <a:ext cx="1261305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2W </a:t>
              </a:r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모뎀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</p:grpSp>
      <p:sp>
        <p:nvSpPr>
          <p:cNvPr id="99" name="모서리가 둥근 직사각형 98"/>
          <p:cNvSpPr/>
          <p:nvPr/>
        </p:nvSpPr>
        <p:spPr>
          <a:xfrm>
            <a:off x="5352933" y="4258351"/>
            <a:ext cx="296726" cy="147759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모서리가 둥근 직사각형 99"/>
          <p:cNvSpPr/>
          <p:nvPr/>
        </p:nvSpPr>
        <p:spPr>
          <a:xfrm>
            <a:off x="6105709" y="398271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모서리가 둥근 직사각형 101"/>
          <p:cNvSpPr/>
          <p:nvPr/>
        </p:nvSpPr>
        <p:spPr>
          <a:xfrm>
            <a:off x="5714661" y="4380167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5714661" y="4531242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1133818" y="4239533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1547285" y="435085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1539334" y="4517828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1873735" y="398509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6948264" y="1556792"/>
            <a:ext cx="12241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rPr>
              <a:t>2W </a:t>
            </a:r>
            <a:r>
              <a:rPr lang="ko-KR" altLang="en-US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rPr>
              <a:t>모뎀</a:t>
            </a:r>
            <a:endParaRPr lang="en-US" altLang="ko-KR" sz="1200" b="1" dirty="0">
              <a:solidFill>
                <a:schemeClr val="accent5">
                  <a:lumMod val="50000"/>
                </a:schemeClr>
              </a:solidFill>
              <a:latin typeface="Tahoma" pitchFamily="34" charset="0"/>
            </a:endParaRPr>
          </a:p>
        </p:txBody>
      </p:sp>
      <p:pic>
        <p:nvPicPr>
          <p:cNvPr id="48" name="Picture 259" descr="C:\Documents and Settings\ks\Local Settings\Temporary Internet Files\Content.IE5\OHMVC1YV\MCj0434845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916832"/>
            <a:ext cx="864096" cy="285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59" descr="C:\Documents and Settings\ks\Local Settings\Temporary Internet Files\Content.IE5\OHMVC1YV\MCj0434845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1916832"/>
            <a:ext cx="864096" cy="285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996952"/>
            <a:ext cx="3683037" cy="354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991" y="2997560"/>
            <a:ext cx="3683037" cy="354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4W  E&amp;M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 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7"/>
                <a:ext cx="1477990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4W E&amp;M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211864" y="2715587"/>
                <a:ext cx="1062522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4W E&amp;M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3746" y="1547919"/>
              <a:ext cx="1261305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4W </a:t>
              </a:r>
              <a:r>
                <a:rPr lang="ko-KR" altLang="en-US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모뎀</a:t>
              </a:r>
              <a:endPara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endParaRPr>
            </a:p>
          </p:txBody>
        </p:sp>
      </p:grpSp>
      <p:sp>
        <p:nvSpPr>
          <p:cNvPr id="99" name="모서리가 둥근 직사각형 98"/>
          <p:cNvSpPr/>
          <p:nvPr/>
        </p:nvSpPr>
        <p:spPr>
          <a:xfrm>
            <a:off x="5352933" y="4258351"/>
            <a:ext cx="296726" cy="147759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0" name="모서리가 둥근 직사각형 99"/>
          <p:cNvSpPr/>
          <p:nvPr/>
        </p:nvSpPr>
        <p:spPr>
          <a:xfrm>
            <a:off x="6105709" y="398271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모서리가 둥근 직사각형 101"/>
          <p:cNvSpPr/>
          <p:nvPr/>
        </p:nvSpPr>
        <p:spPr>
          <a:xfrm>
            <a:off x="5714661" y="4380167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모서리가 둥근 직사각형 102"/>
          <p:cNvSpPr/>
          <p:nvPr/>
        </p:nvSpPr>
        <p:spPr>
          <a:xfrm>
            <a:off x="5714661" y="4531242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모서리가 둥근 직사각형 52"/>
          <p:cNvSpPr/>
          <p:nvPr/>
        </p:nvSpPr>
        <p:spPr>
          <a:xfrm>
            <a:off x="1133818" y="4239533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모서리가 둥근 직사각형 53"/>
          <p:cNvSpPr/>
          <p:nvPr/>
        </p:nvSpPr>
        <p:spPr>
          <a:xfrm>
            <a:off x="1547285" y="435085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모서리가 둥근 직사각형 54"/>
          <p:cNvSpPr/>
          <p:nvPr/>
        </p:nvSpPr>
        <p:spPr>
          <a:xfrm>
            <a:off x="1539334" y="4517828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1873735" y="3985091"/>
            <a:ext cx="303488" cy="138362"/>
          </a:xfrm>
          <a:prstGeom prst="round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6948264" y="1556792"/>
            <a:ext cx="12241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rPr>
              <a:t>4W </a:t>
            </a:r>
            <a:r>
              <a:rPr lang="ko-KR" altLang="en-US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rPr>
              <a:t>모뎀</a:t>
            </a:r>
            <a:endParaRPr lang="en-US" altLang="ko-KR" sz="1200" b="1" dirty="0">
              <a:solidFill>
                <a:schemeClr val="accent5">
                  <a:lumMod val="50000"/>
                </a:schemeClr>
              </a:solidFill>
              <a:latin typeface="Tahoma" pitchFamily="34" charset="0"/>
            </a:endParaRPr>
          </a:p>
        </p:txBody>
      </p:sp>
      <p:pic>
        <p:nvPicPr>
          <p:cNvPr id="48" name="Picture 259" descr="C:\Documents and Settings\ks\Local Settings\Temporary Internet Files\Content.IE5\OHMVC1YV\MCj0434845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1916832"/>
            <a:ext cx="864096" cy="285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59" descr="C:\Documents and Settings\ks\Local Settings\Temporary Internet Files\Content.IE5\OHMVC1YV\MCj0434845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1916832"/>
            <a:ext cx="864096" cy="285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저속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DATA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OCUDP-AR  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7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7"/>
                <a:ext cx="1477990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OCUDP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236585" y="2715587"/>
                <a:ext cx="1013083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OCUDP 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3746" y="1640972"/>
              <a:ext cx="1261305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DSU</a:t>
              </a:r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6948264" y="1556792"/>
            <a:ext cx="12241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rPr>
              <a:t>DSU</a:t>
            </a:r>
          </a:p>
        </p:txBody>
      </p:sp>
      <p:sp>
        <p:nvSpPr>
          <p:cNvPr id="49" name="modem"/>
          <p:cNvSpPr>
            <a:spLocks noEditPoints="1" noChangeArrowheads="1"/>
          </p:cNvSpPr>
          <p:nvPr/>
        </p:nvSpPr>
        <p:spPr bwMode="auto">
          <a:xfrm>
            <a:off x="899592" y="1916832"/>
            <a:ext cx="505530" cy="202474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0 h 21600"/>
              <a:gd name="T14" fmla="*/ 2147483647 w 21600"/>
              <a:gd name="T15" fmla="*/ 2147483647 h 21600"/>
              <a:gd name="T16" fmla="*/ 0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400 w 21600"/>
              <a:gd name="T31" fmla="*/ 22400 h 21600"/>
              <a:gd name="T32" fmla="*/ 21200 w 21600"/>
              <a:gd name="T33" fmla="*/ 300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 extrusionOk="0">
                <a:moveTo>
                  <a:pt x="0" y="5152"/>
                </a:moveTo>
                <a:lnTo>
                  <a:pt x="2941" y="0"/>
                </a:lnTo>
                <a:lnTo>
                  <a:pt x="18625" y="0"/>
                </a:lnTo>
                <a:lnTo>
                  <a:pt x="21600" y="5152"/>
                </a:lnTo>
                <a:lnTo>
                  <a:pt x="21600" y="21600"/>
                </a:lnTo>
                <a:lnTo>
                  <a:pt x="0" y="21600"/>
                </a:lnTo>
                <a:lnTo>
                  <a:pt x="0" y="5152"/>
                </a:lnTo>
                <a:close/>
              </a:path>
              <a:path w="21600" h="21600" extrusionOk="0">
                <a:moveTo>
                  <a:pt x="0" y="5251"/>
                </a:moveTo>
                <a:lnTo>
                  <a:pt x="21600" y="5251"/>
                </a:lnTo>
                <a:moveTo>
                  <a:pt x="1961" y="11791"/>
                </a:moveTo>
                <a:lnTo>
                  <a:pt x="1961" y="14268"/>
                </a:lnTo>
                <a:lnTo>
                  <a:pt x="2806" y="14268"/>
                </a:lnTo>
                <a:lnTo>
                  <a:pt x="2806" y="11791"/>
                </a:lnTo>
                <a:lnTo>
                  <a:pt x="1961" y="11791"/>
                </a:lnTo>
                <a:close/>
              </a:path>
              <a:path w="21600" h="21600" extrusionOk="0">
                <a:moveTo>
                  <a:pt x="3685" y="11791"/>
                </a:moveTo>
                <a:lnTo>
                  <a:pt x="3685" y="14268"/>
                </a:lnTo>
                <a:lnTo>
                  <a:pt x="4530" y="14268"/>
                </a:lnTo>
                <a:lnTo>
                  <a:pt x="4530" y="11791"/>
                </a:lnTo>
                <a:lnTo>
                  <a:pt x="3685" y="11791"/>
                </a:lnTo>
                <a:close/>
              </a:path>
              <a:path w="21600" h="21600" extrusionOk="0">
                <a:moveTo>
                  <a:pt x="5408" y="11791"/>
                </a:moveTo>
                <a:lnTo>
                  <a:pt x="5408" y="14268"/>
                </a:lnTo>
                <a:lnTo>
                  <a:pt x="6254" y="14268"/>
                </a:lnTo>
                <a:lnTo>
                  <a:pt x="6254" y="11791"/>
                </a:lnTo>
                <a:lnTo>
                  <a:pt x="5408" y="11791"/>
                </a:lnTo>
                <a:close/>
              </a:path>
              <a:path w="21600" h="21600" extrusionOk="0">
                <a:moveTo>
                  <a:pt x="7132" y="11791"/>
                </a:moveTo>
                <a:lnTo>
                  <a:pt x="7132" y="14268"/>
                </a:lnTo>
                <a:lnTo>
                  <a:pt x="7977" y="14268"/>
                </a:lnTo>
                <a:lnTo>
                  <a:pt x="7977" y="11791"/>
                </a:lnTo>
                <a:lnTo>
                  <a:pt x="7132" y="11791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56" name="modem"/>
          <p:cNvSpPr>
            <a:spLocks noEditPoints="1" noChangeArrowheads="1"/>
          </p:cNvSpPr>
          <p:nvPr/>
        </p:nvSpPr>
        <p:spPr bwMode="auto">
          <a:xfrm>
            <a:off x="7380312" y="1916832"/>
            <a:ext cx="505530" cy="202474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0 h 21600"/>
              <a:gd name="T14" fmla="*/ 2147483647 w 21600"/>
              <a:gd name="T15" fmla="*/ 2147483647 h 21600"/>
              <a:gd name="T16" fmla="*/ 0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400 w 21600"/>
              <a:gd name="T31" fmla="*/ 22400 h 21600"/>
              <a:gd name="T32" fmla="*/ 21200 w 21600"/>
              <a:gd name="T33" fmla="*/ 300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 extrusionOk="0">
                <a:moveTo>
                  <a:pt x="0" y="5152"/>
                </a:moveTo>
                <a:lnTo>
                  <a:pt x="2941" y="0"/>
                </a:lnTo>
                <a:lnTo>
                  <a:pt x="18625" y="0"/>
                </a:lnTo>
                <a:lnTo>
                  <a:pt x="21600" y="5152"/>
                </a:lnTo>
                <a:lnTo>
                  <a:pt x="21600" y="21600"/>
                </a:lnTo>
                <a:lnTo>
                  <a:pt x="0" y="21600"/>
                </a:lnTo>
                <a:lnTo>
                  <a:pt x="0" y="5152"/>
                </a:lnTo>
                <a:close/>
              </a:path>
              <a:path w="21600" h="21600" extrusionOk="0">
                <a:moveTo>
                  <a:pt x="0" y="5251"/>
                </a:moveTo>
                <a:lnTo>
                  <a:pt x="21600" y="5251"/>
                </a:lnTo>
                <a:moveTo>
                  <a:pt x="1961" y="11791"/>
                </a:moveTo>
                <a:lnTo>
                  <a:pt x="1961" y="14268"/>
                </a:lnTo>
                <a:lnTo>
                  <a:pt x="2806" y="14268"/>
                </a:lnTo>
                <a:lnTo>
                  <a:pt x="2806" y="11791"/>
                </a:lnTo>
                <a:lnTo>
                  <a:pt x="1961" y="11791"/>
                </a:lnTo>
                <a:close/>
              </a:path>
              <a:path w="21600" h="21600" extrusionOk="0">
                <a:moveTo>
                  <a:pt x="3685" y="11791"/>
                </a:moveTo>
                <a:lnTo>
                  <a:pt x="3685" y="14268"/>
                </a:lnTo>
                <a:lnTo>
                  <a:pt x="4530" y="14268"/>
                </a:lnTo>
                <a:lnTo>
                  <a:pt x="4530" y="11791"/>
                </a:lnTo>
                <a:lnTo>
                  <a:pt x="3685" y="11791"/>
                </a:lnTo>
                <a:close/>
              </a:path>
              <a:path w="21600" h="21600" extrusionOk="0">
                <a:moveTo>
                  <a:pt x="5408" y="11791"/>
                </a:moveTo>
                <a:lnTo>
                  <a:pt x="5408" y="14268"/>
                </a:lnTo>
                <a:lnTo>
                  <a:pt x="6254" y="14268"/>
                </a:lnTo>
                <a:lnTo>
                  <a:pt x="6254" y="11791"/>
                </a:lnTo>
                <a:lnTo>
                  <a:pt x="5408" y="11791"/>
                </a:lnTo>
                <a:close/>
              </a:path>
              <a:path w="21600" h="21600" extrusionOk="0">
                <a:moveTo>
                  <a:pt x="7132" y="11791"/>
                </a:moveTo>
                <a:lnTo>
                  <a:pt x="7132" y="14268"/>
                </a:lnTo>
                <a:lnTo>
                  <a:pt x="7977" y="14268"/>
                </a:lnTo>
                <a:lnTo>
                  <a:pt x="7977" y="11791"/>
                </a:lnTo>
                <a:lnTo>
                  <a:pt x="7132" y="11791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grpSp>
        <p:nvGrpSpPr>
          <p:cNvPr id="70" name="그룹 69"/>
          <p:cNvGrpSpPr/>
          <p:nvPr/>
        </p:nvGrpSpPr>
        <p:grpSpPr>
          <a:xfrm>
            <a:off x="467544" y="2996952"/>
            <a:ext cx="3672409" cy="3552593"/>
            <a:chOff x="467544" y="2996952"/>
            <a:chExt cx="3672409" cy="3552593"/>
          </a:xfrm>
        </p:grpSpPr>
        <p:pic>
          <p:nvPicPr>
            <p:cNvPr id="66" name="Picture 9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2996952"/>
              <a:ext cx="3672409" cy="3552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모서리가 둥근 직사각형 52"/>
            <p:cNvSpPr/>
            <p:nvPr/>
          </p:nvSpPr>
          <p:spPr>
            <a:xfrm>
              <a:off x="1495806" y="3611542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모서리가 둥근 직사각형 53"/>
            <p:cNvSpPr/>
            <p:nvPr/>
          </p:nvSpPr>
          <p:spPr>
            <a:xfrm>
              <a:off x="1119416" y="3865537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모서리가 둥근 직사각형 63"/>
            <p:cNvSpPr/>
            <p:nvPr/>
          </p:nvSpPr>
          <p:spPr>
            <a:xfrm>
              <a:off x="2652678" y="3745064"/>
              <a:ext cx="344963" cy="149748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모서리가 둥근 직사각형 67"/>
            <p:cNvSpPr/>
            <p:nvPr/>
          </p:nvSpPr>
          <p:spPr>
            <a:xfrm>
              <a:off x="1113197" y="4003251"/>
              <a:ext cx="303488" cy="92726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9" name="모서리가 둥근 직사각형 68"/>
            <p:cNvSpPr/>
            <p:nvPr/>
          </p:nvSpPr>
          <p:spPr>
            <a:xfrm>
              <a:off x="1101906" y="4124900"/>
              <a:ext cx="303488" cy="92726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1" name="그룹 70"/>
          <p:cNvGrpSpPr/>
          <p:nvPr/>
        </p:nvGrpSpPr>
        <p:grpSpPr>
          <a:xfrm>
            <a:off x="4644008" y="2996952"/>
            <a:ext cx="3672409" cy="3552593"/>
            <a:chOff x="467544" y="2996952"/>
            <a:chExt cx="3672409" cy="3552593"/>
          </a:xfrm>
        </p:grpSpPr>
        <p:pic>
          <p:nvPicPr>
            <p:cNvPr id="75" name="Picture 9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2996952"/>
              <a:ext cx="3672409" cy="3552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8" name="모서리가 둥근 직사각형 77"/>
            <p:cNvSpPr/>
            <p:nvPr/>
          </p:nvSpPr>
          <p:spPr>
            <a:xfrm>
              <a:off x="1495806" y="3611542"/>
              <a:ext cx="303488" cy="1383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0" name="모서리가 둥근 직사각형 79"/>
            <p:cNvSpPr/>
            <p:nvPr/>
          </p:nvSpPr>
          <p:spPr>
            <a:xfrm>
              <a:off x="1119416" y="3865537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1" name="모서리가 둥근 직사각형 80"/>
            <p:cNvSpPr/>
            <p:nvPr/>
          </p:nvSpPr>
          <p:spPr>
            <a:xfrm>
              <a:off x="2652678" y="3745064"/>
              <a:ext cx="344963" cy="149748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4" name="모서리가 둥근 직사각형 83"/>
            <p:cNvSpPr/>
            <p:nvPr/>
          </p:nvSpPr>
          <p:spPr>
            <a:xfrm>
              <a:off x="1113197" y="4003251"/>
              <a:ext cx="303488" cy="92726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5" name="모서리가 둥근 직사각형 84"/>
            <p:cNvSpPr/>
            <p:nvPr/>
          </p:nvSpPr>
          <p:spPr>
            <a:xfrm>
              <a:off x="1101906" y="4124900"/>
              <a:ext cx="303488" cy="92726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장거리 고속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DATA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SHDSL  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7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7"/>
                <a:ext cx="1477990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SHDC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288850" y="2715587"/>
                <a:ext cx="908554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SHDC 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3746" y="1640972"/>
              <a:ext cx="1261305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SHDSL</a:t>
              </a:r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6948264" y="1556792"/>
            <a:ext cx="12241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rPr>
              <a:t>SHDSL</a:t>
            </a:r>
          </a:p>
        </p:txBody>
      </p:sp>
      <p:sp>
        <p:nvSpPr>
          <p:cNvPr id="49" name="modem"/>
          <p:cNvSpPr>
            <a:spLocks noEditPoints="1" noChangeArrowheads="1"/>
          </p:cNvSpPr>
          <p:nvPr/>
        </p:nvSpPr>
        <p:spPr bwMode="auto">
          <a:xfrm>
            <a:off x="899592" y="1916832"/>
            <a:ext cx="505530" cy="202474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0 h 21600"/>
              <a:gd name="T14" fmla="*/ 2147483647 w 21600"/>
              <a:gd name="T15" fmla="*/ 2147483647 h 21600"/>
              <a:gd name="T16" fmla="*/ 0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400 w 21600"/>
              <a:gd name="T31" fmla="*/ 22400 h 21600"/>
              <a:gd name="T32" fmla="*/ 21200 w 21600"/>
              <a:gd name="T33" fmla="*/ 300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 extrusionOk="0">
                <a:moveTo>
                  <a:pt x="0" y="5152"/>
                </a:moveTo>
                <a:lnTo>
                  <a:pt x="2941" y="0"/>
                </a:lnTo>
                <a:lnTo>
                  <a:pt x="18625" y="0"/>
                </a:lnTo>
                <a:lnTo>
                  <a:pt x="21600" y="5152"/>
                </a:lnTo>
                <a:lnTo>
                  <a:pt x="21600" y="21600"/>
                </a:lnTo>
                <a:lnTo>
                  <a:pt x="0" y="21600"/>
                </a:lnTo>
                <a:lnTo>
                  <a:pt x="0" y="5152"/>
                </a:lnTo>
                <a:close/>
              </a:path>
              <a:path w="21600" h="21600" extrusionOk="0">
                <a:moveTo>
                  <a:pt x="0" y="5251"/>
                </a:moveTo>
                <a:lnTo>
                  <a:pt x="21600" y="5251"/>
                </a:lnTo>
                <a:moveTo>
                  <a:pt x="1961" y="11791"/>
                </a:moveTo>
                <a:lnTo>
                  <a:pt x="1961" y="14268"/>
                </a:lnTo>
                <a:lnTo>
                  <a:pt x="2806" y="14268"/>
                </a:lnTo>
                <a:lnTo>
                  <a:pt x="2806" y="11791"/>
                </a:lnTo>
                <a:lnTo>
                  <a:pt x="1961" y="11791"/>
                </a:lnTo>
                <a:close/>
              </a:path>
              <a:path w="21600" h="21600" extrusionOk="0">
                <a:moveTo>
                  <a:pt x="3685" y="11791"/>
                </a:moveTo>
                <a:lnTo>
                  <a:pt x="3685" y="14268"/>
                </a:lnTo>
                <a:lnTo>
                  <a:pt x="4530" y="14268"/>
                </a:lnTo>
                <a:lnTo>
                  <a:pt x="4530" y="11791"/>
                </a:lnTo>
                <a:lnTo>
                  <a:pt x="3685" y="11791"/>
                </a:lnTo>
                <a:close/>
              </a:path>
              <a:path w="21600" h="21600" extrusionOk="0">
                <a:moveTo>
                  <a:pt x="5408" y="11791"/>
                </a:moveTo>
                <a:lnTo>
                  <a:pt x="5408" y="14268"/>
                </a:lnTo>
                <a:lnTo>
                  <a:pt x="6254" y="14268"/>
                </a:lnTo>
                <a:lnTo>
                  <a:pt x="6254" y="11791"/>
                </a:lnTo>
                <a:lnTo>
                  <a:pt x="5408" y="11791"/>
                </a:lnTo>
                <a:close/>
              </a:path>
              <a:path w="21600" h="21600" extrusionOk="0">
                <a:moveTo>
                  <a:pt x="7132" y="11791"/>
                </a:moveTo>
                <a:lnTo>
                  <a:pt x="7132" y="14268"/>
                </a:lnTo>
                <a:lnTo>
                  <a:pt x="7977" y="14268"/>
                </a:lnTo>
                <a:lnTo>
                  <a:pt x="7977" y="11791"/>
                </a:lnTo>
                <a:lnTo>
                  <a:pt x="7132" y="11791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56" name="modem"/>
          <p:cNvSpPr>
            <a:spLocks noEditPoints="1" noChangeArrowheads="1"/>
          </p:cNvSpPr>
          <p:nvPr/>
        </p:nvSpPr>
        <p:spPr bwMode="auto">
          <a:xfrm>
            <a:off x="7380312" y="1916832"/>
            <a:ext cx="505530" cy="202474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0 h 21600"/>
              <a:gd name="T14" fmla="*/ 2147483647 w 21600"/>
              <a:gd name="T15" fmla="*/ 2147483647 h 21600"/>
              <a:gd name="T16" fmla="*/ 0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400 w 21600"/>
              <a:gd name="T31" fmla="*/ 22400 h 21600"/>
              <a:gd name="T32" fmla="*/ 21200 w 21600"/>
              <a:gd name="T33" fmla="*/ 300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 extrusionOk="0">
                <a:moveTo>
                  <a:pt x="0" y="5152"/>
                </a:moveTo>
                <a:lnTo>
                  <a:pt x="2941" y="0"/>
                </a:lnTo>
                <a:lnTo>
                  <a:pt x="18625" y="0"/>
                </a:lnTo>
                <a:lnTo>
                  <a:pt x="21600" y="5152"/>
                </a:lnTo>
                <a:lnTo>
                  <a:pt x="21600" y="21600"/>
                </a:lnTo>
                <a:lnTo>
                  <a:pt x="0" y="21600"/>
                </a:lnTo>
                <a:lnTo>
                  <a:pt x="0" y="5152"/>
                </a:lnTo>
                <a:close/>
              </a:path>
              <a:path w="21600" h="21600" extrusionOk="0">
                <a:moveTo>
                  <a:pt x="0" y="5251"/>
                </a:moveTo>
                <a:lnTo>
                  <a:pt x="21600" y="5251"/>
                </a:lnTo>
                <a:moveTo>
                  <a:pt x="1961" y="11791"/>
                </a:moveTo>
                <a:lnTo>
                  <a:pt x="1961" y="14268"/>
                </a:lnTo>
                <a:lnTo>
                  <a:pt x="2806" y="14268"/>
                </a:lnTo>
                <a:lnTo>
                  <a:pt x="2806" y="11791"/>
                </a:lnTo>
                <a:lnTo>
                  <a:pt x="1961" y="11791"/>
                </a:lnTo>
                <a:close/>
              </a:path>
              <a:path w="21600" h="21600" extrusionOk="0">
                <a:moveTo>
                  <a:pt x="3685" y="11791"/>
                </a:moveTo>
                <a:lnTo>
                  <a:pt x="3685" y="14268"/>
                </a:lnTo>
                <a:lnTo>
                  <a:pt x="4530" y="14268"/>
                </a:lnTo>
                <a:lnTo>
                  <a:pt x="4530" y="11791"/>
                </a:lnTo>
                <a:lnTo>
                  <a:pt x="3685" y="11791"/>
                </a:lnTo>
                <a:close/>
              </a:path>
              <a:path w="21600" h="21600" extrusionOk="0">
                <a:moveTo>
                  <a:pt x="5408" y="11791"/>
                </a:moveTo>
                <a:lnTo>
                  <a:pt x="5408" y="14268"/>
                </a:lnTo>
                <a:lnTo>
                  <a:pt x="6254" y="14268"/>
                </a:lnTo>
                <a:lnTo>
                  <a:pt x="6254" y="11791"/>
                </a:lnTo>
                <a:lnTo>
                  <a:pt x="5408" y="11791"/>
                </a:lnTo>
                <a:close/>
              </a:path>
              <a:path w="21600" h="21600" extrusionOk="0">
                <a:moveTo>
                  <a:pt x="7132" y="11791"/>
                </a:moveTo>
                <a:lnTo>
                  <a:pt x="7132" y="14268"/>
                </a:lnTo>
                <a:lnTo>
                  <a:pt x="7977" y="14268"/>
                </a:lnTo>
                <a:lnTo>
                  <a:pt x="7977" y="11791"/>
                </a:lnTo>
                <a:lnTo>
                  <a:pt x="7132" y="11791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grpSp>
        <p:nvGrpSpPr>
          <p:cNvPr id="89" name="그룹 88"/>
          <p:cNvGrpSpPr/>
          <p:nvPr/>
        </p:nvGrpSpPr>
        <p:grpSpPr>
          <a:xfrm>
            <a:off x="467544" y="2996952"/>
            <a:ext cx="3667134" cy="3549168"/>
            <a:chOff x="467544" y="2996952"/>
            <a:chExt cx="3667134" cy="3549168"/>
          </a:xfrm>
        </p:grpSpPr>
        <p:pic>
          <p:nvPicPr>
            <p:cNvPr id="51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2996952"/>
              <a:ext cx="3667134" cy="3549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" name="모서리가 둥근 직사각형 51"/>
            <p:cNvSpPr/>
            <p:nvPr/>
          </p:nvSpPr>
          <p:spPr>
            <a:xfrm>
              <a:off x="1593601" y="3638222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모서리가 둥근 직사각형 54"/>
            <p:cNvSpPr/>
            <p:nvPr/>
          </p:nvSpPr>
          <p:spPr>
            <a:xfrm>
              <a:off x="1588030" y="3762103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모서리가 둥근 직사각형 69"/>
            <p:cNvSpPr/>
            <p:nvPr/>
          </p:nvSpPr>
          <p:spPr>
            <a:xfrm>
              <a:off x="1154278" y="3882629"/>
              <a:ext cx="456511" cy="116877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모서리가 둥근 직사각형 70"/>
            <p:cNvSpPr/>
            <p:nvPr/>
          </p:nvSpPr>
          <p:spPr>
            <a:xfrm>
              <a:off x="1118457" y="4024496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6" name="모서리가 둥근 직사각형 85"/>
            <p:cNvSpPr/>
            <p:nvPr/>
          </p:nvSpPr>
          <p:spPr>
            <a:xfrm>
              <a:off x="2779833" y="4334597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7" name="모서리가 둥근 직사각형 86"/>
            <p:cNvSpPr/>
            <p:nvPr/>
          </p:nvSpPr>
          <p:spPr>
            <a:xfrm>
              <a:off x="2779833" y="4461817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모서리가 둥근 직사각형 87"/>
            <p:cNvSpPr/>
            <p:nvPr/>
          </p:nvSpPr>
          <p:spPr>
            <a:xfrm>
              <a:off x="1109896" y="4466482"/>
              <a:ext cx="303488" cy="367911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1" name="그룹 90"/>
          <p:cNvGrpSpPr/>
          <p:nvPr/>
        </p:nvGrpSpPr>
        <p:grpSpPr>
          <a:xfrm>
            <a:off x="4716016" y="2996952"/>
            <a:ext cx="3667134" cy="3549168"/>
            <a:chOff x="467544" y="2996952"/>
            <a:chExt cx="3667134" cy="3549168"/>
          </a:xfrm>
        </p:grpSpPr>
        <p:pic>
          <p:nvPicPr>
            <p:cNvPr id="9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2996952"/>
              <a:ext cx="3667134" cy="3549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" name="모서리가 둥근 직사각형 92"/>
            <p:cNvSpPr/>
            <p:nvPr/>
          </p:nvSpPr>
          <p:spPr>
            <a:xfrm>
              <a:off x="1593601" y="3638222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모서리가 둥근 직사각형 93"/>
            <p:cNvSpPr/>
            <p:nvPr/>
          </p:nvSpPr>
          <p:spPr>
            <a:xfrm>
              <a:off x="1588030" y="3762103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5" name="모서리가 둥근 직사각형 94"/>
            <p:cNvSpPr/>
            <p:nvPr/>
          </p:nvSpPr>
          <p:spPr>
            <a:xfrm>
              <a:off x="1154278" y="3882629"/>
              <a:ext cx="456511" cy="116877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6" name="모서리가 둥근 직사각형 95"/>
            <p:cNvSpPr/>
            <p:nvPr/>
          </p:nvSpPr>
          <p:spPr>
            <a:xfrm>
              <a:off x="1118457" y="4024496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7" name="모서리가 둥근 직사각형 96"/>
            <p:cNvSpPr/>
            <p:nvPr/>
          </p:nvSpPr>
          <p:spPr>
            <a:xfrm>
              <a:off x="2779833" y="4334597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8" name="모서리가 둥근 직사각형 97"/>
            <p:cNvSpPr/>
            <p:nvPr/>
          </p:nvSpPr>
          <p:spPr>
            <a:xfrm>
              <a:off x="2779833" y="4461817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9" name="모서리가 둥근 직사각형 98"/>
            <p:cNvSpPr/>
            <p:nvPr/>
          </p:nvSpPr>
          <p:spPr>
            <a:xfrm>
              <a:off x="1109896" y="4466482"/>
              <a:ext cx="303488" cy="367911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539552" y="764704"/>
            <a:ext cx="79928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3)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Service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별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설정  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( 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고속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DATA </a:t>
            </a:r>
            <a:r>
              <a:rPr lang="ko-KR" altLang="en-US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회선  </a:t>
            </a:r>
            <a:r>
              <a:rPr lang="en-US" altLang="ko-KR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) DS64N  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95"/>
          <p:cNvGrpSpPr/>
          <p:nvPr/>
        </p:nvGrpSpPr>
        <p:grpSpPr>
          <a:xfrm>
            <a:off x="539552" y="1268760"/>
            <a:ext cx="7776864" cy="1633466"/>
            <a:chOff x="539552" y="1268760"/>
            <a:chExt cx="8012997" cy="2110862"/>
          </a:xfrm>
        </p:grpSpPr>
        <p:grpSp>
          <p:nvGrpSpPr>
            <p:cNvPr id="4" name="그룹 47"/>
            <p:cNvGrpSpPr/>
            <p:nvPr/>
          </p:nvGrpSpPr>
          <p:grpSpPr>
            <a:xfrm>
              <a:off x="539552" y="1268760"/>
              <a:ext cx="3620509" cy="2110862"/>
              <a:chOff x="5580112" y="1268760"/>
              <a:chExt cx="3096344" cy="2232248"/>
            </a:xfrm>
          </p:grpSpPr>
          <p:sp>
            <p:nvSpPr>
              <p:cNvPr id="24" name="Rectangle 860"/>
              <p:cNvSpPr>
                <a:spLocks noChangeArrowheads="1"/>
              </p:cNvSpPr>
              <p:nvPr/>
            </p:nvSpPr>
            <p:spPr bwMode="auto">
              <a:xfrm>
                <a:off x="5652119" y="1340767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25" name="직선 연결선 24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연결선 25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 Box 20"/>
              <p:cNvSpPr txBox="1">
                <a:spLocks noChangeArrowheads="1"/>
              </p:cNvSpPr>
              <p:nvPr/>
            </p:nvSpPr>
            <p:spPr bwMode="auto">
              <a:xfrm>
                <a:off x="6811771" y="2715587"/>
                <a:ext cx="1477990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DS64N  Unit</a:t>
                </a:r>
              </a:p>
            </p:txBody>
          </p:sp>
          <p:cxnSp>
            <p:nvCxnSpPr>
              <p:cNvPr id="46" name="직선 연결선 45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그룹 56"/>
            <p:cNvGrpSpPr/>
            <p:nvPr/>
          </p:nvGrpSpPr>
          <p:grpSpPr>
            <a:xfrm>
              <a:off x="4932040" y="1268760"/>
              <a:ext cx="3620509" cy="2110862"/>
              <a:chOff x="5580112" y="1268760"/>
              <a:chExt cx="3096344" cy="2232248"/>
            </a:xfrm>
          </p:grpSpPr>
          <p:sp>
            <p:nvSpPr>
              <p:cNvPr id="58" name="Rectangle 860"/>
              <p:cNvSpPr>
                <a:spLocks noChangeArrowheads="1"/>
              </p:cNvSpPr>
              <p:nvPr/>
            </p:nvSpPr>
            <p:spPr bwMode="auto">
              <a:xfrm>
                <a:off x="5652120" y="1340768"/>
                <a:ext cx="2952328" cy="20882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  <a:alpha val="6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ko-KR" altLang="en-US">
                  <a:latin typeface="굴림" pitchFamily="50" charset="-127"/>
                  <a:ea typeface="굴림" pitchFamily="50" charset="-127"/>
                </a:endParaRPr>
              </a:p>
            </p:txBody>
          </p:sp>
          <p:cxnSp>
            <p:nvCxnSpPr>
              <p:cNvPr id="59" name="직선 연결선 58"/>
              <p:cNvCxnSpPr/>
              <p:nvPr/>
            </p:nvCxnSpPr>
            <p:spPr bwMode="auto">
              <a:xfrm>
                <a:off x="5580112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/>
              <p:cNvCxnSpPr/>
              <p:nvPr/>
            </p:nvCxnSpPr>
            <p:spPr bwMode="auto">
              <a:xfrm flipH="1">
                <a:off x="5652120" y="1268760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Text Box 20"/>
              <p:cNvSpPr txBox="1">
                <a:spLocks noChangeArrowheads="1"/>
              </p:cNvSpPr>
              <p:nvPr/>
            </p:nvSpPr>
            <p:spPr bwMode="auto">
              <a:xfrm>
                <a:off x="6247179" y="2715587"/>
                <a:ext cx="991894" cy="378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sz="1200" b="1" dirty="0">
                    <a:solidFill>
                      <a:schemeClr val="bg1"/>
                    </a:solidFill>
                    <a:latin typeface="Tahoma" pitchFamily="34" charset="0"/>
                  </a:rPr>
                  <a:t>DS64N  Unit</a:t>
                </a:r>
              </a:p>
            </p:txBody>
          </p:sp>
          <p:cxnSp>
            <p:nvCxnSpPr>
              <p:cNvPr id="62" name="직선 연결선 61"/>
              <p:cNvCxnSpPr/>
              <p:nvPr/>
            </p:nvCxnSpPr>
            <p:spPr bwMode="auto">
              <a:xfrm flipH="1">
                <a:off x="5652120" y="3501008"/>
                <a:ext cx="2808312" cy="0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/>
              <p:cNvCxnSpPr/>
              <p:nvPr/>
            </p:nvCxnSpPr>
            <p:spPr bwMode="auto">
              <a:xfrm>
                <a:off x="8676456" y="1340768"/>
                <a:ext cx="0" cy="2088232"/>
              </a:xfrm>
              <a:prstGeom prst="line">
                <a:avLst/>
              </a:prstGeom>
              <a:ln w="19050" cmpd="thickThin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Text Box 20"/>
            <p:cNvSpPr txBox="1">
              <a:spLocks noChangeArrowheads="1"/>
            </p:cNvSpPr>
            <p:nvPr/>
          </p:nvSpPr>
          <p:spPr bwMode="auto">
            <a:xfrm>
              <a:off x="1979712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WTC-180</a:t>
              </a:r>
            </a:p>
          </p:txBody>
        </p:sp>
        <p:sp>
          <p:nvSpPr>
            <p:cNvPr id="73" name="Text Box 20"/>
            <p:cNvSpPr txBox="1">
              <a:spLocks noChangeArrowheads="1"/>
            </p:cNvSpPr>
            <p:nvPr/>
          </p:nvSpPr>
          <p:spPr bwMode="auto">
            <a:xfrm>
              <a:off x="5364088" y="1556792"/>
              <a:ext cx="18002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WTC-60</a:t>
              </a:r>
            </a:p>
          </p:txBody>
        </p:sp>
        <p:grpSp>
          <p:nvGrpSpPr>
            <p:cNvPr id="7" name="그룹 77"/>
            <p:cNvGrpSpPr/>
            <p:nvPr/>
          </p:nvGrpSpPr>
          <p:grpSpPr>
            <a:xfrm>
              <a:off x="3649638" y="2103139"/>
              <a:ext cx="1978773" cy="239267"/>
              <a:chOff x="2282999" y="3886318"/>
              <a:chExt cx="3819349" cy="220499"/>
            </a:xfrm>
          </p:grpSpPr>
          <p:sp>
            <p:nvSpPr>
              <p:cNvPr id="74" name="이등변 삼각형 73"/>
              <p:cNvSpPr/>
              <p:nvPr/>
            </p:nvSpPr>
            <p:spPr>
              <a:xfrm rot="5400000">
                <a:off x="3926429" y="3886318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76" name="직선 연결선 75"/>
              <p:cNvCxnSpPr/>
              <p:nvPr/>
            </p:nvCxnSpPr>
            <p:spPr>
              <a:xfrm>
                <a:off x="2282999" y="3996481"/>
                <a:ext cx="3819349" cy="5647"/>
              </a:xfrm>
              <a:prstGeom prst="line">
                <a:avLst/>
              </a:prstGeom>
              <a:ln w="15875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이등변 삼각형 76"/>
              <p:cNvSpPr/>
              <p:nvPr/>
            </p:nvSpPr>
            <p:spPr>
              <a:xfrm rot="16200000">
                <a:off x="4123008" y="3890793"/>
                <a:ext cx="216024" cy="216024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79" name="직선 연결선 78"/>
            <p:cNvCxnSpPr/>
            <p:nvPr/>
          </p:nvCxnSpPr>
          <p:spPr>
            <a:xfrm>
              <a:off x="7020272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7" name="Picture 1" descr="wtc60전면1"/>
            <p:cNvPicPr preferRelativeResize="0"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628411" y="1988841"/>
              <a:ext cx="1335415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82" name="직선 연결선 81"/>
            <p:cNvCxnSpPr/>
            <p:nvPr/>
          </p:nvCxnSpPr>
          <p:spPr>
            <a:xfrm>
              <a:off x="1403648" y="2204864"/>
              <a:ext cx="648072" cy="0"/>
            </a:xfrm>
            <a:prstGeom prst="line">
              <a:avLst/>
            </a:prstGeom>
            <a:ln w="158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79712" y="1844823"/>
              <a:ext cx="1649672" cy="720081"/>
            </a:xfrm>
            <a:prstGeom prst="rect">
              <a:avLst/>
            </a:prstGeom>
            <a:noFill/>
            <a:ln w="1">
              <a:noFill/>
              <a:miter lim="800000"/>
              <a:headEnd/>
              <a:tailEnd type="none" w="med" len="med"/>
            </a:ln>
            <a:effectLst/>
          </p:spPr>
        </p:pic>
        <p:sp>
          <p:nvSpPr>
            <p:cNvPr id="83" name="Text Box 20"/>
            <p:cNvSpPr txBox="1">
              <a:spLocks noChangeArrowheads="1"/>
            </p:cNvSpPr>
            <p:nvPr/>
          </p:nvSpPr>
          <p:spPr bwMode="auto">
            <a:xfrm>
              <a:off x="613746" y="1640972"/>
              <a:ext cx="1261305" cy="357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accent5">
                      <a:lumMod val="50000"/>
                    </a:schemeClr>
                  </a:solidFill>
                  <a:latin typeface="Tahoma" pitchFamily="34" charset="0"/>
                </a:rPr>
                <a:t>Router</a:t>
              </a:r>
            </a:p>
          </p:txBody>
        </p:sp>
      </p:grpSp>
      <p:sp>
        <p:nvSpPr>
          <p:cNvPr id="57" name="Text Box 20"/>
          <p:cNvSpPr txBox="1">
            <a:spLocks noChangeArrowheads="1"/>
          </p:cNvSpPr>
          <p:nvPr/>
        </p:nvSpPr>
        <p:spPr bwMode="auto">
          <a:xfrm>
            <a:off x="6948264" y="1556792"/>
            <a:ext cx="12241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accent5">
                    <a:lumMod val="50000"/>
                  </a:schemeClr>
                </a:solidFill>
                <a:latin typeface="Tahoma" pitchFamily="34" charset="0"/>
              </a:rPr>
              <a:t>Router</a:t>
            </a:r>
          </a:p>
        </p:txBody>
      </p:sp>
      <p:grpSp>
        <p:nvGrpSpPr>
          <p:cNvPr id="64" name="Group 57"/>
          <p:cNvGrpSpPr>
            <a:grpSpLocks noChangeAspect="1"/>
          </p:cNvGrpSpPr>
          <p:nvPr/>
        </p:nvGrpSpPr>
        <p:grpSpPr bwMode="auto">
          <a:xfrm>
            <a:off x="7308304" y="1916832"/>
            <a:ext cx="555313" cy="222195"/>
            <a:chOff x="0" y="0"/>
            <a:chExt cx="520" cy="302"/>
          </a:xfrm>
        </p:grpSpPr>
        <p:sp>
          <p:nvSpPr>
            <p:cNvPr id="66" name="AutoShape 58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20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/>
            </a:p>
          </p:txBody>
        </p:sp>
        <p:grpSp>
          <p:nvGrpSpPr>
            <p:cNvPr id="68" name="Group 59"/>
            <p:cNvGrpSpPr>
              <a:grpSpLocks/>
            </p:cNvGrpSpPr>
            <p:nvPr/>
          </p:nvGrpSpPr>
          <p:grpSpPr bwMode="auto">
            <a:xfrm>
              <a:off x="0" y="1"/>
              <a:ext cx="519" cy="300"/>
              <a:chOff x="0" y="1"/>
              <a:chExt cx="519" cy="300"/>
            </a:xfrm>
          </p:grpSpPr>
          <p:sp>
            <p:nvSpPr>
              <p:cNvPr id="84" name="Oval 60"/>
              <p:cNvSpPr>
                <a:spLocks noChangeArrowheads="1"/>
              </p:cNvSpPr>
              <p:nvPr/>
            </p:nvSpPr>
            <p:spPr bwMode="auto">
              <a:xfrm>
                <a:off x="1" y="126"/>
                <a:ext cx="518" cy="175"/>
              </a:xfrm>
              <a:prstGeom prst="ellipse">
                <a:avLst/>
              </a:prstGeom>
              <a:solidFill>
                <a:srgbClr val="0078AA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85" name="Rectangle 61"/>
              <p:cNvSpPr>
                <a:spLocks noChangeArrowheads="1"/>
              </p:cNvSpPr>
              <p:nvPr/>
            </p:nvSpPr>
            <p:spPr bwMode="auto">
              <a:xfrm>
                <a:off x="0" y="90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89" name="Rectangle 62"/>
              <p:cNvSpPr>
                <a:spLocks noChangeArrowheads="1"/>
              </p:cNvSpPr>
              <p:nvPr/>
            </p:nvSpPr>
            <p:spPr bwMode="auto">
              <a:xfrm>
                <a:off x="0" y="90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90" name="Oval 63"/>
              <p:cNvSpPr>
                <a:spLocks noChangeArrowheads="1"/>
              </p:cNvSpPr>
              <p:nvPr/>
            </p:nvSpPr>
            <p:spPr bwMode="auto">
              <a:xfrm>
                <a:off x="1" y="1"/>
                <a:ext cx="518" cy="175"/>
              </a:xfrm>
              <a:prstGeom prst="ellipse">
                <a:avLst/>
              </a:prstGeom>
              <a:solidFill>
                <a:srgbClr val="00B4FF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grpSp>
            <p:nvGrpSpPr>
              <p:cNvPr id="91" name="Group 64"/>
              <p:cNvGrpSpPr>
                <a:grpSpLocks/>
              </p:cNvGrpSpPr>
              <p:nvPr/>
            </p:nvGrpSpPr>
            <p:grpSpPr bwMode="auto">
              <a:xfrm>
                <a:off x="79" y="22"/>
                <a:ext cx="359" cy="134"/>
                <a:chOff x="79" y="22"/>
                <a:chExt cx="359" cy="134"/>
              </a:xfrm>
            </p:grpSpPr>
            <p:grpSp>
              <p:nvGrpSpPr>
                <p:cNvPr id="102" name="Group 65"/>
                <p:cNvGrpSpPr>
                  <a:grpSpLocks/>
                </p:cNvGrpSpPr>
                <p:nvPr/>
              </p:nvGrpSpPr>
              <p:grpSpPr bwMode="auto">
                <a:xfrm>
                  <a:off x="79" y="22"/>
                  <a:ext cx="356" cy="131"/>
                  <a:chOff x="79" y="22"/>
                  <a:chExt cx="356" cy="131"/>
                </a:xfrm>
              </p:grpSpPr>
              <p:sp>
                <p:nvSpPr>
                  <p:cNvPr id="112" name="Freeform 66"/>
                  <p:cNvSpPr>
                    <a:spLocks/>
                  </p:cNvSpPr>
                  <p:nvPr/>
                </p:nvSpPr>
                <p:spPr bwMode="auto">
                  <a:xfrm>
                    <a:off x="265" y="25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13" name="Freeform 67"/>
                  <p:cNvSpPr>
                    <a:spLocks/>
                  </p:cNvSpPr>
                  <p:nvPr/>
                </p:nvSpPr>
                <p:spPr bwMode="auto">
                  <a:xfrm>
                    <a:off x="265" y="25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14" name="Freeform 68"/>
                  <p:cNvSpPr>
                    <a:spLocks/>
                  </p:cNvSpPr>
                  <p:nvPr/>
                </p:nvSpPr>
                <p:spPr bwMode="auto">
                  <a:xfrm>
                    <a:off x="79" y="90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15" name="Freeform 69"/>
                  <p:cNvSpPr>
                    <a:spLocks/>
                  </p:cNvSpPr>
                  <p:nvPr/>
                </p:nvSpPr>
                <p:spPr bwMode="auto">
                  <a:xfrm>
                    <a:off x="79" y="90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16" name="Freeform 70"/>
                  <p:cNvSpPr>
                    <a:spLocks/>
                  </p:cNvSpPr>
                  <p:nvPr/>
                </p:nvSpPr>
                <p:spPr bwMode="auto">
                  <a:xfrm>
                    <a:off x="88" y="22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17" name="Freeform 71"/>
                  <p:cNvSpPr>
                    <a:spLocks/>
                  </p:cNvSpPr>
                  <p:nvPr/>
                </p:nvSpPr>
                <p:spPr bwMode="auto">
                  <a:xfrm>
                    <a:off x="88" y="22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18" name="Freeform 72"/>
                  <p:cNvSpPr>
                    <a:spLocks/>
                  </p:cNvSpPr>
                  <p:nvPr/>
                </p:nvSpPr>
                <p:spPr bwMode="auto">
                  <a:xfrm>
                    <a:off x="258" y="97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19" name="Freeform 73"/>
                  <p:cNvSpPr>
                    <a:spLocks/>
                  </p:cNvSpPr>
                  <p:nvPr/>
                </p:nvSpPr>
                <p:spPr bwMode="auto">
                  <a:xfrm>
                    <a:off x="258" y="97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</p:grpSp>
            <p:grpSp>
              <p:nvGrpSpPr>
                <p:cNvPr id="103" name="Group 74"/>
                <p:cNvGrpSpPr>
                  <a:grpSpLocks/>
                </p:cNvGrpSpPr>
                <p:nvPr/>
              </p:nvGrpSpPr>
              <p:grpSpPr bwMode="auto">
                <a:xfrm>
                  <a:off x="82" y="25"/>
                  <a:ext cx="356" cy="131"/>
                  <a:chOff x="82" y="25"/>
                  <a:chExt cx="356" cy="131"/>
                </a:xfrm>
              </p:grpSpPr>
              <p:sp>
                <p:nvSpPr>
                  <p:cNvPr id="104" name="Freeform 75"/>
                  <p:cNvSpPr>
                    <a:spLocks/>
                  </p:cNvSpPr>
                  <p:nvPr/>
                </p:nvSpPr>
                <p:spPr bwMode="auto">
                  <a:xfrm>
                    <a:off x="268" y="28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05" name="Freeform 76"/>
                  <p:cNvSpPr>
                    <a:spLocks/>
                  </p:cNvSpPr>
                  <p:nvPr/>
                </p:nvSpPr>
                <p:spPr bwMode="auto">
                  <a:xfrm>
                    <a:off x="268" y="28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06" name="Freeform 77"/>
                  <p:cNvSpPr>
                    <a:spLocks/>
                  </p:cNvSpPr>
                  <p:nvPr/>
                </p:nvSpPr>
                <p:spPr bwMode="auto">
                  <a:xfrm>
                    <a:off x="82" y="93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07" name="Freeform 78"/>
                  <p:cNvSpPr>
                    <a:spLocks/>
                  </p:cNvSpPr>
                  <p:nvPr/>
                </p:nvSpPr>
                <p:spPr bwMode="auto">
                  <a:xfrm>
                    <a:off x="82" y="93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08" name="Freeform 79"/>
                  <p:cNvSpPr>
                    <a:spLocks/>
                  </p:cNvSpPr>
                  <p:nvPr/>
                </p:nvSpPr>
                <p:spPr bwMode="auto">
                  <a:xfrm>
                    <a:off x="91" y="25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09" name="Freeform 80"/>
                  <p:cNvSpPr>
                    <a:spLocks/>
                  </p:cNvSpPr>
                  <p:nvPr/>
                </p:nvSpPr>
                <p:spPr bwMode="auto">
                  <a:xfrm>
                    <a:off x="91" y="25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10" name="Freeform 81"/>
                  <p:cNvSpPr>
                    <a:spLocks/>
                  </p:cNvSpPr>
                  <p:nvPr/>
                </p:nvSpPr>
                <p:spPr bwMode="auto">
                  <a:xfrm>
                    <a:off x="262" y="100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11" name="Freeform 82"/>
                  <p:cNvSpPr>
                    <a:spLocks/>
                  </p:cNvSpPr>
                  <p:nvPr/>
                </p:nvSpPr>
                <p:spPr bwMode="auto">
                  <a:xfrm>
                    <a:off x="262" y="100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</p:grpSp>
          </p:grpSp>
          <p:sp>
            <p:nvSpPr>
              <p:cNvPr id="100" name="Line 83"/>
              <p:cNvSpPr>
                <a:spLocks noChangeShapeType="1"/>
              </p:cNvSpPr>
              <p:nvPr/>
            </p:nvSpPr>
            <p:spPr bwMode="auto">
              <a:xfrm>
                <a:off x="0" y="87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101" name="Line 84"/>
              <p:cNvSpPr>
                <a:spLocks noChangeShapeType="1"/>
              </p:cNvSpPr>
              <p:nvPr/>
            </p:nvSpPr>
            <p:spPr bwMode="auto">
              <a:xfrm>
                <a:off x="517" y="87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</p:grpSp>
        <p:grpSp>
          <p:nvGrpSpPr>
            <p:cNvPr id="69" name="Group 85"/>
            <p:cNvGrpSpPr>
              <a:grpSpLocks/>
            </p:cNvGrpSpPr>
            <p:nvPr/>
          </p:nvGrpSpPr>
          <p:grpSpPr bwMode="auto">
            <a:xfrm>
              <a:off x="126" y="184"/>
              <a:ext cx="258" cy="99"/>
              <a:chOff x="126" y="184"/>
              <a:chExt cx="258" cy="99"/>
            </a:xfrm>
          </p:grpSpPr>
          <p:sp>
            <p:nvSpPr>
              <p:cNvPr id="75" name="Freeform 86"/>
              <p:cNvSpPr>
                <a:spLocks/>
              </p:cNvSpPr>
              <p:nvPr/>
            </p:nvSpPr>
            <p:spPr bwMode="auto">
              <a:xfrm>
                <a:off x="126" y="184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78" name="Freeform 87"/>
              <p:cNvSpPr>
                <a:spLocks/>
              </p:cNvSpPr>
              <p:nvPr/>
            </p:nvSpPr>
            <p:spPr bwMode="auto">
              <a:xfrm>
                <a:off x="126" y="184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80" name="Freeform 88"/>
              <p:cNvSpPr>
                <a:spLocks/>
              </p:cNvSpPr>
              <p:nvPr/>
            </p:nvSpPr>
            <p:spPr bwMode="auto">
              <a:xfrm>
                <a:off x="129" y="187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81" name="Freeform 89"/>
              <p:cNvSpPr>
                <a:spLocks/>
              </p:cNvSpPr>
              <p:nvPr/>
            </p:nvSpPr>
            <p:spPr bwMode="auto">
              <a:xfrm>
                <a:off x="129" y="187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</p:grpSp>
      </p:grpSp>
      <p:grpSp>
        <p:nvGrpSpPr>
          <p:cNvPr id="153" name="Group 57"/>
          <p:cNvGrpSpPr>
            <a:grpSpLocks noChangeAspect="1"/>
          </p:cNvGrpSpPr>
          <p:nvPr/>
        </p:nvGrpSpPr>
        <p:grpSpPr bwMode="auto">
          <a:xfrm>
            <a:off x="899592" y="1916832"/>
            <a:ext cx="555313" cy="222195"/>
            <a:chOff x="0" y="0"/>
            <a:chExt cx="520" cy="302"/>
          </a:xfrm>
        </p:grpSpPr>
        <p:sp>
          <p:nvSpPr>
            <p:cNvPr id="154" name="AutoShape 58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520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endParaRPr lang="ko-KR" altLang="en-US"/>
            </a:p>
          </p:txBody>
        </p:sp>
        <p:grpSp>
          <p:nvGrpSpPr>
            <p:cNvPr id="155" name="Group 59"/>
            <p:cNvGrpSpPr>
              <a:grpSpLocks/>
            </p:cNvGrpSpPr>
            <p:nvPr/>
          </p:nvGrpSpPr>
          <p:grpSpPr bwMode="auto">
            <a:xfrm>
              <a:off x="0" y="1"/>
              <a:ext cx="519" cy="300"/>
              <a:chOff x="0" y="1"/>
              <a:chExt cx="519" cy="300"/>
            </a:xfrm>
          </p:grpSpPr>
          <p:sp>
            <p:nvSpPr>
              <p:cNvPr id="161" name="Oval 60"/>
              <p:cNvSpPr>
                <a:spLocks noChangeArrowheads="1"/>
              </p:cNvSpPr>
              <p:nvPr/>
            </p:nvSpPr>
            <p:spPr bwMode="auto">
              <a:xfrm>
                <a:off x="1" y="126"/>
                <a:ext cx="518" cy="175"/>
              </a:xfrm>
              <a:prstGeom prst="ellipse">
                <a:avLst/>
              </a:prstGeom>
              <a:solidFill>
                <a:srgbClr val="0078AA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162" name="Rectangle 61"/>
              <p:cNvSpPr>
                <a:spLocks noChangeArrowheads="1"/>
              </p:cNvSpPr>
              <p:nvPr/>
            </p:nvSpPr>
            <p:spPr bwMode="auto">
              <a:xfrm>
                <a:off x="0" y="90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163" name="Rectangle 62"/>
              <p:cNvSpPr>
                <a:spLocks noChangeArrowheads="1"/>
              </p:cNvSpPr>
              <p:nvPr/>
            </p:nvSpPr>
            <p:spPr bwMode="auto">
              <a:xfrm>
                <a:off x="0" y="90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164" name="Oval 63"/>
              <p:cNvSpPr>
                <a:spLocks noChangeArrowheads="1"/>
              </p:cNvSpPr>
              <p:nvPr/>
            </p:nvSpPr>
            <p:spPr bwMode="auto">
              <a:xfrm>
                <a:off x="1" y="1"/>
                <a:ext cx="518" cy="175"/>
              </a:xfrm>
              <a:prstGeom prst="ellipse">
                <a:avLst/>
              </a:prstGeom>
              <a:solidFill>
                <a:srgbClr val="00B4FF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grpSp>
            <p:nvGrpSpPr>
              <p:cNvPr id="165" name="Group 64"/>
              <p:cNvGrpSpPr>
                <a:grpSpLocks/>
              </p:cNvGrpSpPr>
              <p:nvPr/>
            </p:nvGrpSpPr>
            <p:grpSpPr bwMode="auto">
              <a:xfrm>
                <a:off x="79" y="22"/>
                <a:ext cx="359" cy="134"/>
                <a:chOff x="79" y="22"/>
                <a:chExt cx="359" cy="134"/>
              </a:xfrm>
            </p:grpSpPr>
            <p:grpSp>
              <p:nvGrpSpPr>
                <p:cNvPr id="168" name="Group 65"/>
                <p:cNvGrpSpPr>
                  <a:grpSpLocks/>
                </p:cNvGrpSpPr>
                <p:nvPr/>
              </p:nvGrpSpPr>
              <p:grpSpPr bwMode="auto">
                <a:xfrm>
                  <a:off x="79" y="22"/>
                  <a:ext cx="356" cy="131"/>
                  <a:chOff x="79" y="22"/>
                  <a:chExt cx="356" cy="131"/>
                </a:xfrm>
              </p:grpSpPr>
              <p:sp>
                <p:nvSpPr>
                  <p:cNvPr id="178" name="Freeform 66"/>
                  <p:cNvSpPr>
                    <a:spLocks/>
                  </p:cNvSpPr>
                  <p:nvPr/>
                </p:nvSpPr>
                <p:spPr bwMode="auto">
                  <a:xfrm>
                    <a:off x="265" y="25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79" name="Freeform 67"/>
                  <p:cNvSpPr>
                    <a:spLocks/>
                  </p:cNvSpPr>
                  <p:nvPr/>
                </p:nvSpPr>
                <p:spPr bwMode="auto">
                  <a:xfrm>
                    <a:off x="265" y="25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80" name="Freeform 68"/>
                  <p:cNvSpPr>
                    <a:spLocks/>
                  </p:cNvSpPr>
                  <p:nvPr/>
                </p:nvSpPr>
                <p:spPr bwMode="auto">
                  <a:xfrm>
                    <a:off x="79" y="90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81" name="Freeform 69"/>
                  <p:cNvSpPr>
                    <a:spLocks/>
                  </p:cNvSpPr>
                  <p:nvPr/>
                </p:nvSpPr>
                <p:spPr bwMode="auto">
                  <a:xfrm>
                    <a:off x="79" y="90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82" name="Freeform 70"/>
                  <p:cNvSpPr>
                    <a:spLocks/>
                  </p:cNvSpPr>
                  <p:nvPr/>
                </p:nvSpPr>
                <p:spPr bwMode="auto">
                  <a:xfrm>
                    <a:off x="88" y="22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83" name="Freeform 71"/>
                  <p:cNvSpPr>
                    <a:spLocks/>
                  </p:cNvSpPr>
                  <p:nvPr/>
                </p:nvSpPr>
                <p:spPr bwMode="auto">
                  <a:xfrm>
                    <a:off x="88" y="22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84" name="Freeform 72"/>
                  <p:cNvSpPr>
                    <a:spLocks/>
                  </p:cNvSpPr>
                  <p:nvPr/>
                </p:nvSpPr>
                <p:spPr bwMode="auto">
                  <a:xfrm>
                    <a:off x="258" y="97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85" name="Freeform 73"/>
                  <p:cNvSpPr>
                    <a:spLocks/>
                  </p:cNvSpPr>
                  <p:nvPr/>
                </p:nvSpPr>
                <p:spPr bwMode="auto">
                  <a:xfrm>
                    <a:off x="258" y="97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</p:grpSp>
            <p:grpSp>
              <p:nvGrpSpPr>
                <p:cNvPr id="169" name="Group 74"/>
                <p:cNvGrpSpPr>
                  <a:grpSpLocks/>
                </p:cNvGrpSpPr>
                <p:nvPr/>
              </p:nvGrpSpPr>
              <p:grpSpPr bwMode="auto">
                <a:xfrm>
                  <a:off x="82" y="25"/>
                  <a:ext cx="356" cy="131"/>
                  <a:chOff x="82" y="25"/>
                  <a:chExt cx="356" cy="131"/>
                </a:xfrm>
              </p:grpSpPr>
              <p:sp>
                <p:nvSpPr>
                  <p:cNvPr id="170" name="Freeform 75"/>
                  <p:cNvSpPr>
                    <a:spLocks/>
                  </p:cNvSpPr>
                  <p:nvPr/>
                </p:nvSpPr>
                <p:spPr bwMode="auto">
                  <a:xfrm>
                    <a:off x="268" y="28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71" name="Freeform 76"/>
                  <p:cNvSpPr>
                    <a:spLocks/>
                  </p:cNvSpPr>
                  <p:nvPr/>
                </p:nvSpPr>
                <p:spPr bwMode="auto">
                  <a:xfrm>
                    <a:off x="268" y="28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72" name="Freeform 77"/>
                  <p:cNvSpPr>
                    <a:spLocks/>
                  </p:cNvSpPr>
                  <p:nvPr/>
                </p:nvSpPr>
                <p:spPr bwMode="auto">
                  <a:xfrm>
                    <a:off x="82" y="93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73" name="Freeform 78"/>
                  <p:cNvSpPr>
                    <a:spLocks/>
                  </p:cNvSpPr>
                  <p:nvPr/>
                </p:nvSpPr>
                <p:spPr bwMode="auto">
                  <a:xfrm>
                    <a:off x="82" y="93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74" name="Freeform 79"/>
                  <p:cNvSpPr>
                    <a:spLocks/>
                  </p:cNvSpPr>
                  <p:nvPr/>
                </p:nvSpPr>
                <p:spPr bwMode="auto">
                  <a:xfrm>
                    <a:off x="91" y="25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75" name="Freeform 80"/>
                  <p:cNvSpPr>
                    <a:spLocks/>
                  </p:cNvSpPr>
                  <p:nvPr/>
                </p:nvSpPr>
                <p:spPr bwMode="auto">
                  <a:xfrm>
                    <a:off x="91" y="25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76" name="Freeform 81"/>
                  <p:cNvSpPr>
                    <a:spLocks/>
                  </p:cNvSpPr>
                  <p:nvPr/>
                </p:nvSpPr>
                <p:spPr bwMode="auto">
                  <a:xfrm>
                    <a:off x="262" y="100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  <p:sp>
                <p:nvSpPr>
                  <p:cNvPr id="177" name="Freeform 82"/>
                  <p:cNvSpPr>
                    <a:spLocks/>
                  </p:cNvSpPr>
                  <p:nvPr/>
                </p:nvSpPr>
                <p:spPr bwMode="auto">
                  <a:xfrm>
                    <a:off x="262" y="100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/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ko-KR" altLang="en-US"/>
                  </a:p>
                </p:txBody>
              </p:sp>
            </p:grpSp>
          </p:grpSp>
          <p:sp>
            <p:nvSpPr>
              <p:cNvPr id="166" name="Line 83"/>
              <p:cNvSpPr>
                <a:spLocks noChangeShapeType="1"/>
              </p:cNvSpPr>
              <p:nvPr/>
            </p:nvSpPr>
            <p:spPr bwMode="auto">
              <a:xfrm>
                <a:off x="0" y="87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167" name="Line 84"/>
              <p:cNvSpPr>
                <a:spLocks noChangeShapeType="1"/>
              </p:cNvSpPr>
              <p:nvPr/>
            </p:nvSpPr>
            <p:spPr bwMode="auto">
              <a:xfrm>
                <a:off x="517" y="87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</p:grpSp>
        <p:grpSp>
          <p:nvGrpSpPr>
            <p:cNvPr id="156" name="Group 85"/>
            <p:cNvGrpSpPr>
              <a:grpSpLocks/>
            </p:cNvGrpSpPr>
            <p:nvPr/>
          </p:nvGrpSpPr>
          <p:grpSpPr bwMode="auto">
            <a:xfrm>
              <a:off x="126" y="184"/>
              <a:ext cx="258" cy="99"/>
              <a:chOff x="126" y="184"/>
              <a:chExt cx="258" cy="99"/>
            </a:xfrm>
          </p:grpSpPr>
          <p:sp>
            <p:nvSpPr>
              <p:cNvPr id="157" name="Freeform 86"/>
              <p:cNvSpPr>
                <a:spLocks/>
              </p:cNvSpPr>
              <p:nvPr/>
            </p:nvSpPr>
            <p:spPr bwMode="auto">
              <a:xfrm>
                <a:off x="126" y="184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158" name="Freeform 87"/>
              <p:cNvSpPr>
                <a:spLocks/>
              </p:cNvSpPr>
              <p:nvPr/>
            </p:nvSpPr>
            <p:spPr bwMode="auto">
              <a:xfrm>
                <a:off x="126" y="184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159" name="Freeform 88"/>
              <p:cNvSpPr>
                <a:spLocks/>
              </p:cNvSpPr>
              <p:nvPr/>
            </p:nvSpPr>
            <p:spPr bwMode="auto">
              <a:xfrm>
                <a:off x="129" y="187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  <p:sp>
            <p:nvSpPr>
              <p:cNvPr id="160" name="Freeform 89"/>
              <p:cNvSpPr>
                <a:spLocks/>
              </p:cNvSpPr>
              <p:nvPr/>
            </p:nvSpPr>
            <p:spPr bwMode="auto">
              <a:xfrm>
                <a:off x="129" y="187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ko-KR" altLang="en-US"/>
              </a:p>
            </p:txBody>
          </p:sp>
        </p:grpSp>
      </p:grpSp>
      <p:grpSp>
        <p:nvGrpSpPr>
          <p:cNvPr id="191" name="그룹 190"/>
          <p:cNvGrpSpPr/>
          <p:nvPr/>
        </p:nvGrpSpPr>
        <p:grpSpPr>
          <a:xfrm>
            <a:off x="467544" y="2996952"/>
            <a:ext cx="3651233" cy="3544498"/>
            <a:chOff x="467544" y="2996952"/>
            <a:chExt cx="3651233" cy="3544498"/>
          </a:xfrm>
        </p:grpSpPr>
        <p:pic>
          <p:nvPicPr>
            <p:cNvPr id="18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2996952"/>
              <a:ext cx="3651233" cy="354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8" name="모서리가 둥근 직사각형 187"/>
            <p:cNvSpPr/>
            <p:nvPr/>
          </p:nvSpPr>
          <p:spPr>
            <a:xfrm>
              <a:off x="1470085" y="3633733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9" name="모서리가 둥근 직사각형 188"/>
            <p:cNvSpPr/>
            <p:nvPr/>
          </p:nvSpPr>
          <p:spPr>
            <a:xfrm>
              <a:off x="1122608" y="3768918"/>
              <a:ext cx="340432" cy="1067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0" name="모서리가 둥근 직사각형 189"/>
            <p:cNvSpPr/>
            <p:nvPr/>
          </p:nvSpPr>
          <p:spPr>
            <a:xfrm>
              <a:off x="1121553" y="3905403"/>
              <a:ext cx="261974" cy="459863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92" name="그룹 191"/>
          <p:cNvGrpSpPr/>
          <p:nvPr/>
        </p:nvGrpSpPr>
        <p:grpSpPr>
          <a:xfrm>
            <a:off x="4716016" y="2996952"/>
            <a:ext cx="3651233" cy="3544498"/>
            <a:chOff x="467544" y="2996952"/>
            <a:chExt cx="3651233" cy="3544498"/>
          </a:xfrm>
        </p:grpSpPr>
        <p:pic>
          <p:nvPicPr>
            <p:cNvPr id="193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7544" y="2996952"/>
              <a:ext cx="3651233" cy="3544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" name="모서리가 둥근 직사각형 193"/>
            <p:cNvSpPr/>
            <p:nvPr/>
          </p:nvSpPr>
          <p:spPr>
            <a:xfrm>
              <a:off x="1470085" y="3633733"/>
              <a:ext cx="303488" cy="110115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5" name="모서리가 둥근 직사각형 194"/>
            <p:cNvSpPr/>
            <p:nvPr/>
          </p:nvSpPr>
          <p:spPr>
            <a:xfrm>
              <a:off x="1122608" y="3768918"/>
              <a:ext cx="340432" cy="106762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6" name="모서리가 둥근 직사각형 195"/>
            <p:cNvSpPr/>
            <p:nvPr/>
          </p:nvSpPr>
          <p:spPr>
            <a:xfrm>
              <a:off x="1121553" y="3905403"/>
              <a:ext cx="261974" cy="459863"/>
            </a:xfrm>
            <a:prstGeom prst="roundRect">
              <a:avLst/>
            </a:prstGeom>
            <a:solidFill>
              <a:srgbClr val="FF000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246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설치 및 설정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6324600" y="5486400"/>
            <a:ext cx="25908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ko-KR" altLang="en-US" sz="1000" b="1" dirty="0">
                <a:solidFill>
                  <a:schemeClr val="bg1"/>
                </a:solidFill>
                <a:ea typeface="굴림" pitchFamily="50" charset="-127"/>
              </a:rPr>
              <a:t>영업 </a:t>
            </a:r>
            <a:r>
              <a:rPr lang="en-US" altLang="ko-KR" sz="1000" b="1" dirty="0">
                <a:solidFill>
                  <a:schemeClr val="bg1"/>
                </a:solidFill>
                <a:ea typeface="굴림" pitchFamily="50" charset="-127"/>
              </a:rPr>
              <a:t>: 031)425-2266</a:t>
            </a:r>
          </a:p>
          <a:p>
            <a:r>
              <a:rPr lang="ko-KR" altLang="en-US" sz="1000" b="1" dirty="0">
                <a:solidFill>
                  <a:schemeClr val="bg1"/>
                </a:solidFill>
                <a:ea typeface="굴림" pitchFamily="50" charset="-127"/>
              </a:rPr>
              <a:t>기술지원</a:t>
            </a:r>
            <a:r>
              <a:rPr lang="en-US" altLang="ko-KR" sz="1000" b="1" dirty="0">
                <a:solidFill>
                  <a:schemeClr val="bg1"/>
                </a:solidFill>
                <a:ea typeface="굴림" pitchFamily="50" charset="-127"/>
              </a:rPr>
              <a:t>:  </a:t>
            </a:r>
            <a:r>
              <a:rPr lang="ko-KR" altLang="en-US" sz="1000" b="1" dirty="0">
                <a:solidFill>
                  <a:schemeClr val="bg1"/>
                </a:solidFill>
                <a:ea typeface="굴림" pitchFamily="50" charset="-127"/>
              </a:rPr>
              <a:t>주간 </a:t>
            </a:r>
            <a:r>
              <a:rPr lang="en-US" altLang="ko-KR" sz="1000" b="1" dirty="0">
                <a:solidFill>
                  <a:schemeClr val="bg1"/>
                </a:solidFill>
                <a:ea typeface="굴림" pitchFamily="50" charset="-127"/>
              </a:rPr>
              <a:t>031) 425 - 4466 /4477</a:t>
            </a:r>
          </a:p>
          <a:p>
            <a:r>
              <a:rPr lang="ko-KR" altLang="en-US" sz="1000" b="1" dirty="0">
                <a:solidFill>
                  <a:schemeClr val="bg1"/>
                </a:solidFill>
                <a:ea typeface="굴림" pitchFamily="50" charset="-127"/>
              </a:rPr>
              <a:t>야간  </a:t>
            </a:r>
            <a:r>
              <a:rPr lang="en-US" altLang="ko-KR" sz="1000" b="1" dirty="0">
                <a:solidFill>
                  <a:schemeClr val="bg1"/>
                </a:solidFill>
                <a:ea typeface="굴림" pitchFamily="50" charset="-127"/>
              </a:rPr>
              <a:t>010 - 3454 – 8695</a:t>
            </a:r>
          </a:p>
          <a:p>
            <a:r>
              <a:rPr lang="en-US" altLang="ko-KR" sz="1000" b="1" dirty="0">
                <a:solidFill>
                  <a:schemeClr val="bg1"/>
                </a:solidFill>
                <a:ea typeface="굴림" pitchFamily="50" charset="-127"/>
              </a:rPr>
              <a:t>FAX : 031) 425 – 2278</a:t>
            </a:r>
          </a:p>
          <a:p>
            <a:r>
              <a:rPr lang="en-US" altLang="ko-KR" sz="1000" b="1" dirty="0">
                <a:solidFill>
                  <a:schemeClr val="bg1"/>
                </a:solidFill>
                <a:ea typeface="굴림" pitchFamily="50" charset="-127"/>
              </a:rPr>
              <a:t>Homepage : www.wintek.co.kr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115616" y="2564904"/>
            <a:ext cx="6705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ea typeface="굴림" pitchFamily="50" charset="-127"/>
              </a:rPr>
              <a:t>Thank you</a:t>
            </a:r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ctangle 860"/>
          <p:cNvSpPr>
            <a:spLocks noChangeArrowheads="1"/>
          </p:cNvSpPr>
          <p:nvPr/>
        </p:nvSpPr>
        <p:spPr bwMode="auto">
          <a:xfrm>
            <a:off x="5652120" y="4149080"/>
            <a:ext cx="2952328" cy="2088232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37" name="Oval 7"/>
          <p:cNvSpPr>
            <a:spLocks noChangeArrowheads="1"/>
          </p:cNvSpPr>
          <p:nvPr/>
        </p:nvSpPr>
        <p:spPr bwMode="auto">
          <a:xfrm>
            <a:off x="467544" y="1628800"/>
            <a:ext cx="4752528" cy="4392488"/>
          </a:xfrm>
          <a:prstGeom prst="ellipse">
            <a:avLst/>
          </a:prstGeom>
          <a:gradFill flip="none" rotWithShape="1">
            <a:gsLst>
              <a:gs pos="50000">
                <a:schemeClr val="bg1">
                  <a:alpha val="30000"/>
                </a:schemeClr>
              </a:gs>
              <a:gs pos="100000">
                <a:srgbClr val="FF9900">
                  <a:alpha val="60001"/>
                </a:srgbClr>
              </a:gs>
            </a:gsLst>
            <a:path path="shape">
              <a:fillToRect l="50000" t="50000" r="50000" b="50000"/>
            </a:path>
            <a:tileRect/>
          </a:gra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5000"/>
              </a:spcBef>
              <a:buFont typeface="Webdings" pitchFamily="18" charset="2"/>
              <a:buNone/>
            </a:pPr>
            <a:endParaRPr lang="ko-KR" altLang="en-US" sz="2000" b="1"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01" name="Rectangle 860"/>
          <p:cNvSpPr>
            <a:spLocks noChangeArrowheads="1"/>
          </p:cNvSpPr>
          <p:nvPr/>
        </p:nvSpPr>
        <p:spPr bwMode="auto">
          <a:xfrm>
            <a:off x="5652120" y="1340768"/>
            <a:ext cx="2952328" cy="2088232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549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장비개요 및 망 구성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0" y="764704"/>
            <a:ext cx="1351652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non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5.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구성 망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cxnSp>
        <p:nvCxnSpPr>
          <p:cNvPr id="122" name="직선 연결선 121"/>
          <p:cNvCxnSpPr/>
          <p:nvPr/>
        </p:nvCxnSpPr>
        <p:spPr bwMode="auto">
          <a:xfrm>
            <a:off x="5580112" y="1340768"/>
            <a:ext cx="0" cy="2088232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직선 연결선 185"/>
          <p:cNvCxnSpPr/>
          <p:nvPr/>
        </p:nvCxnSpPr>
        <p:spPr bwMode="auto">
          <a:xfrm flipH="1">
            <a:off x="5652120" y="1268760"/>
            <a:ext cx="2808312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직선 연결선 193"/>
          <p:cNvCxnSpPr/>
          <p:nvPr/>
        </p:nvCxnSpPr>
        <p:spPr bwMode="auto">
          <a:xfrm flipH="1">
            <a:off x="1115616" y="3573016"/>
            <a:ext cx="720080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5" name="그림 1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284984"/>
            <a:ext cx="652247" cy="576064"/>
          </a:xfrm>
          <a:prstGeom prst="rect">
            <a:avLst/>
          </a:prstGeom>
        </p:spPr>
      </p:pic>
      <p:sp>
        <p:nvSpPr>
          <p:cNvPr id="199" name="Rectangle 1732"/>
          <p:cNvSpPr>
            <a:spLocks noChangeArrowheads="1"/>
          </p:cNvSpPr>
          <p:nvPr/>
        </p:nvSpPr>
        <p:spPr bwMode="auto">
          <a:xfrm>
            <a:off x="755576" y="3789040"/>
            <a:ext cx="86409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운용</a:t>
            </a:r>
            <a:r>
              <a:rPr lang="en-US" altLang="ko-KR" sz="8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Service</a:t>
            </a:r>
            <a:r>
              <a:rPr lang="en-US" altLang="ko-KR" sz="800" dirty="0">
                <a:solidFill>
                  <a:schemeClr val="bg1"/>
                </a:solidFill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solidFill>
                <a:schemeClr val="bg1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207" name="Rectangle 1732"/>
          <p:cNvSpPr>
            <a:spLocks noChangeArrowheads="1"/>
          </p:cNvSpPr>
          <p:nvPr/>
        </p:nvSpPr>
        <p:spPr bwMode="auto">
          <a:xfrm>
            <a:off x="4932040" y="2420888"/>
            <a:ext cx="7920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100B/T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grpSp>
        <p:nvGrpSpPr>
          <p:cNvPr id="147" name="그룹 146"/>
          <p:cNvGrpSpPr/>
          <p:nvPr/>
        </p:nvGrpSpPr>
        <p:grpSpPr>
          <a:xfrm>
            <a:off x="5868144" y="1628800"/>
            <a:ext cx="2387978" cy="1573144"/>
            <a:chOff x="6156176" y="1340767"/>
            <a:chExt cx="2387978" cy="1573144"/>
          </a:xfrm>
        </p:grpSpPr>
        <p:pic>
          <p:nvPicPr>
            <p:cNvPr id="84" name="Picture 3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56176" y="1340767"/>
              <a:ext cx="2387978" cy="13219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97" name="Text Box 20"/>
            <p:cNvSpPr txBox="1">
              <a:spLocks noChangeArrowheads="1"/>
            </p:cNvSpPr>
            <p:nvPr/>
          </p:nvSpPr>
          <p:spPr bwMode="auto">
            <a:xfrm>
              <a:off x="6804248" y="2636912"/>
              <a:ext cx="146386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latin typeface="Tahoma" pitchFamily="34" charset="0"/>
                </a:rPr>
                <a:t>Ethernet session</a:t>
              </a:r>
            </a:p>
          </p:txBody>
        </p:sp>
        <p:sp>
          <p:nvSpPr>
            <p:cNvPr id="107" name="Line 13"/>
            <p:cNvSpPr>
              <a:spLocks noChangeShapeType="1"/>
            </p:cNvSpPr>
            <p:nvPr/>
          </p:nvSpPr>
          <p:spPr bwMode="auto">
            <a:xfrm flipH="1">
              <a:off x="6678778" y="1660550"/>
              <a:ext cx="585216" cy="263348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pic>
          <p:nvPicPr>
            <p:cNvPr id="114" name="Picture 2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288647" y="2170576"/>
              <a:ext cx="294393" cy="288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0" name="Picture 2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438895" y="1790748"/>
              <a:ext cx="293283" cy="288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" name="Picture 27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274431" y="1454380"/>
              <a:ext cx="293283" cy="287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" name="Picture 2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972246" y="1860100"/>
              <a:ext cx="293283" cy="287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2" name="Line 67"/>
            <p:cNvSpPr>
              <a:spLocks noChangeShapeType="1"/>
            </p:cNvSpPr>
            <p:nvPr/>
          </p:nvSpPr>
          <p:spPr bwMode="auto">
            <a:xfrm flipV="1">
              <a:off x="6766560" y="1594712"/>
              <a:ext cx="453541" cy="234087"/>
            </a:xfrm>
            <a:prstGeom prst="line">
              <a:avLst/>
            </a:prstGeom>
            <a:noFill/>
            <a:ln w="15875">
              <a:solidFill>
                <a:srgbClr val="666699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endParaRPr lang="ko-KR" altLang="en-US"/>
            </a:p>
          </p:txBody>
        </p:sp>
        <p:sp>
          <p:nvSpPr>
            <p:cNvPr id="139" name="Line 13"/>
            <p:cNvSpPr>
              <a:spLocks noChangeShapeType="1"/>
            </p:cNvSpPr>
            <p:nvPr/>
          </p:nvSpPr>
          <p:spPr bwMode="auto">
            <a:xfrm>
              <a:off x="7545402" y="1685927"/>
              <a:ext cx="413535" cy="223340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0" name="Line 13"/>
            <p:cNvSpPr>
              <a:spLocks noChangeShapeType="1"/>
            </p:cNvSpPr>
            <p:nvPr/>
          </p:nvSpPr>
          <p:spPr bwMode="auto">
            <a:xfrm>
              <a:off x="6675543" y="2031012"/>
              <a:ext cx="603081" cy="258646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1" name="Line 13"/>
            <p:cNvSpPr>
              <a:spLocks noChangeShapeType="1"/>
            </p:cNvSpPr>
            <p:nvPr/>
          </p:nvSpPr>
          <p:spPr bwMode="auto">
            <a:xfrm flipH="1">
              <a:off x="7563917" y="2097993"/>
              <a:ext cx="413040" cy="198980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2" name="Line 13"/>
            <p:cNvSpPr>
              <a:spLocks noChangeShapeType="1"/>
            </p:cNvSpPr>
            <p:nvPr/>
          </p:nvSpPr>
          <p:spPr bwMode="auto">
            <a:xfrm flipH="1">
              <a:off x="7397536" y="1721110"/>
              <a:ext cx="0" cy="438912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sp>
          <p:nvSpPr>
            <p:cNvPr id="143" name="Line 13"/>
            <p:cNvSpPr>
              <a:spLocks noChangeShapeType="1"/>
            </p:cNvSpPr>
            <p:nvPr/>
          </p:nvSpPr>
          <p:spPr bwMode="auto">
            <a:xfrm flipH="1">
              <a:off x="6718332" y="1982419"/>
              <a:ext cx="1238043" cy="0"/>
            </a:xfrm>
            <a:prstGeom prst="line">
              <a:avLst/>
            </a:prstGeom>
            <a:noFill/>
            <a:ln w="19050">
              <a:solidFill>
                <a:srgbClr val="3333CC"/>
              </a:solidFill>
              <a:round/>
              <a:headEnd type="none" w="sm" len="sm"/>
              <a:tailEnd type="none" w="sm" len="sm"/>
            </a:ln>
            <a:effectLst>
              <a:outerShdw dist="17961" dir="2700000" algn="ctr" rotWithShape="0">
                <a:srgbClr val="00000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/>
            </a:p>
          </p:txBody>
        </p:sp>
        <p:pic>
          <p:nvPicPr>
            <p:cNvPr id="112" name="Picture 1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233418" y="1888418"/>
              <a:ext cx="384378" cy="192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4" name="Line 67"/>
            <p:cNvSpPr>
              <a:spLocks noChangeShapeType="1"/>
            </p:cNvSpPr>
            <p:nvPr/>
          </p:nvSpPr>
          <p:spPr bwMode="auto">
            <a:xfrm>
              <a:off x="7595467" y="1599289"/>
              <a:ext cx="421992" cy="251457"/>
            </a:xfrm>
            <a:prstGeom prst="line">
              <a:avLst/>
            </a:prstGeom>
            <a:noFill/>
            <a:ln w="15875">
              <a:solidFill>
                <a:srgbClr val="666699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endParaRPr lang="ko-KR" altLang="en-US" dirty="0"/>
            </a:p>
          </p:txBody>
        </p:sp>
        <p:sp>
          <p:nvSpPr>
            <p:cNvPr id="145" name="Line 67"/>
            <p:cNvSpPr>
              <a:spLocks noChangeShapeType="1"/>
            </p:cNvSpPr>
            <p:nvPr/>
          </p:nvSpPr>
          <p:spPr bwMode="auto">
            <a:xfrm>
              <a:off x="6654093" y="2099012"/>
              <a:ext cx="573325" cy="271114"/>
            </a:xfrm>
            <a:prstGeom prst="line">
              <a:avLst/>
            </a:prstGeom>
            <a:noFill/>
            <a:ln w="15875">
              <a:solidFill>
                <a:srgbClr val="666699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endParaRPr lang="ko-KR" altLang="en-US"/>
            </a:p>
          </p:txBody>
        </p:sp>
        <p:sp>
          <p:nvSpPr>
            <p:cNvPr id="146" name="Line 67"/>
            <p:cNvSpPr>
              <a:spLocks noChangeShapeType="1"/>
            </p:cNvSpPr>
            <p:nvPr/>
          </p:nvSpPr>
          <p:spPr bwMode="auto">
            <a:xfrm flipV="1">
              <a:off x="7603957" y="2160472"/>
              <a:ext cx="453541" cy="234087"/>
            </a:xfrm>
            <a:prstGeom prst="line">
              <a:avLst/>
            </a:prstGeom>
            <a:noFill/>
            <a:ln w="15875">
              <a:solidFill>
                <a:srgbClr val="666699"/>
              </a:solidFill>
              <a:prstDash val="sysDot"/>
              <a:round/>
              <a:headEnd type="triangle" w="med" len="med"/>
              <a:tailEnd type="triangle" w="med" len="med"/>
            </a:ln>
          </p:spPr>
          <p:txBody>
            <a:bodyPr anchor="ctr"/>
            <a:lstStyle/>
            <a:p>
              <a:endParaRPr lang="ko-KR" altLang="en-US"/>
            </a:p>
          </p:txBody>
        </p:sp>
      </p:grpSp>
      <p:sp>
        <p:nvSpPr>
          <p:cNvPr id="148" name="Line 13"/>
          <p:cNvSpPr>
            <a:spLocks noChangeShapeType="1"/>
          </p:cNvSpPr>
          <p:nvPr/>
        </p:nvSpPr>
        <p:spPr bwMode="auto">
          <a:xfrm flipH="1">
            <a:off x="3779912" y="2492896"/>
            <a:ext cx="2232248" cy="1080120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 type="none" w="sm" len="sm"/>
            <a:tailEnd type="none" w="sm" len="sm"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grpSp>
        <p:nvGrpSpPr>
          <p:cNvPr id="27" name="Group 57"/>
          <p:cNvGrpSpPr>
            <a:grpSpLocks noChangeAspect="1"/>
          </p:cNvGrpSpPr>
          <p:nvPr/>
        </p:nvGrpSpPr>
        <p:grpSpPr bwMode="auto">
          <a:xfrm>
            <a:off x="4860032" y="2708920"/>
            <a:ext cx="804936" cy="360040"/>
            <a:chOff x="384" y="1152"/>
            <a:chExt cx="520" cy="302"/>
          </a:xfrm>
        </p:grpSpPr>
        <p:sp>
          <p:nvSpPr>
            <p:cNvPr id="51" name="AutoShape 58"/>
            <p:cNvSpPr>
              <a:spLocks noChangeAspect="1" noChangeArrowheads="1" noTextEdit="1"/>
            </p:cNvSpPr>
            <p:nvPr/>
          </p:nvSpPr>
          <p:spPr bwMode="auto">
            <a:xfrm>
              <a:off x="384" y="1152"/>
              <a:ext cx="520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52" name="Group 59"/>
            <p:cNvGrpSpPr>
              <a:grpSpLocks/>
            </p:cNvGrpSpPr>
            <p:nvPr/>
          </p:nvGrpSpPr>
          <p:grpSpPr bwMode="auto">
            <a:xfrm>
              <a:off x="384" y="1153"/>
              <a:ext cx="519" cy="300"/>
              <a:chOff x="384" y="1153"/>
              <a:chExt cx="519" cy="300"/>
            </a:xfrm>
          </p:grpSpPr>
          <p:sp>
            <p:nvSpPr>
              <p:cNvPr id="58" name="Oval 60"/>
              <p:cNvSpPr>
                <a:spLocks noChangeArrowheads="1"/>
              </p:cNvSpPr>
              <p:nvPr/>
            </p:nvSpPr>
            <p:spPr bwMode="auto">
              <a:xfrm>
                <a:off x="385" y="1278"/>
                <a:ext cx="518" cy="175"/>
              </a:xfrm>
              <a:prstGeom prst="ellipse">
                <a:avLst/>
              </a:prstGeom>
              <a:solidFill>
                <a:srgbClr val="0078AA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9" name="Rectangle 61"/>
              <p:cNvSpPr>
                <a:spLocks noChangeArrowheads="1"/>
              </p:cNvSpPr>
              <p:nvPr/>
            </p:nvSpPr>
            <p:spPr bwMode="auto">
              <a:xfrm>
                <a:off x="384" y="1242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0" name="Rectangle 62"/>
              <p:cNvSpPr>
                <a:spLocks noChangeArrowheads="1"/>
              </p:cNvSpPr>
              <p:nvPr/>
            </p:nvSpPr>
            <p:spPr bwMode="auto">
              <a:xfrm>
                <a:off x="384" y="1242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1" name="Oval 63"/>
              <p:cNvSpPr>
                <a:spLocks noChangeArrowheads="1"/>
              </p:cNvSpPr>
              <p:nvPr/>
            </p:nvSpPr>
            <p:spPr bwMode="auto">
              <a:xfrm>
                <a:off x="385" y="1153"/>
                <a:ext cx="518" cy="175"/>
              </a:xfrm>
              <a:prstGeom prst="ellipse">
                <a:avLst/>
              </a:prstGeom>
              <a:solidFill>
                <a:srgbClr val="00B4FF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grpSp>
            <p:nvGrpSpPr>
              <p:cNvPr id="62" name="Group 64"/>
              <p:cNvGrpSpPr>
                <a:grpSpLocks/>
              </p:cNvGrpSpPr>
              <p:nvPr/>
            </p:nvGrpSpPr>
            <p:grpSpPr bwMode="auto">
              <a:xfrm>
                <a:off x="463" y="1174"/>
                <a:ext cx="359" cy="134"/>
                <a:chOff x="463" y="1174"/>
                <a:chExt cx="359" cy="134"/>
              </a:xfrm>
            </p:grpSpPr>
            <p:grpSp>
              <p:nvGrpSpPr>
                <p:cNvPr id="65" name="Group 65"/>
                <p:cNvGrpSpPr>
                  <a:grpSpLocks/>
                </p:cNvGrpSpPr>
                <p:nvPr/>
              </p:nvGrpSpPr>
              <p:grpSpPr bwMode="auto">
                <a:xfrm>
                  <a:off x="463" y="1174"/>
                  <a:ext cx="356" cy="131"/>
                  <a:chOff x="463" y="1174"/>
                  <a:chExt cx="356" cy="131"/>
                </a:xfrm>
              </p:grpSpPr>
              <p:sp>
                <p:nvSpPr>
                  <p:cNvPr id="75" name="Freeform 66"/>
                  <p:cNvSpPr>
                    <a:spLocks/>
                  </p:cNvSpPr>
                  <p:nvPr/>
                </p:nvSpPr>
                <p:spPr bwMode="auto">
                  <a:xfrm>
                    <a:off x="649" y="1177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76" name="Freeform 67"/>
                  <p:cNvSpPr>
                    <a:spLocks/>
                  </p:cNvSpPr>
                  <p:nvPr/>
                </p:nvSpPr>
                <p:spPr bwMode="auto">
                  <a:xfrm>
                    <a:off x="649" y="1177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77" name="Freeform 68"/>
                  <p:cNvSpPr>
                    <a:spLocks/>
                  </p:cNvSpPr>
                  <p:nvPr/>
                </p:nvSpPr>
                <p:spPr bwMode="auto">
                  <a:xfrm>
                    <a:off x="463" y="1242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78" name="Freeform 69"/>
                  <p:cNvSpPr>
                    <a:spLocks/>
                  </p:cNvSpPr>
                  <p:nvPr/>
                </p:nvSpPr>
                <p:spPr bwMode="auto">
                  <a:xfrm>
                    <a:off x="463" y="1242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79" name="Freeform 70"/>
                  <p:cNvSpPr>
                    <a:spLocks/>
                  </p:cNvSpPr>
                  <p:nvPr/>
                </p:nvSpPr>
                <p:spPr bwMode="auto">
                  <a:xfrm>
                    <a:off x="472" y="1174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80" name="Freeform 71"/>
                  <p:cNvSpPr>
                    <a:spLocks/>
                  </p:cNvSpPr>
                  <p:nvPr/>
                </p:nvSpPr>
                <p:spPr bwMode="auto">
                  <a:xfrm>
                    <a:off x="472" y="1174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81" name="Freeform 72"/>
                  <p:cNvSpPr>
                    <a:spLocks/>
                  </p:cNvSpPr>
                  <p:nvPr/>
                </p:nvSpPr>
                <p:spPr bwMode="auto">
                  <a:xfrm>
                    <a:off x="642" y="1249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82" name="Freeform 73"/>
                  <p:cNvSpPr>
                    <a:spLocks/>
                  </p:cNvSpPr>
                  <p:nvPr/>
                </p:nvSpPr>
                <p:spPr bwMode="auto">
                  <a:xfrm>
                    <a:off x="642" y="1249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</p:grpSp>
            <p:grpSp>
              <p:nvGrpSpPr>
                <p:cNvPr id="66" name="Group 74"/>
                <p:cNvGrpSpPr>
                  <a:grpSpLocks/>
                </p:cNvGrpSpPr>
                <p:nvPr/>
              </p:nvGrpSpPr>
              <p:grpSpPr bwMode="auto">
                <a:xfrm>
                  <a:off x="466" y="1177"/>
                  <a:ext cx="356" cy="131"/>
                  <a:chOff x="466" y="1177"/>
                  <a:chExt cx="356" cy="131"/>
                </a:xfrm>
              </p:grpSpPr>
              <p:sp>
                <p:nvSpPr>
                  <p:cNvPr id="67" name="Freeform 75"/>
                  <p:cNvSpPr>
                    <a:spLocks/>
                  </p:cNvSpPr>
                  <p:nvPr/>
                </p:nvSpPr>
                <p:spPr bwMode="auto">
                  <a:xfrm>
                    <a:off x="652" y="1180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68" name="Freeform 76"/>
                  <p:cNvSpPr>
                    <a:spLocks/>
                  </p:cNvSpPr>
                  <p:nvPr/>
                </p:nvSpPr>
                <p:spPr bwMode="auto">
                  <a:xfrm>
                    <a:off x="652" y="1180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69" name="Freeform 77"/>
                  <p:cNvSpPr>
                    <a:spLocks/>
                  </p:cNvSpPr>
                  <p:nvPr/>
                </p:nvSpPr>
                <p:spPr bwMode="auto">
                  <a:xfrm>
                    <a:off x="466" y="1245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70" name="Freeform 78"/>
                  <p:cNvSpPr>
                    <a:spLocks/>
                  </p:cNvSpPr>
                  <p:nvPr/>
                </p:nvSpPr>
                <p:spPr bwMode="auto">
                  <a:xfrm>
                    <a:off x="466" y="1245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71" name="Freeform 79"/>
                  <p:cNvSpPr>
                    <a:spLocks/>
                  </p:cNvSpPr>
                  <p:nvPr/>
                </p:nvSpPr>
                <p:spPr bwMode="auto">
                  <a:xfrm>
                    <a:off x="475" y="1177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72" name="Freeform 80"/>
                  <p:cNvSpPr>
                    <a:spLocks/>
                  </p:cNvSpPr>
                  <p:nvPr/>
                </p:nvSpPr>
                <p:spPr bwMode="auto">
                  <a:xfrm>
                    <a:off x="475" y="1177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73" name="Freeform 81"/>
                  <p:cNvSpPr>
                    <a:spLocks/>
                  </p:cNvSpPr>
                  <p:nvPr/>
                </p:nvSpPr>
                <p:spPr bwMode="auto">
                  <a:xfrm>
                    <a:off x="646" y="1252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74" name="Freeform 82"/>
                  <p:cNvSpPr>
                    <a:spLocks/>
                  </p:cNvSpPr>
                  <p:nvPr/>
                </p:nvSpPr>
                <p:spPr bwMode="auto">
                  <a:xfrm>
                    <a:off x="646" y="1252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</p:grpSp>
          </p:grpSp>
          <p:sp>
            <p:nvSpPr>
              <p:cNvPr id="63" name="Line 83"/>
              <p:cNvSpPr>
                <a:spLocks noChangeShapeType="1"/>
              </p:cNvSpPr>
              <p:nvPr/>
            </p:nvSpPr>
            <p:spPr bwMode="auto">
              <a:xfrm>
                <a:off x="384" y="1239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64" name="Line 84"/>
              <p:cNvSpPr>
                <a:spLocks noChangeShapeType="1"/>
              </p:cNvSpPr>
              <p:nvPr/>
            </p:nvSpPr>
            <p:spPr bwMode="auto">
              <a:xfrm>
                <a:off x="901" y="1239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  <p:grpSp>
          <p:nvGrpSpPr>
            <p:cNvPr id="53" name="Group 85"/>
            <p:cNvGrpSpPr>
              <a:grpSpLocks/>
            </p:cNvGrpSpPr>
            <p:nvPr/>
          </p:nvGrpSpPr>
          <p:grpSpPr bwMode="auto">
            <a:xfrm>
              <a:off x="510" y="1336"/>
              <a:ext cx="258" cy="99"/>
              <a:chOff x="510" y="1336"/>
              <a:chExt cx="258" cy="99"/>
            </a:xfrm>
          </p:grpSpPr>
          <p:sp>
            <p:nvSpPr>
              <p:cNvPr id="54" name="Freeform 86"/>
              <p:cNvSpPr>
                <a:spLocks/>
              </p:cNvSpPr>
              <p:nvPr/>
            </p:nvSpPr>
            <p:spPr bwMode="auto">
              <a:xfrm>
                <a:off x="510" y="1336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5" name="Freeform 87"/>
              <p:cNvSpPr>
                <a:spLocks/>
              </p:cNvSpPr>
              <p:nvPr/>
            </p:nvSpPr>
            <p:spPr bwMode="auto">
              <a:xfrm>
                <a:off x="510" y="1336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6" name="Freeform 88"/>
              <p:cNvSpPr>
                <a:spLocks/>
              </p:cNvSpPr>
              <p:nvPr/>
            </p:nvSpPr>
            <p:spPr bwMode="auto">
              <a:xfrm>
                <a:off x="513" y="1339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57" name="Freeform 89"/>
              <p:cNvSpPr>
                <a:spLocks/>
              </p:cNvSpPr>
              <p:nvPr/>
            </p:nvSpPr>
            <p:spPr bwMode="auto">
              <a:xfrm>
                <a:off x="513" y="1339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sp>
        <p:nvSpPr>
          <p:cNvPr id="149" name="Rectangle 1732"/>
          <p:cNvSpPr>
            <a:spLocks noChangeArrowheads="1"/>
          </p:cNvSpPr>
          <p:nvPr/>
        </p:nvSpPr>
        <p:spPr bwMode="auto">
          <a:xfrm>
            <a:off x="3563888" y="2204864"/>
            <a:ext cx="77457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800" dirty="0">
                <a:solidFill>
                  <a:schemeClr val="bg1"/>
                </a:solidFill>
                <a:latin typeface="휴먼모음T" pitchFamily="18" charset="-127"/>
                <a:ea typeface="휴먼모음T" pitchFamily="18" charset="-127"/>
              </a:rPr>
              <a:t>자석식전화기</a:t>
            </a:r>
          </a:p>
        </p:txBody>
      </p:sp>
      <p:sp>
        <p:nvSpPr>
          <p:cNvPr id="150" name="Rectangle 1732"/>
          <p:cNvSpPr>
            <a:spLocks noChangeArrowheads="1"/>
          </p:cNvSpPr>
          <p:nvPr/>
        </p:nvSpPr>
        <p:spPr bwMode="auto">
          <a:xfrm>
            <a:off x="3131840" y="4437112"/>
            <a:ext cx="5655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SHDSL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51" name="Rectangle 1732"/>
          <p:cNvSpPr>
            <a:spLocks noChangeArrowheads="1"/>
          </p:cNvSpPr>
          <p:nvPr/>
        </p:nvSpPr>
        <p:spPr bwMode="auto">
          <a:xfrm>
            <a:off x="3059832" y="1844824"/>
            <a:ext cx="56554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전화기</a:t>
            </a:r>
          </a:p>
        </p:txBody>
      </p:sp>
      <p:pic>
        <p:nvPicPr>
          <p:cNvPr id="156" name="Picture 24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2348880"/>
            <a:ext cx="269309" cy="326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" name="Picture 255" descr="C:\Documents and Settings\ks\Local Settings\Temporary Internet Files\Content.IE5\0T6ZCH6N\MCj04339060000[1]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77924" y="5120616"/>
            <a:ext cx="727133" cy="81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" name="Picture 259" descr="C:\Documents and Settings\ks\Local Settings\Temporary Internet Files\Content.IE5\OHMVC1YV\MCj04348450000[1]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4581128"/>
            <a:ext cx="565549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5" name="Picture 26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6898" y="4303626"/>
            <a:ext cx="436280" cy="539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" name="Picture 26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91680" y="5229200"/>
            <a:ext cx="403963" cy="4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8" name="Rectangle 1732"/>
          <p:cNvSpPr>
            <a:spLocks noChangeArrowheads="1"/>
          </p:cNvSpPr>
          <p:nvPr/>
        </p:nvSpPr>
        <p:spPr bwMode="auto">
          <a:xfrm>
            <a:off x="4139952" y="4293096"/>
            <a:ext cx="96951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8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아날로그모뎀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85" name="Rectangle 1732"/>
          <p:cNvSpPr>
            <a:spLocks noChangeArrowheads="1"/>
          </p:cNvSpPr>
          <p:nvPr/>
        </p:nvSpPr>
        <p:spPr bwMode="auto">
          <a:xfrm>
            <a:off x="2660928" y="5085184"/>
            <a:ext cx="4847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FAX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92" name="Rectangle 1732"/>
          <p:cNvSpPr>
            <a:spLocks noChangeArrowheads="1"/>
          </p:cNvSpPr>
          <p:nvPr/>
        </p:nvSpPr>
        <p:spPr bwMode="auto">
          <a:xfrm>
            <a:off x="3675397" y="5011683"/>
            <a:ext cx="64634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ROUTER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193" name="Rectangle 1732"/>
          <p:cNvSpPr>
            <a:spLocks noChangeArrowheads="1"/>
          </p:cNvSpPr>
          <p:nvPr/>
        </p:nvSpPr>
        <p:spPr bwMode="auto">
          <a:xfrm>
            <a:off x="1732060" y="4428690"/>
            <a:ext cx="48475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DSU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202" name="Rectangle 1732"/>
          <p:cNvSpPr>
            <a:spLocks noChangeArrowheads="1"/>
          </p:cNvSpPr>
          <p:nvPr/>
        </p:nvSpPr>
        <p:spPr bwMode="auto">
          <a:xfrm>
            <a:off x="1403648" y="5085184"/>
            <a:ext cx="56554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ATM</a:t>
            </a:r>
            <a:r>
              <a:rPr lang="ko-KR" altLang="en-US" sz="8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기</a:t>
            </a:r>
            <a:r>
              <a:rPr lang="en-US" altLang="ko-KR" sz="800" b="1" dirty="0">
                <a:solidFill>
                  <a:schemeClr val="bg1"/>
                </a:solidFill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b="1" dirty="0">
              <a:solidFill>
                <a:schemeClr val="bg1"/>
              </a:solidFill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210" name="Rectangle 1732"/>
          <p:cNvSpPr>
            <a:spLocks noChangeArrowheads="1"/>
          </p:cNvSpPr>
          <p:nvPr/>
        </p:nvSpPr>
        <p:spPr bwMode="auto">
          <a:xfrm>
            <a:off x="595963" y="4096512"/>
            <a:ext cx="56554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PABX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sp>
        <p:nvSpPr>
          <p:cNvPr id="211" name="Rectangle 1732"/>
          <p:cNvSpPr>
            <a:spLocks noChangeArrowheads="1"/>
          </p:cNvSpPr>
          <p:nvPr/>
        </p:nvSpPr>
        <p:spPr bwMode="auto">
          <a:xfrm>
            <a:off x="2168261" y="1801306"/>
            <a:ext cx="72713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HOT LINE 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12" name="직선 연결선 211"/>
          <p:cNvCxnSpPr/>
          <p:nvPr/>
        </p:nvCxnSpPr>
        <p:spPr bwMode="auto">
          <a:xfrm flipH="1">
            <a:off x="1163117" y="4096512"/>
            <a:ext cx="724206" cy="241402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phone3"/>
          <p:cNvSpPr>
            <a:spLocks noEditPoints="1" noChangeArrowheads="1"/>
          </p:cNvSpPr>
          <p:nvPr/>
        </p:nvSpPr>
        <p:spPr bwMode="auto">
          <a:xfrm>
            <a:off x="2479188" y="2019880"/>
            <a:ext cx="281665" cy="310938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200 w 21600"/>
              <a:gd name="T25" fmla="*/ 23516 h 21600"/>
              <a:gd name="T26" fmla="*/ 21400 w 21600"/>
              <a:gd name="T27" fmla="*/ 40485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10692" y="21600"/>
                </a:moveTo>
                <a:lnTo>
                  <a:pt x="21600" y="21600"/>
                </a:lnTo>
                <a:lnTo>
                  <a:pt x="21600" y="10684"/>
                </a:lnTo>
                <a:lnTo>
                  <a:pt x="21600" y="0"/>
                </a:lnTo>
                <a:lnTo>
                  <a:pt x="10190" y="0"/>
                </a:lnTo>
                <a:lnTo>
                  <a:pt x="0" y="0"/>
                </a:lnTo>
                <a:lnTo>
                  <a:pt x="0" y="10916"/>
                </a:lnTo>
                <a:lnTo>
                  <a:pt x="0" y="21600"/>
                </a:lnTo>
                <a:lnTo>
                  <a:pt x="10692" y="21600"/>
                </a:lnTo>
                <a:close/>
              </a:path>
              <a:path w="21600" h="21600" extrusionOk="0">
                <a:moveTo>
                  <a:pt x="3552" y="13565"/>
                </a:moveTo>
                <a:lnTo>
                  <a:pt x="3552" y="14206"/>
                </a:lnTo>
                <a:lnTo>
                  <a:pt x="3409" y="14584"/>
                </a:lnTo>
                <a:lnTo>
                  <a:pt x="3050" y="15021"/>
                </a:lnTo>
                <a:lnTo>
                  <a:pt x="2619" y="15429"/>
                </a:lnTo>
                <a:lnTo>
                  <a:pt x="2296" y="15836"/>
                </a:lnTo>
                <a:lnTo>
                  <a:pt x="2045" y="16244"/>
                </a:lnTo>
                <a:lnTo>
                  <a:pt x="1902" y="16564"/>
                </a:lnTo>
                <a:lnTo>
                  <a:pt x="1794" y="17001"/>
                </a:lnTo>
                <a:lnTo>
                  <a:pt x="1830" y="17466"/>
                </a:lnTo>
                <a:lnTo>
                  <a:pt x="2009" y="17932"/>
                </a:lnTo>
                <a:lnTo>
                  <a:pt x="2260" y="18311"/>
                </a:lnTo>
                <a:lnTo>
                  <a:pt x="2548" y="18718"/>
                </a:lnTo>
                <a:lnTo>
                  <a:pt x="3050" y="19126"/>
                </a:lnTo>
                <a:lnTo>
                  <a:pt x="3552" y="19533"/>
                </a:lnTo>
                <a:lnTo>
                  <a:pt x="4342" y="19737"/>
                </a:lnTo>
                <a:lnTo>
                  <a:pt x="5095" y="19737"/>
                </a:lnTo>
                <a:lnTo>
                  <a:pt x="5849" y="19737"/>
                </a:lnTo>
                <a:lnTo>
                  <a:pt x="6351" y="19533"/>
                </a:lnTo>
                <a:lnTo>
                  <a:pt x="7140" y="19126"/>
                </a:lnTo>
                <a:lnTo>
                  <a:pt x="7535" y="18747"/>
                </a:lnTo>
                <a:lnTo>
                  <a:pt x="7894" y="18311"/>
                </a:lnTo>
                <a:lnTo>
                  <a:pt x="8145" y="17903"/>
                </a:lnTo>
                <a:lnTo>
                  <a:pt x="8324" y="17408"/>
                </a:lnTo>
                <a:lnTo>
                  <a:pt x="8324" y="16942"/>
                </a:lnTo>
                <a:lnTo>
                  <a:pt x="8252" y="16593"/>
                </a:lnTo>
                <a:lnTo>
                  <a:pt x="8145" y="16244"/>
                </a:lnTo>
                <a:lnTo>
                  <a:pt x="7894" y="15836"/>
                </a:lnTo>
                <a:lnTo>
                  <a:pt x="7571" y="15429"/>
                </a:lnTo>
                <a:lnTo>
                  <a:pt x="7140" y="15021"/>
                </a:lnTo>
                <a:lnTo>
                  <a:pt x="6853" y="14613"/>
                </a:lnTo>
                <a:lnTo>
                  <a:pt x="6602" y="14206"/>
                </a:lnTo>
                <a:lnTo>
                  <a:pt x="6602" y="13565"/>
                </a:lnTo>
                <a:lnTo>
                  <a:pt x="6602" y="8035"/>
                </a:lnTo>
                <a:lnTo>
                  <a:pt x="6602" y="7598"/>
                </a:lnTo>
                <a:lnTo>
                  <a:pt x="6853" y="6987"/>
                </a:lnTo>
                <a:lnTo>
                  <a:pt x="7212" y="6579"/>
                </a:lnTo>
                <a:lnTo>
                  <a:pt x="7643" y="6171"/>
                </a:lnTo>
                <a:lnTo>
                  <a:pt x="7894" y="5764"/>
                </a:lnTo>
                <a:lnTo>
                  <a:pt x="8037" y="5531"/>
                </a:lnTo>
                <a:lnTo>
                  <a:pt x="8252" y="5153"/>
                </a:lnTo>
                <a:lnTo>
                  <a:pt x="8360" y="4599"/>
                </a:lnTo>
                <a:lnTo>
                  <a:pt x="8288" y="4134"/>
                </a:lnTo>
                <a:lnTo>
                  <a:pt x="8145" y="3697"/>
                </a:lnTo>
                <a:lnTo>
                  <a:pt x="7894" y="3289"/>
                </a:lnTo>
                <a:lnTo>
                  <a:pt x="7499" y="2853"/>
                </a:lnTo>
                <a:lnTo>
                  <a:pt x="7033" y="2533"/>
                </a:lnTo>
                <a:lnTo>
                  <a:pt x="6387" y="2242"/>
                </a:lnTo>
                <a:lnTo>
                  <a:pt x="5849" y="2067"/>
                </a:lnTo>
                <a:lnTo>
                  <a:pt x="5095" y="1950"/>
                </a:lnTo>
                <a:lnTo>
                  <a:pt x="4234" y="2038"/>
                </a:lnTo>
                <a:lnTo>
                  <a:pt x="3552" y="2271"/>
                </a:lnTo>
                <a:lnTo>
                  <a:pt x="3050" y="2504"/>
                </a:lnTo>
                <a:lnTo>
                  <a:pt x="2548" y="2882"/>
                </a:lnTo>
                <a:lnTo>
                  <a:pt x="2225" y="3231"/>
                </a:lnTo>
                <a:lnTo>
                  <a:pt x="1973" y="3697"/>
                </a:lnTo>
                <a:lnTo>
                  <a:pt x="1794" y="4308"/>
                </a:lnTo>
                <a:lnTo>
                  <a:pt x="1794" y="4745"/>
                </a:lnTo>
                <a:lnTo>
                  <a:pt x="1866" y="5123"/>
                </a:lnTo>
                <a:lnTo>
                  <a:pt x="2045" y="5560"/>
                </a:lnTo>
                <a:lnTo>
                  <a:pt x="2296" y="5851"/>
                </a:lnTo>
                <a:lnTo>
                  <a:pt x="2548" y="6171"/>
                </a:lnTo>
                <a:lnTo>
                  <a:pt x="3014" y="6608"/>
                </a:lnTo>
                <a:lnTo>
                  <a:pt x="3301" y="6987"/>
                </a:lnTo>
                <a:lnTo>
                  <a:pt x="3552" y="7598"/>
                </a:lnTo>
                <a:lnTo>
                  <a:pt x="3552" y="8035"/>
                </a:lnTo>
                <a:lnTo>
                  <a:pt x="3552" y="13565"/>
                </a:lnTo>
                <a:close/>
              </a:path>
              <a:path w="21600" h="21600" extrusionOk="0">
                <a:moveTo>
                  <a:pt x="10154" y="1863"/>
                </a:moveTo>
                <a:lnTo>
                  <a:pt x="19088" y="1863"/>
                </a:lnTo>
                <a:lnTo>
                  <a:pt x="19088" y="8238"/>
                </a:lnTo>
                <a:lnTo>
                  <a:pt x="10154" y="8238"/>
                </a:lnTo>
                <a:lnTo>
                  <a:pt x="10154" y="1863"/>
                </a:lnTo>
                <a:moveTo>
                  <a:pt x="10441" y="10101"/>
                </a:moveTo>
                <a:lnTo>
                  <a:pt x="10441" y="9461"/>
                </a:lnTo>
                <a:lnTo>
                  <a:pt x="18837" y="9461"/>
                </a:lnTo>
                <a:lnTo>
                  <a:pt x="18837" y="10101"/>
                </a:lnTo>
                <a:lnTo>
                  <a:pt x="10441" y="10101"/>
                </a:lnTo>
                <a:moveTo>
                  <a:pt x="11374" y="11004"/>
                </a:moveTo>
                <a:lnTo>
                  <a:pt x="12630" y="11004"/>
                </a:lnTo>
                <a:lnTo>
                  <a:pt x="12630" y="12226"/>
                </a:lnTo>
                <a:lnTo>
                  <a:pt x="11374" y="12226"/>
                </a:lnTo>
                <a:lnTo>
                  <a:pt x="11374" y="11004"/>
                </a:lnTo>
                <a:moveTo>
                  <a:pt x="13993" y="11004"/>
                </a:moveTo>
                <a:lnTo>
                  <a:pt x="15249" y="11004"/>
                </a:lnTo>
                <a:lnTo>
                  <a:pt x="15249" y="12226"/>
                </a:lnTo>
                <a:lnTo>
                  <a:pt x="13993" y="12226"/>
                </a:lnTo>
                <a:lnTo>
                  <a:pt x="13993" y="11004"/>
                </a:lnTo>
                <a:moveTo>
                  <a:pt x="16649" y="11004"/>
                </a:moveTo>
                <a:lnTo>
                  <a:pt x="17904" y="11004"/>
                </a:lnTo>
                <a:lnTo>
                  <a:pt x="17904" y="12226"/>
                </a:lnTo>
                <a:lnTo>
                  <a:pt x="16649" y="12226"/>
                </a:lnTo>
                <a:lnTo>
                  <a:pt x="16649" y="11004"/>
                </a:lnTo>
                <a:moveTo>
                  <a:pt x="11374" y="12954"/>
                </a:moveTo>
                <a:lnTo>
                  <a:pt x="12630" y="12954"/>
                </a:lnTo>
                <a:lnTo>
                  <a:pt x="12630" y="14177"/>
                </a:lnTo>
                <a:lnTo>
                  <a:pt x="11374" y="14177"/>
                </a:lnTo>
                <a:lnTo>
                  <a:pt x="11374" y="12954"/>
                </a:lnTo>
                <a:moveTo>
                  <a:pt x="13993" y="12954"/>
                </a:moveTo>
                <a:lnTo>
                  <a:pt x="15249" y="12954"/>
                </a:lnTo>
                <a:lnTo>
                  <a:pt x="15249" y="14177"/>
                </a:lnTo>
                <a:lnTo>
                  <a:pt x="13993" y="14177"/>
                </a:lnTo>
                <a:lnTo>
                  <a:pt x="13993" y="12954"/>
                </a:lnTo>
                <a:moveTo>
                  <a:pt x="16649" y="12954"/>
                </a:moveTo>
                <a:lnTo>
                  <a:pt x="17904" y="12954"/>
                </a:lnTo>
                <a:lnTo>
                  <a:pt x="17904" y="14177"/>
                </a:lnTo>
                <a:lnTo>
                  <a:pt x="16649" y="14177"/>
                </a:lnTo>
                <a:lnTo>
                  <a:pt x="16649" y="12954"/>
                </a:lnTo>
                <a:moveTo>
                  <a:pt x="11374" y="14905"/>
                </a:moveTo>
                <a:lnTo>
                  <a:pt x="12630" y="14905"/>
                </a:lnTo>
                <a:lnTo>
                  <a:pt x="12630" y="16127"/>
                </a:lnTo>
                <a:lnTo>
                  <a:pt x="11374" y="16127"/>
                </a:lnTo>
                <a:lnTo>
                  <a:pt x="11374" y="14905"/>
                </a:lnTo>
                <a:moveTo>
                  <a:pt x="13993" y="14905"/>
                </a:moveTo>
                <a:lnTo>
                  <a:pt x="15249" y="14905"/>
                </a:lnTo>
                <a:lnTo>
                  <a:pt x="15249" y="16127"/>
                </a:lnTo>
                <a:lnTo>
                  <a:pt x="13993" y="16127"/>
                </a:lnTo>
                <a:lnTo>
                  <a:pt x="13993" y="14905"/>
                </a:lnTo>
                <a:moveTo>
                  <a:pt x="16649" y="14905"/>
                </a:moveTo>
                <a:lnTo>
                  <a:pt x="17904" y="14905"/>
                </a:lnTo>
                <a:lnTo>
                  <a:pt x="17904" y="16127"/>
                </a:lnTo>
                <a:lnTo>
                  <a:pt x="16649" y="16127"/>
                </a:lnTo>
                <a:lnTo>
                  <a:pt x="16649" y="14905"/>
                </a:lnTo>
                <a:moveTo>
                  <a:pt x="11374" y="16855"/>
                </a:moveTo>
                <a:lnTo>
                  <a:pt x="12630" y="16855"/>
                </a:lnTo>
                <a:lnTo>
                  <a:pt x="12630" y="18078"/>
                </a:lnTo>
                <a:lnTo>
                  <a:pt x="11374" y="18078"/>
                </a:lnTo>
                <a:lnTo>
                  <a:pt x="11374" y="16855"/>
                </a:lnTo>
                <a:moveTo>
                  <a:pt x="13993" y="16855"/>
                </a:moveTo>
                <a:lnTo>
                  <a:pt x="15249" y="16855"/>
                </a:lnTo>
                <a:lnTo>
                  <a:pt x="15249" y="18078"/>
                </a:lnTo>
                <a:lnTo>
                  <a:pt x="13993" y="18078"/>
                </a:lnTo>
                <a:lnTo>
                  <a:pt x="13993" y="16855"/>
                </a:lnTo>
                <a:moveTo>
                  <a:pt x="16649" y="16855"/>
                </a:moveTo>
                <a:lnTo>
                  <a:pt x="17904" y="16855"/>
                </a:lnTo>
                <a:lnTo>
                  <a:pt x="17904" y="18078"/>
                </a:lnTo>
                <a:lnTo>
                  <a:pt x="16649" y="18078"/>
                </a:lnTo>
                <a:lnTo>
                  <a:pt x="16649" y="16855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pic>
        <p:nvPicPr>
          <p:cNvPr id="216" name="Picture 108" descr="C:\Documents and Settings\ks\Local Settings\Temporary Internet Files\Content.IE5\JGRZ4LTM\MC900354008[1].wm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35696" y="2060848"/>
            <a:ext cx="291325" cy="427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7" name="Rectangle 1732"/>
          <p:cNvSpPr>
            <a:spLocks noChangeArrowheads="1"/>
          </p:cNvSpPr>
          <p:nvPr/>
        </p:nvSpPr>
        <p:spPr bwMode="auto">
          <a:xfrm>
            <a:off x="1331640" y="2204864"/>
            <a:ext cx="6592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공중전화</a:t>
            </a:r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 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21" name="직선 연결선 220"/>
          <p:cNvCxnSpPr>
            <a:endCxn id="166" idx="0"/>
          </p:cNvCxnSpPr>
          <p:nvPr/>
        </p:nvCxnSpPr>
        <p:spPr bwMode="auto">
          <a:xfrm flipH="1">
            <a:off x="1893662" y="4118458"/>
            <a:ext cx="344789" cy="1110742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modem"/>
          <p:cNvSpPr>
            <a:spLocks noEditPoints="1" noChangeArrowheads="1"/>
          </p:cNvSpPr>
          <p:nvPr/>
        </p:nvSpPr>
        <p:spPr bwMode="auto">
          <a:xfrm>
            <a:off x="1845300" y="4616560"/>
            <a:ext cx="511687" cy="180359"/>
          </a:xfrm>
          <a:custGeom>
            <a:avLst/>
            <a:gdLst>
              <a:gd name="T0" fmla="*/ 0 w 21600"/>
              <a:gd name="T1" fmla="*/ 2147483647 h 21600"/>
              <a:gd name="T2" fmla="*/ 2147483647 w 21600"/>
              <a:gd name="T3" fmla="*/ 0 h 21600"/>
              <a:gd name="T4" fmla="*/ 2147483647 w 21600"/>
              <a:gd name="T5" fmla="*/ 0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0 w 21600"/>
              <a:gd name="T11" fmla="*/ 2147483647 h 21600"/>
              <a:gd name="T12" fmla="*/ 2147483647 w 21600"/>
              <a:gd name="T13" fmla="*/ 0 h 21600"/>
              <a:gd name="T14" fmla="*/ 2147483647 w 21600"/>
              <a:gd name="T15" fmla="*/ 2147483647 h 21600"/>
              <a:gd name="T16" fmla="*/ 0 w 21600"/>
              <a:gd name="T17" fmla="*/ 2147483647 h 21600"/>
              <a:gd name="T18" fmla="*/ 2147483647 w 21600"/>
              <a:gd name="T19" fmla="*/ 2147483647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400 w 21600"/>
              <a:gd name="T31" fmla="*/ 22400 h 21600"/>
              <a:gd name="T32" fmla="*/ 21200 w 21600"/>
              <a:gd name="T33" fmla="*/ 30000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 extrusionOk="0">
                <a:moveTo>
                  <a:pt x="0" y="5152"/>
                </a:moveTo>
                <a:lnTo>
                  <a:pt x="2941" y="0"/>
                </a:lnTo>
                <a:lnTo>
                  <a:pt x="18625" y="0"/>
                </a:lnTo>
                <a:lnTo>
                  <a:pt x="21600" y="5152"/>
                </a:lnTo>
                <a:lnTo>
                  <a:pt x="21600" y="21600"/>
                </a:lnTo>
                <a:lnTo>
                  <a:pt x="0" y="21600"/>
                </a:lnTo>
                <a:lnTo>
                  <a:pt x="0" y="5152"/>
                </a:lnTo>
                <a:close/>
              </a:path>
              <a:path w="21600" h="21600" extrusionOk="0">
                <a:moveTo>
                  <a:pt x="0" y="5251"/>
                </a:moveTo>
                <a:lnTo>
                  <a:pt x="21600" y="5251"/>
                </a:lnTo>
                <a:moveTo>
                  <a:pt x="1961" y="11791"/>
                </a:moveTo>
                <a:lnTo>
                  <a:pt x="1961" y="14268"/>
                </a:lnTo>
                <a:lnTo>
                  <a:pt x="2806" y="14268"/>
                </a:lnTo>
                <a:lnTo>
                  <a:pt x="2806" y="11791"/>
                </a:lnTo>
                <a:lnTo>
                  <a:pt x="1961" y="11791"/>
                </a:lnTo>
                <a:close/>
              </a:path>
              <a:path w="21600" h="21600" extrusionOk="0">
                <a:moveTo>
                  <a:pt x="3685" y="11791"/>
                </a:moveTo>
                <a:lnTo>
                  <a:pt x="3685" y="14268"/>
                </a:lnTo>
                <a:lnTo>
                  <a:pt x="4530" y="14268"/>
                </a:lnTo>
                <a:lnTo>
                  <a:pt x="4530" y="11791"/>
                </a:lnTo>
                <a:lnTo>
                  <a:pt x="3685" y="11791"/>
                </a:lnTo>
                <a:close/>
              </a:path>
              <a:path w="21600" h="21600" extrusionOk="0">
                <a:moveTo>
                  <a:pt x="5408" y="11791"/>
                </a:moveTo>
                <a:lnTo>
                  <a:pt x="5408" y="14268"/>
                </a:lnTo>
                <a:lnTo>
                  <a:pt x="6254" y="14268"/>
                </a:lnTo>
                <a:lnTo>
                  <a:pt x="6254" y="11791"/>
                </a:lnTo>
                <a:lnTo>
                  <a:pt x="5408" y="11791"/>
                </a:lnTo>
                <a:close/>
              </a:path>
              <a:path w="21600" h="21600" extrusionOk="0">
                <a:moveTo>
                  <a:pt x="7132" y="11791"/>
                </a:moveTo>
                <a:lnTo>
                  <a:pt x="7132" y="14268"/>
                </a:lnTo>
                <a:lnTo>
                  <a:pt x="7977" y="14268"/>
                </a:lnTo>
                <a:lnTo>
                  <a:pt x="7977" y="11791"/>
                </a:lnTo>
                <a:lnTo>
                  <a:pt x="7132" y="11791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cxnSp>
        <p:nvCxnSpPr>
          <p:cNvPr id="225" name="직선 연결선 224"/>
          <p:cNvCxnSpPr/>
          <p:nvPr/>
        </p:nvCxnSpPr>
        <p:spPr bwMode="auto">
          <a:xfrm>
            <a:off x="2677363" y="4155034"/>
            <a:ext cx="21946" cy="1126540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9" name="Group 57"/>
          <p:cNvGrpSpPr>
            <a:grpSpLocks noChangeAspect="1"/>
          </p:cNvGrpSpPr>
          <p:nvPr/>
        </p:nvGrpSpPr>
        <p:grpSpPr bwMode="auto">
          <a:xfrm>
            <a:off x="3459187" y="5316982"/>
            <a:ext cx="427827" cy="191363"/>
            <a:chOff x="384" y="1152"/>
            <a:chExt cx="520" cy="302"/>
          </a:xfrm>
        </p:grpSpPr>
        <p:sp>
          <p:nvSpPr>
            <p:cNvPr id="230" name="AutoShape 58"/>
            <p:cNvSpPr>
              <a:spLocks noChangeAspect="1" noChangeArrowheads="1" noTextEdit="1"/>
            </p:cNvSpPr>
            <p:nvPr/>
          </p:nvSpPr>
          <p:spPr bwMode="auto">
            <a:xfrm>
              <a:off x="384" y="1152"/>
              <a:ext cx="520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231" name="Group 59"/>
            <p:cNvGrpSpPr>
              <a:grpSpLocks/>
            </p:cNvGrpSpPr>
            <p:nvPr/>
          </p:nvGrpSpPr>
          <p:grpSpPr bwMode="auto">
            <a:xfrm>
              <a:off x="384" y="1153"/>
              <a:ext cx="519" cy="300"/>
              <a:chOff x="384" y="1153"/>
              <a:chExt cx="519" cy="300"/>
            </a:xfrm>
          </p:grpSpPr>
          <p:sp>
            <p:nvSpPr>
              <p:cNvPr id="237" name="Oval 60"/>
              <p:cNvSpPr>
                <a:spLocks noChangeArrowheads="1"/>
              </p:cNvSpPr>
              <p:nvPr/>
            </p:nvSpPr>
            <p:spPr bwMode="auto">
              <a:xfrm>
                <a:off x="385" y="1278"/>
                <a:ext cx="518" cy="175"/>
              </a:xfrm>
              <a:prstGeom prst="ellipse">
                <a:avLst/>
              </a:prstGeom>
              <a:solidFill>
                <a:srgbClr val="0078AA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38" name="Rectangle 61"/>
              <p:cNvSpPr>
                <a:spLocks noChangeArrowheads="1"/>
              </p:cNvSpPr>
              <p:nvPr/>
            </p:nvSpPr>
            <p:spPr bwMode="auto">
              <a:xfrm>
                <a:off x="384" y="1242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39" name="Rectangle 62"/>
              <p:cNvSpPr>
                <a:spLocks noChangeArrowheads="1"/>
              </p:cNvSpPr>
              <p:nvPr/>
            </p:nvSpPr>
            <p:spPr bwMode="auto">
              <a:xfrm>
                <a:off x="384" y="1242"/>
                <a:ext cx="517" cy="125"/>
              </a:xfrm>
              <a:prstGeom prst="rect">
                <a:avLst/>
              </a:prstGeom>
              <a:solidFill>
                <a:srgbClr val="0078A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40" name="Oval 63"/>
              <p:cNvSpPr>
                <a:spLocks noChangeArrowheads="1"/>
              </p:cNvSpPr>
              <p:nvPr/>
            </p:nvSpPr>
            <p:spPr bwMode="auto">
              <a:xfrm>
                <a:off x="385" y="1153"/>
                <a:ext cx="518" cy="175"/>
              </a:xfrm>
              <a:prstGeom prst="ellipse">
                <a:avLst/>
              </a:prstGeom>
              <a:solidFill>
                <a:srgbClr val="00B4FF"/>
              </a:solidFill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grpSp>
            <p:nvGrpSpPr>
              <p:cNvPr id="241" name="Group 64"/>
              <p:cNvGrpSpPr>
                <a:grpSpLocks/>
              </p:cNvGrpSpPr>
              <p:nvPr/>
            </p:nvGrpSpPr>
            <p:grpSpPr bwMode="auto">
              <a:xfrm>
                <a:off x="463" y="1174"/>
                <a:ext cx="359" cy="134"/>
                <a:chOff x="463" y="1174"/>
                <a:chExt cx="359" cy="134"/>
              </a:xfrm>
            </p:grpSpPr>
            <p:grpSp>
              <p:nvGrpSpPr>
                <p:cNvPr id="244" name="Group 65"/>
                <p:cNvGrpSpPr>
                  <a:grpSpLocks/>
                </p:cNvGrpSpPr>
                <p:nvPr/>
              </p:nvGrpSpPr>
              <p:grpSpPr bwMode="auto">
                <a:xfrm>
                  <a:off x="463" y="1174"/>
                  <a:ext cx="356" cy="131"/>
                  <a:chOff x="463" y="1174"/>
                  <a:chExt cx="356" cy="131"/>
                </a:xfrm>
              </p:grpSpPr>
              <p:sp>
                <p:nvSpPr>
                  <p:cNvPr id="254" name="Freeform 66"/>
                  <p:cNvSpPr>
                    <a:spLocks/>
                  </p:cNvSpPr>
                  <p:nvPr/>
                </p:nvSpPr>
                <p:spPr bwMode="auto">
                  <a:xfrm>
                    <a:off x="649" y="1177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55" name="Freeform 67"/>
                  <p:cNvSpPr>
                    <a:spLocks/>
                  </p:cNvSpPr>
                  <p:nvPr/>
                </p:nvSpPr>
                <p:spPr bwMode="auto">
                  <a:xfrm>
                    <a:off x="649" y="1177"/>
                    <a:ext cx="170" cy="56"/>
                  </a:xfrm>
                  <a:custGeom>
                    <a:avLst/>
                    <a:gdLst>
                      <a:gd name="T0" fmla="*/ 0 w 170"/>
                      <a:gd name="T1" fmla="*/ 43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3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56" name="Freeform 68"/>
                  <p:cNvSpPr>
                    <a:spLocks/>
                  </p:cNvSpPr>
                  <p:nvPr/>
                </p:nvSpPr>
                <p:spPr bwMode="auto">
                  <a:xfrm>
                    <a:off x="463" y="1242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57" name="Freeform 69"/>
                  <p:cNvSpPr>
                    <a:spLocks/>
                  </p:cNvSpPr>
                  <p:nvPr/>
                </p:nvSpPr>
                <p:spPr bwMode="auto">
                  <a:xfrm>
                    <a:off x="463" y="1242"/>
                    <a:ext cx="170" cy="59"/>
                  </a:xfrm>
                  <a:custGeom>
                    <a:avLst/>
                    <a:gdLst>
                      <a:gd name="T0" fmla="*/ 170 w 170"/>
                      <a:gd name="T1" fmla="*/ 13 h 59"/>
                      <a:gd name="T2" fmla="*/ 132 w 170"/>
                      <a:gd name="T3" fmla="*/ 0 h 59"/>
                      <a:gd name="T4" fmla="*/ 44 w 170"/>
                      <a:gd name="T5" fmla="*/ 38 h 59"/>
                      <a:gd name="T6" fmla="*/ 0 w 170"/>
                      <a:gd name="T7" fmla="*/ 25 h 59"/>
                      <a:gd name="T8" fmla="*/ 22 w 170"/>
                      <a:gd name="T9" fmla="*/ 59 h 59"/>
                      <a:gd name="T10" fmla="*/ 132 w 170"/>
                      <a:gd name="T11" fmla="*/ 59 h 59"/>
                      <a:gd name="T12" fmla="*/ 85 w 170"/>
                      <a:gd name="T13" fmla="*/ 47 h 59"/>
                      <a:gd name="T14" fmla="*/ 170 w 170"/>
                      <a:gd name="T15" fmla="*/ 13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9"/>
                      <a:gd name="T26" fmla="*/ 170 w 170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9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59"/>
                        </a:lnTo>
                        <a:lnTo>
                          <a:pt x="132" y="59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58" name="Freeform 70"/>
                  <p:cNvSpPr>
                    <a:spLocks/>
                  </p:cNvSpPr>
                  <p:nvPr/>
                </p:nvSpPr>
                <p:spPr bwMode="auto">
                  <a:xfrm>
                    <a:off x="472" y="1174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59" name="Freeform 71"/>
                  <p:cNvSpPr>
                    <a:spLocks/>
                  </p:cNvSpPr>
                  <p:nvPr/>
                </p:nvSpPr>
                <p:spPr bwMode="auto">
                  <a:xfrm>
                    <a:off x="472" y="1174"/>
                    <a:ext cx="170" cy="56"/>
                  </a:xfrm>
                  <a:custGeom>
                    <a:avLst/>
                    <a:gdLst>
                      <a:gd name="T0" fmla="*/ 0 w 170"/>
                      <a:gd name="T1" fmla="*/ 12 h 56"/>
                      <a:gd name="T2" fmla="*/ 38 w 170"/>
                      <a:gd name="T3" fmla="*/ 0 h 56"/>
                      <a:gd name="T4" fmla="*/ 129 w 170"/>
                      <a:gd name="T5" fmla="*/ 34 h 56"/>
                      <a:gd name="T6" fmla="*/ 170 w 170"/>
                      <a:gd name="T7" fmla="*/ 25 h 56"/>
                      <a:gd name="T8" fmla="*/ 148 w 170"/>
                      <a:gd name="T9" fmla="*/ 56 h 56"/>
                      <a:gd name="T10" fmla="*/ 41 w 170"/>
                      <a:gd name="T11" fmla="*/ 56 h 56"/>
                      <a:gd name="T12" fmla="*/ 85 w 170"/>
                      <a:gd name="T13" fmla="*/ 46 h 56"/>
                      <a:gd name="T14" fmla="*/ 0 w 170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29" y="34"/>
                        </a:lnTo>
                        <a:lnTo>
                          <a:pt x="170" y="25"/>
                        </a:lnTo>
                        <a:lnTo>
                          <a:pt x="148" y="56"/>
                        </a:lnTo>
                        <a:lnTo>
                          <a:pt x="41" y="56"/>
                        </a:lnTo>
                        <a:lnTo>
                          <a:pt x="85" y="46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60" name="Freeform 72"/>
                  <p:cNvSpPr>
                    <a:spLocks/>
                  </p:cNvSpPr>
                  <p:nvPr/>
                </p:nvSpPr>
                <p:spPr bwMode="auto">
                  <a:xfrm>
                    <a:off x="642" y="1249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61" name="Freeform 73"/>
                  <p:cNvSpPr>
                    <a:spLocks/>
                  </p:cNvSpPr>
                  <p:nvPr/>
                </p:nvSpPr>
                <p:spPr bwMode="auto">
                  <a:xfrm>
                    <a:off x="642" y="1249"/>
                    <a:ext cx="171" cy="56"/>
                  </a:xfrm>
                  <a:custGeom>
                    <a:avLst/>
                    <a:gdLst>
                      <a:gd name="T0" fmla="*/ 171 w 171"/>
                      <a:gd name="T1" fmla="*/ 43 h 56"/>
                      <a:gd name="T2" fmla="*/ 133 w 171"/>
                      <a:gd name="T3" fmla="*/ 56 h 56"/>
                      <a:gd name="T4" fmla="*/ 45 w 171"/>
                      <a:gd name="T5" fmla="*/ 18 h 56"/>
                      <a:gd name="T6" fmla="*/ 0 w 171"/>
                      <a:gd name="T7" fmla="*/ 31 h 56"/>
                      <a:gd name="T8" fmla="*/ 22 w 171"/>
                      <a:gd name="T9" fmla="*/ 0 h 56"/>
                      <a:gd name="T10" fmla="*/ 133 w 171"/>
                      <a:gd name="T11" fmla="*/ 0 h 56"/>
                      <a:gd name="T12" fmla="*/ 86 w 171"/>
                      <a:gd name="T13" fmla="*/ 9 h 56"/>
                      <a:gd name="T14" fmla="*/ 171 w 171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171" y="43"/>
                        </a:moveTo>
                        <a:lnTo>
                          <a:pt x="133" y="56"/>
                        </a:lnTo>
                        <a:lnTo>
                          <a:pt x="45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3" y="0"/>
                        </a:lnTo>
                        <a:lnTo>
                          <a:pt x="86" y="9"/>
                        </a:lnTo>
                        <a:lnTo>
                          <a:pt x="171" y="4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</p:grpSp>
            <p:grpSp>
              <p:nvGrpSpPr>
                <p:cNvPr id="245" name="Group 74"/>
                <p:cNvGrpSpPr>
                  <a:grpSpLocks/>
                </p:cNvGrpSpPr>
                <p:nvPr/>
              </p:nvGrpSpPr>
              <p:grpSpPr bwMode="auto">
                <a:xfrm>
                  <a:off x="466" y="1177"/>
                  <a:ext cx="356" cy="131"/>
                  <a:chOff x="466" y="1177"/>
                  <a:chExt cx="356" cy="131"/>
                </a:xfrm>
              </p:grpSpPr>
              <p:sp>
                <p:nvSpPr>
                  <p:cNvPr id="246" name="Freeform 75"/>
                  <p:cNvSpPr>
                    <a:spLocks/>
                  </p:cNvSpPr>
                  <p:nvPr/>
                </p:nvSpPr>
                <p:spPr bwMode="auto">
                  <a:xfrm>
                    <a:off x="652" y="1180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47" name="Freeform 76"/>
                  <p:cNvSpPr>
                    <a:spLocks/>
                  </p:cNvSpPr>
                  <p:nvPr/>
                </p:nvSpPr>
                <p:spPr bwMode="auto">
                  <a:xfrm>
                    <a:off x="652" y="1180"/>
                    <a:ext cx="170" cy="56"/>
                  </a:xfrm>
                  <a:custGeom>
                    <a:avLst/>
                    <a:gdLst>
                      <a:gd name="T0" fmla="*/ 0 w 170"/>
                      <a:gd name="T1" fmla="*/ 44 h 56"/>
                      <a:gd name="T2" fmla="*/ 38 w 170"/>
                      <a:gd name="T3" fmla="*/ 56 h 56"/>
                      <a:gd name="T4" fmla="*/ 129 w 170"/>
                      <a:gd name="T5" fmla="*/ 19 h 56"/>
                      <a:gd name="T6" fmla="*/ 170 w 170"/>
                      <a:gd name="T7" fmla="*/ 31 h 56"/>
                      <a:gd name="T8" fmla="*/ 148 w 170"/>
                      <a:gd name="T9" fmla="*/ 0 h 56"/>
                      <a:gd name="T10" fmla="*/ 41 w 170"/>
                      <a:gd name="T11" fmla="*/ 0 h 56"/>
                      <a:gd name="T12" fmla="*/ 85 w 170"/>
                      <a:gd name="T13" fmla="*/ 9 h 56"/>
                      <a:gd name="T14" fmla="*/ 0 w 170"/>
                      <a:gd name="T15" fmla="*/ 44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0" y="44"/>
                        </a:moveTo>
                        <a:lnTo>
                          <a:pt x="38" y="56"/>
                        </a:lnTo>
                        <a:lnTo>
                          <a:pt x="129" y="19"/>
                        </a:lnTo>
                        <a:lnTo>
                          <a:pt x="170" y="31"/>
                        </a:lnTo>
                        <a:lnTo>
                          <a:pt x="148" y="0"/>
                        </a:lnTo>
                        <a:lnTo>
                          <a:pt x="41" y="0"/>
                        </a:lnTo>
                        <a:lnTo>
                          <a:pt x="85" y="9"/>
                        </a:lnTo>
                        <a:lnTo>
                          <a:pt x="0" y="4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48" name="Freeform 77"/>
                  <p:cNvSpPr>
                    <a:spLocks/>
                  </p:cNvSpPr>
                  <p:nvPr/>
                </p:nvSpPr>
                <p:spPr bwMode="auto">
                  <a:xfrm>
                    <a:off x="466" y="1245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49" name="Freeform 78"/>
                  <p:cNvSpPr>
                    <a:spLocks/>
                  </p:cNvSpPr>
                  <p:nvPr/>
                </p:nvSpPr>
                <p:spPr bwMode="auto">
                  <a:xfrm>
                    <a:off x="466" y="1245"/>
                    <a:ext cx="170" cy="60"/>
                  </a:xfrm>
                  <a:custGeom>
                    <a:avLst/>
                    <a:gdLst>
                      <a:gd name="T0" fmla="*/ 170 w 170"/>
                      <a:gd name="T1" fmla="*/ 13 h 60"/>
                      <a:gd name="T2" fmla="*/ 132 w 170"/>
                      <a:gd name="T3" fmla="*/ 0 h 60"/>
                      <a:gd name="T4" fmla="*/ 44 w 170"/>
                      <a:gd name="T5" fmla="*/ 38 h 60"/>
                      <a:gd name="T6" fmla="*/ 0 w 170"/>
                      <a:gd name="T7" fmla="*/ 25 h 60"/>
                      <a:gd name="T8" fmla="*/ 22 w 170"/>
                      <a:gd name="T9" fmla="*/ 60 h 60"/>
                      <a:gd name="T10" fmla="*/ 132 w 170"/>
                      <a:gd name="T11" fmla="*/ 60 h 60"/>
                      <a:gd name="T12" fmla="*/ 85 w 170"/>
                      <a:gd name="T13" fmla="*/ 47 h 60"/>
                      <a:gd name="T14" fmla="*/ 170 w 170"/>
                      <a:gd name="T15" fmla="*/ 13 h 6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60"/>
                      <a:gd name="T26" fmla="*/ 170 w 170"/>
                      <a:gd name="T27" fmla="*/ 60 h 6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60">
                        <a:moveTo>
                          <a:pt x="170" y="13"/>
                        </a:moveTo>
                        <a:lnTo>
                          <a:pt x="132" y="0"/>
                        </a:lnTo>
                        <a:lnTo>
                          <a:pt x="44" y="38"/>
                        </a:lnTo>
                        <a:lnTo>
                          <a:pt x="0" y="25"/>
                        </a:lnTo>
                        <a:lnTo>
                          <a:pt x="22" y="60"/>
                        </a:lnTo>
                        <a:lnTo>
                          <a:pt x="132" y="60"/>
                        </a:lnTo>
                        <a:lnTo>
                          <a:pt x="85" y="47"/>
                        </a:lnTo>
                        <a:lnTo>
                          <a:pt x="170" y="1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50" name="Freeform 79"/>
                  <p:cNvSpPr>
                    <a:spLocks/>
                  </p:cNvSpPr>
                  <p:nvPr/>
                </p:nvSpPr>
                <p:spPr bwMode="auto">
                  <a:xfrm>
                    <a:off x="475" y="1177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51" name="Freeform 80"/>
                  <p:cNvSpPr>
                    <a:spLocks/>
                  </p:cNvSpPr>
                  <p:nvPr/>
                </p:nvSpPr>
                <p:spPr bwMode="auto">
                  <a:xfrm>
                    <a:off x="475" y="1177"/>
                    <a:ext cx="171" cy="56"/>
                  </a:xfrm>
                  <a:custGeom>
                    <a:avLst/>
                    <a:gdLst>
                      <a:gd name="T0" fmla="*/ 0 w 171"/>
                      <a:gd name="T1" fmla="*/ 12 h 56"/>
                      <a:gd name="T2" fmla="*/ 38 w 171"/>
                      <a:gd name="T3" fmla="*/ 0 h 56"/>
                      <a:gd name="T4" fmla="*/ 130 w 171"/>
                      <a:gd name="T5" fmla="*/ 34 h 56"/>
                      <a:gd name="T6" fmla="*/ 171 w 171"/>
                      <a:gd name="T7" fmla="*/ 25 h 56"/>
                      <a:gd name="T8" fmla="*/ 149 w 171"/>
                      <a:gd name="T9" fmla="*/ 56 h 56"/>
                      <a:gd name="T10" fmla="*/ 41 w 171"/>
                      <a:gd name="T11" fmla="*/ 56 h 56"/>
                      <a:gd name="T12" fmla="*/ 85 w 171"/>
                      <a:gd name="T13" fmla="*/ 47 h 56"/>
                      <a:gd name="T14" fmla="*/ 0 w 171"/>
                      <a:gd name="T15" fmla="*/ 12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1"/>
                      <a:gd name="T25" fmla="*/ 0 h 56"/>
                      <a:gd name="T26" fmla="*/ 171 w 171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1" h="56">
                        <a:moveTo>
                          <a:pt x="0" y="12"/>
                        </a:moveTo>
                        <a:lnTo>
                          <a:pt x="38" y="0"/>
                        </a:lnTo>
                        <a:lnTo>
                          <a:pt x="130" y="34"/>
                        </a:lnTo>
                        <a:lnTo>
                          <a:pt x="171" y="25"/>
                        </a:lnTo>
                        <a:lnTo>
                          <a:pt x="149" y="56"/>
                        </a:lnTo>
                        <a:lnTo>
                          <a:pt x="41" y="56"/>
                        </a:lnTo>
                        <a:lnTo>
                          <a:pt x="85" y="47"/>
                        </a:lnTo>
                        <a:lnTo>
                          <a:pt x="0" y="12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52" name="Freeform 81"/>
                  <p:cNvSpPr>
                    <a:spLocks/>
                  </p:cNvSpPr>
                  <p:nvPr/>
                </p:nvSpPr>
                <p:spPr bwMode="auto">
                  <a:xfrm>
                    <a:off x="646" y="1252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  <p:sp>
                <p:nvSpPr>
                  <p:cNvPr id="253" name="Freeform 82"/>
                  <p:cNvSpPr>
                    <a:spLocks/>
                  </p:cNvSpPr>
                  <p:nvPr/>
                </p:nvSpPr>
                <p:spPr bwMode="auto">
                  <a:xfrm>
                    <a:off x="646" y="1252"/>
                    <a:ext cx="170" cy="56"/>
                  </a:xfrm>
                  <a:custGeom>
                    <a:avLst/>
                    <a:gdLst>
                      <a:gd name="T0" fmla="*/ 170 w 170"/>
                      <a:gd name="T1" fmla="*/ 43 h 56"/>
                      <a:gd name="T2" fmla="*/ 132 w 170"/>
                      <a:gd name="T3" fmla="*/ 56 h 56"/>
                      <a:gd name="T4" fmla="*/ 44 w 170"/>
                      <a:gd name="T5" fmla="*/ 18 h 56"/>
                      <a:gd name="T6" fmla="*/ 0 w 170"/>
                      <a:gd name="T7" fmla="*/ 31 h 56"/>
                      <a:gd name="T8" fmla="*/ 22 w 170"/>
                      <a:gd name="T9" fmla="*/ 0 h 56"/>
                      <a:gd name="T10" fmla="*/ 132 w 170"/>
                      <a:gd name="T11" fmla="*/ 0 h 56"/>
                      <a:gd name="T12" fmla="*/ 85 w 170"/>
                      <a:gd name="T13" fmla="*/ 9 h 56"/>
                      <a:gd name="T14" fmla="*/ 170 w 170"/>
                      <a:gd name="T15" fmla="*/ 43 h 5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70"/>
                      <a:gd name="T25" fmla="*/ 0 h 56"/>
                      <a:gd name="T26" fmla="*/ 170 w 170"/>
                      <a:gd name="T27" fmla="*/ 56 h 5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70" h="56">
                        <a:moveTo>
                          <a:pt x="170" y="43"/>
                        </a:moveTo>
                        <a:lnTo>
                          <a:pt x="132" y="56"/>
                        </a:lnTo>
                        <a:lnTo>
                          <a:pt x="44" y="18"/>
                        </a:lnTo>
                        <a:lnTo>
                          <a:pt x="0" y="31"/>
                        </a:lnTo>
                        <a:lnTo>
                          <a:pt x="22" y="0"/>
                        </a:lnTo>
                        <a:lnTo>
                          <a:pt x="132" y="0"/>
                        </a:lnTo>
                        <a:lnTo>
                          <a:pt x="85" y="9"/>
                        </a:lnTo>
                        <a:lnTo>
                          <a:pt x="170" y="4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ko-KR" altLang="en-US"/>
                  </a:p>
                </p:txBody>
              </p:sp>
            </p:grpSp>
          </p:grpSp>
          <p:sp>
            <p:nvSpPr>
              <p:cNvPr id="242" name="Line 83"/>
              <p:cNvSpPr>
                <a:spLocks noChangeShapeType="1"/>
              </p:cNvSpPr>
              <p:nvPr/>
            </p:nvSpPr>
            <p:spPr bwMode="auto">
              <a:xfrm>
                <a:off x="384" y="1239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43" name="Line 84"/>
              <p:cNvSpPr>
                <a:spLocks noChangeShapeType="1"/>
              </p:cNvSpPr>
              <p:nvPr/>
            </p:nvSpPr>
            <p:spPr bwMode="auto">
              <a:xfrm>
                <a:off x="901" y="1239"/>
                <a:ext cx="1" cy="125"/>
              </a:xfrm>
              <a:prstGeom prst="line">
                <a:avLst/>
              </a:prstGeom>
              <a:noFill/>
              <a:ln w="4763">
                <a:solidFill>
                  <a:srgbClr val="AAE6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  <p:grpSp>
          <p:nvGrpSpPr>
            <p:cNvPr id="232" name="Group 85"/>
            <p:cNvGrpSpPr>
              <a:grpSpLocks/>
            </p:cNvGrpSpPr>
            <p:nvPr/>
          </p:nvGrpSpPr>
          <p:grpSpPr bwMode="auto">
            <a:xfrm>
              <a:off x="510" y="1336"/>
              <a:ext cx="258" cy="99"/>
              <a:chOff x="510" y="1336"/>
              <a:chExt cx="258" cy="99"/>
            </a:xfrm>
          </p:grpSpPr>
          <p:sp>
            <p:nvSpPr>
              <p:cNvPr id="233" name="Freeform 86"/>
              <p:cNvSpPr>
                <a:spLocks/>
              </p:cNvSpPr>
              <p:nvPr/>
            </p:nvSpPr>
            <p:spPr bwMode="auto">
              <a:xfrm>
                <a:off x="510" y="1336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34" name="Freeform 87"/>
              <p:cNvSpPr>
                <a:spLocks/>
              </p:cNvSpPr>
              <p:nvPr/>
            </p:nvSpPr>
            <p:spPr bwMode="auto">
              <a:xfrm>
                <a:off x="510" y="1336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6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6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35" name="Freeform 88"/>
              <p:cNvSpPr>
                <a:spLocks/>
              </p:cNvSpPr>
              <p:nvPr/>
            </p:nvSpPr>
            <p:spPr bwMode="auto">
              <a:xfrm>
                <a:off x="513" y="1339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36" name="Freeform 89"/>
              <p:cNvSpPr>
                <a:spLocks/>
              </p:cNvSpPr>
              <p:nvPr/>
            </p:nvSpPr>
            <p:spPr bwMode="auto">
              <a:xfrm>
                <a:off x="513" y="1339"/>
                <a:ext cx="255" cy="96"/>
              </a:xfrm>
              <a:custGeom>
                <a:avLst/>
                <a:gdLst>
                  <a:gd name="T0" fmla="*/ 38 w 255"/>
                  <a:gd name="T1" fmla="*/ 12 h 96"/>
                  <a:gd name="T2" fmla="*/ 95 w 255"/>
                  <a:gd name="T3" fmla="*/ 12 h 96"/>
                  <a:gd name="T4" fmla="*/ 129 w 255"/>
                  <a:gd name="T5" fmla="*/ 40 h 96"/>
                  <a:gd name="T6" fmla="*/ 164 w 255"/>
                  <a:gd name="T7" fmla="*/ 12 h 96"/>
                  <a:gd name="T8" fmla="*/ 218 w 255"/>
                  <a:gd name="T9" fmla="*/ 12 h 96"/>
                  <a:gd name="T10" fmla="*/ 218 w 255"/>
                  <a:gd name="T11" fmla="*/ 0 h 96"/>
                  <a:gd name="T12" fmla="*/ 255 w 255"/>
                  <a:gd name="T13" fmla="*/ 18 h 96"/>
                  <a:gd name="T14" fmla="*/ 218 w 255"/>
                  <a:gd name="T15" fmla="*/ 37 h 96"/>
                  <a:gd name="T16" fmla="*/ 218 w 255"/>
                  <a:gd name="T17" fmla="*/ 25 h 96"/>
                  <a:gd name="T18" fmla="*/ 170 w 255"/>
                  <a:gd name="T19" fmla="*/ 25 h 96"/>
                  <a:gd name="T20" fmla="*/ 139 w 255"/>
                  <a:gd name="T21" fmla="*/ 47 h 96"/>
                  <a:gd name="T22" fmla="*/ 170 w 255"/>
                  <a:gd name="T23" fmla="*/ 71 h 96"/>
                  <a:gd name="T24" fmla="*/ 218 w 255"/>
                  <a:gd name="T25" fmla="*/ 71 h 96"/>
                  <a:gd name="T26" fmla="*/ 218 w 255"/>
                  <a:gd name="T27" fmla="*/ 56 h 96"/>
                  <a:gd name="T28" fmla="*/ 255 w 255"/>
                  <a:gd name="T29" fmla="*/ 78 h 96"/>
                  <a:gd name="T30" fmla="*/ 218 w 255"/>
                  <a:gd name="T31" fmla="*/ 96 h 96"/>
                  <a:gd name="T32" fmla="*/ 218 w 255"/>
                  <a:gd name="T33" fmla="*/ 84 h 96"/>
                  <a:gd name="T34" fmla="*/ 164 w 255"/>
                  <a:gd name="T35" fmla="*/ 84 h 96"/>
                  <a:gd name="T36" fmla="*/ 129 w 255"/>
                  <a:gd name="T37" fmla="*/ 56 h 96"/>
                  <a:gd name="T38" fmla="*/ 95 w 255"/>
                  <a:gd name="T39" fmla="*/ 84 h 96"/>
                  <a:gd name="T40" fmla="*/ 38 w 255"/>
                  <a:gd name="T41" fmla="*/ 84 h 96"/>
                  <a:gd name="T42" fmla="*/ 38 w 255"/>
                  <a:gd name="T43" fmla="*/ 96 h 96"/>
                  <a:gd name="T44" fmla="*/ 0 w 255"/>
                  <a:gd name="T45" fmla="*/ 78 h 96"/>
                  <a:gd name="T46" fmla="*/ 38 w 255"/>
                  <a:gd name="T47" fmla="*/ 56 h 96"/>
                  <a:gd name="T48" fmla="*/ 38 w 255"/>
                  <a:gd name="T49" fmla="*/ 71 h 96"/>
                  <a:gd name="T50" fmla="*/ 88 w 255"/>
                  <a:gd name="T51" fmla="*/ 71 h 96"/>
                  <a:gd name="T52" fmla="*/ 120 w 255"/>
                  <a:gd name="T53" fmla="*/ 50 h 96"/>
                  <a:gd name="T54" fmla="*/ 88 w 255"/>
                  <a:gd name="T55" fmla="*/ 25 h 96"/>
                  <a:gd name="T56" fmla="*/ 38 w 255"/>
                  <a:gd name="T57" fmla="*/ 25 h 96"/>
                  <a:gd name="T58" fmla="*/ 38 w 255"/>
                  <a:gd name="T59" fmla="*/ 37 h 96"/>
                  <a:gd name="T60" fmla="*/ 0 w 255"/>
                  <a:gd name="T61" fmla="*/ 18 h 96"/>
                  <a:gd name="T62" fmla="*/ 38 w 255"/>
                  <a:gd name="T63" fmla="*/ 0 h 96"/>
                  <a:gd name="T64" fmla="*/ 38 w 255"/>
                  <a:gd name="T65" fmla="*/ 12 h 9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5"/>
                  <a:gd name="T100" fmla="*/ 0 h 96"/>
                  <a:gd name="T101" fmla="*/ 255 w 255"/>
                  <a:gd name="T102" fmla="*/ 96 h 9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5" h="96">
                    <a:moveTo>
                      <a:pt x="38" y="12"/>
                    </a:moveTo>
                    <a:lnTo>
                      <a:pt x="95" y="12"/>
                    </a:lnTo>
                    <a:lnTo>
                      <a:pt x="129" y="40"/>
                    </a:lnTo>
                    <a:lnTo>
                      <a:pt x="164" y="12"/>
                    </a:lnTo>
                    <a:lnTo>
                      <a:pt x="218" y="12"/>
                    </a:lnTo>
                    <a:lnTo>
                      <a:pt x="218" y="0"/>
                    </a:lnTo>
                    <a:lnTo>
                      <a:pt x="255" y="18"/>
                    </a:lnTo>
                    <a:lnTo>
                      <a:pt x="218" y="37"/>
                    </a:lnTo>
                    <a:lnTo>
                      <a:pt x="218" y="25"/>
                    </a:lnTo>
                    <a:lnTo>
                      <a:pt x="170" y="25"/>
                    </a:lnTo>
                    <a:lnTo>
                      <a:pt x="139" y="47"/>
                    </a:lnTo>
                    <a:lnTo>
                      <a:pt x="170" y="71"/>
                    </a:lnTo>
                    <a:lnTo>
                      <a:pt x="218" y="71"/>
                    </a:lnTo>
                    <a:lnTo>
                      <a:pt x="218" y="56"/>
                    </a:lnTo>
                    <a:lnTo>
                      <a:pt x="255" y="78"/>
                    </a:lnTo>
                    <a:lnTo>
                      <a:pt x="218" y="96"/>
                    </a:lnTo>
                    <a:lnTo>
                      <a:pt x="218" y="84"/>
                    </a:lnTo>
                    <a:lnTo>
                      <a:pt x="164" y="84"/>
                    </a:lnTo>
                    <a:lnTo>
                      <a:pt x="129" y="56"/>
                    </a:lnTo>
                    <a:lnTo>
                      <a:pt x="95" y="84"/>
                    </a:lnTo>
                    <a:lnTo>
                      <a:pt x="38" y="84"/>
                    </a:lnTo>
                    <a:lnTo>
                      <a:pt x="38" y="96"/>
                    </a:lnTo>
                    <a:lnTo>
                      <a:pt x="0" y="78"/>
                    </a:lnTo>
                    <a:lnTo>
                      <a:pt x="38" y="56"/>
                    </a:lnTo>
                    <a:lnTo>
                      <a:pt x="38" y="71"/>
                    </a:lnTo>
                    <a:lnTo>
                      <a:pt x="88" y="71"/>
                    </a:lnTo>
                    <a:lnTo>
                      <a:pt x="120" y="50"/>
                    </a:lnTo>
                    <a:lnTo>
                      <a:pt x="88" y="25"/>
                    </a:lnTo>
                    <a:lnTo>
                      <a:pt x="38" y="25"/>
                    </a:lnTo>
                    <a:lnTo>
                      <a:pt x="38" y="37"/>
                    </a:lnTo>
                    <a:lnTo>
                      <a:pt x="0" y="18"/>
                    </a:lnTo>
                    <a:lnTo>
                      <a:pt x="38" y="0"/>
                    </a:lnTo>
                    <a:lnTo>
                      <a:pt x="38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</p:grpSp>
      </p:grpSp>
      <p:cxnSp>
        <p:nvCxnSpPr>
          <p:cNvPr id="262" name="직선 연결선 261"/>
          <p:cNvCxnSpPr/>
          <p:nvPr/>
        </p:nvCxnSpPr>
        <p:spPr bwMode="auto">
          <a:xfrm>
            <a:off x="3123590" y="4198925"/>
            <a:ext cx="475488" cy="1075334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1" name="Picture 72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87824" y="4653136"/>
            <a:ext cx="488347" cy="19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4" name="직선 연결선 263"/>
          <p:cNvCxnSpPr/>
          <p:nvPr/>
        </p:nvCxnSpPr>
        <p:spPr bwMode="auto">
          <a:xfrm>
            <a:off x="3419872" y="4221088"/>
            <a:ext cx="864096" cy="432048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직선 연결선 278"/>
          <p:cNvCxnSpPr/>
          <p:nvPr/>
        </p:nvCxnSpPr>
        <p:spPr bwMode="auto">
          <a:xfrm flipH="1">
            <a:off x="3533242" y="2648102"/>
            <a:ext cx="592531" cy="570586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4" name="Picture 257" descr="C:\Documents and Settings\ks\Local Settings\Temporary Internet Files\Content.IE5\OHMVC1YV\MCj04339070000[1]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160922" y="1962250"/>
            <a:ext cx="376476" cy="420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5" name="직선 연결선 284"/>
          <p:cNvCxnSpPr/>
          <p:nvPr/>
        </p:nvCxnSpPr>
        <p:spPr bwMode="auto">
          <a:xfrm flipH="1">
            <a:off x="3277210" y="2332397"/>
            <a:ext cx="101026" cy="944813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직선 연결선 287"/>
          <p:cNvCxnSpPr/>
          <p:nvPr/>
        </p:nvCxnSpPr>
        <p:spPr bwMode="auto">
          <a:xfrm>
            <a:off x="2709572" y="2323937"/>
            <a:ext cx="311606" cy="894751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직선 연결선 290"/>
          <p:cNvCxnSpPr/>
          <p:nvPr/>
        </p:nvCxnSpPr>
        <p:spPr bwMode="auto">
          <a:xfrm>
            <a:off x="2054078" y="2350827"/>
            <a:ext cx="711068" cy="882491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3" name="Picture 4" descr="C:\Documents and Settings\권강일\바탕 화면\바탕화면정리\홈페이지\장비 사진(찰영)\WTC---06-500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71600" y="2636912"/>
            <a:ext cx="864096" cy="175518"/>
          </a:xfrm>
          <a:prstGeom prst="rect">
            <a:avLst/>
          </a:prstGeom>
          <a:noFill/>
        </p:spPr>
      </p:pic>
      <p:cxnSp>
        <p:nvCxnSpPr>
          <p:cNvPr id="303" name="직선 연결선 302"/>
          <p:cNvCxnSpPr/>
          <p:nvPr/>
        </p:nvCxnSpPr>
        <p:spPr bwMode="auto">
          <a:xfrm>
            <a:off x="1514246" y="2801722"/>
            <a:ext cx="665684" cy="431596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  <a:effectLst>
            <a:outerShdw dist="50800" dir="5400000" sx="1000" sy="1000" algn="ctr" rotWithShape="0">
              <a:srgbClr val="000000">
                <a:alpha val="88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0" name="그룹 207"/>
          <p:cNvGrpSpPr>
            <a:grpSpLocks/>
          </p:cNvGrpSpPr>
          <p:nvPr/>
        </p:nvGrpSpPr>
        <p:grpSpPr bwMode="auto">
          <a:xfrm rot="5400000">
            <a:off x="1710964" y="2914119"/>
            <a:ext cx="125413" cy="106363"/>
            <a:chOff x="4795835" y="3867153"/>
            <a:chExt cx="125413" cy="106362"/>
          </a:xfrm>
        </p:grpSpPr>
        <p:sp>
          <p:nvSpPr>
            <p:cNvPr id="301" name="타원 300"/>
            <p:cNvSpPr/>
            <p:nvPr/>
          </p:nvSpPr>
          <p:spPr bwMode="auto">
            <a:xfrm>
              <a:off x="4795835" y="3867153"/>
              <a:ext cx="125413" cy="10636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b="1"/>
            </a:p>
          </p:txBody>
        </p:sp>
        <p:cxnSp>
          <p:nvCxnSpPr>
            <p:cNvPr id="302" name="직선 화살표 연결선 301"/>
            <p:cNvCxnSpPr/>
            <p:nvPr/>
          </p:nvCxnSpPr>
          <p:spPr bwMode="auto">
            <a:xfrm rot="5400000" flipH="1" flipV="1">
              <a:off x="4823616" y="3877470"/>
              <a:ext cx="71437" cy="88900"/>
            </a:xfrm>
            <a:prstGeom prst="straightConnector1">
              <a:avLst/>
            </a:prstGeom>
            <a:ln>
              <a:solidFill>
                <a:schemeClr val="accent2"/>
              </a:solidFill>
              <a:headEnd w="sm" len="sm"/>
              <a:tailEnd type="arrow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7" name="Rectangle 1732"/>
          <p:cNvSpPr>
            <a:spLocks noChangeArrowheads="1"/>
          </p:cNvSpPr>
          <p:nvPr/>
        </p:nvSpPr>
        <p:spPr bwMode="auto">
          <a:xfrm>
            <a:off x="2267744" y="2924944"/>
            <a:ext cx="136815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Voice </a:t>
            </a:r>
            <a:r>
              <a:rPr lang="en-US" altLang="ko-KR" sz="1200" dirty="0" err="1">
                <a:solidFill>
                  <a:schemeClr val="accent6">
                    <a:lumMod val="75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Mux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휴먼둥근헤드라인" pitchFamily="18" charset="-127"/>
                <a:ea typeface="휴먼둥근헤드라인" pitchFamily="18" charset="-127"/>
              </a:rPr>
              <a:t> 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휴먼둥근헤드라인" pitchFamily="18" charset="-127"/>
              <a:ea typeface="휴먼둥근헤드라인" pitchFamily="18" charset="-127"/>
            </a:endParaRPr>
          </a:p>
        </p:txBody>
      </p:sp>
      <p:cxnSp>
        <p:nvCxnSpPr>
          <p:cNvPr id="309" name="직선 연결선 308"/>
          <p:cNvCxnSpPr/>
          <p:nvPr/>
        </p:nvCxnSpPr>
        <p:spPr bwMode="auto">
          <a:xfrm flipH="1">
            <a:off x="5652120" y="3501008"/>
            <a:ext cx="2808312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직선 연결선 309"/>
          <p:cNvCxnSpPr/>
          <p:nvPr/>
        </p:nvCxnSpPr>
        <p:spPr bwMode="auto">
          <a:xfrm>
            <a:off x="8676456" y="1340768"/>
            <a:ext cx="0" cy="2088232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" name="Rectangle 1732"/>
          <p:cNvSpPr>
            <a:spLocks noChangeArrowheads="1"/>
          </p:cNvSpPr>
          <p:nvPr/>
        </p:nvSpPr>
        <p:spPr bwMode="auto">
          <a:xfrm>
            <a:off x="1144603" y="2465222"/>
            <a:ext cx="659204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800" b="1" dirty="0">
                <a:solidFill>
                  <a:schemeClr val="bg1"/>
                </a:solidFill>
                <a:latin typeface="+mn-ea"/>
              </a:rPr>
              <a:t>광</a:t>
            </a:r>
            <a:r>
              <a:rPr lang="en-US" altLang="ko-KR" sz="800" b="1" dirty="0">
                <a:solidFill>
                  <a:schemeClr val="bg1"/>
                </a:solidFill>
                <a:latin typeface="+mn-ea"/>
              </a:rPr>
              <a:t>MUX </a:t>
            </a:r>
            <a:endParaRPr lang="ko-KR" altLang="en-US" sz="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2" name="Line 13"/>
          <p:cNvSpPr>
            <a:spLocks noChangeShapeType="1"/>
          </p:cNvSpPr>
          <p:nvPr/>
        </p:nvSpPr>
        <p:spPr bwMode="auto">
          <a:xfrm flipH="1" flipV="1">
            <a:off x="3779912" y="3717032"/>
            <a:ext cx="2304256" cy="1296144"/>
          </a:xfrm>
          <a:prstGeom prst="line">
            <a:avLst/>
          </a:prstGeom>
          <a:noFill/>
          <a:ln w="19050">
            <a:solidFill>
              <a:srgbClr val="3333CC"/>
            </a:solidFill>
            <a:round/>
            <a:headEnd type="none" w="sm" len="sm"/>
            <a:tailEnd type="none" w="sm" len="sm"/>
          </a:ln>
          <a:effectLst>
            <a:outerShdw dist="17961" dir="2700000" algn="ctr" rotWithShape="0">
              <a:srgbClr val="000000"/>
            </a:outerShdw>
          </a:effectLst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133" name="Picture 2" descr="C:\Documents and Settings\권강일\바탕 화면\장비 사진(찰영)\WTC---180-500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35696" y="3212976"/>
            <a:ext cx="2016224" cy="1032818"/>
          </a:xfrm>
          <a:prstGeom prst="rect">
            <a:avLst/>
          </a:prstGeom>
          <a:noFill/>
        </p:spPr>
      </p:pic>
      <p:pic>
        <p:nvPicPr>
          <p:cNvPr id="169" name="Picture 38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148064" y="4293096"/>
            <a:ext cx="43204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7" name="Rectangle 1732"/>
          <p:cNvSpPr>
            <a:spLocks noChangeArrowheads="1"/>
          </p:cNvSpPr>
          <p:nvPr/>
        </p:nvSpPr>
        <p:spPr bwMode="auto">
          <a:xfrm>
            <a:off x="4572000" y="4077072"/>
            <a:ext cx="12241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0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DS1/DS1E/DS0</a:t>
            </a:r>
            <a:r>
              <a:rPr lang="en-US" altLang="ko-KR" sz="800" dirty="0">
                <a:latin typeface="휴먼모음T" pitchFamily="18" charset="-127"/>
                <a:ea typeface="휴먼모음T" pitchFamily="18" charset="-127"/>
              </a:rPr>
              <a:t> </a:t>
            </a:r>
            <a:endParaRPr lang="ko-KR" altLang="en-US" sz="800" dirty="0">
              <a:latin typeface="휴먼모음T" pitchFamily="18" charset="-127"/>
              <a:ea typeface="휴먼모음T" pitchFamily="18" charset="-127"/>
            </a:endParaRPr>
          </a:p>
        </p:txBody>
      </p:sp>
      <p:cxnSp>
        <p:nvCxnSpPr>
          <p:cNvPr id="173" name="직선 연결선 172"/>
          <p:cNvCxnSpPr/>
          <p:nvPr/>
        </p:nvCxnSpPr>
        <p:spPr bwMode="auto">
          <a:xfrm>
            <a:off x="5580112" y="4149080"/>
            <a:ext cx="0" cy="2088232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직선 연결선 173"/>
          <p:cNvCxnSpPr/>
          <p:nvPr/>
        </p:nvCxnSpPr>
        <p:spPr bwMode="auto">
          <a:xfrm flipH="1">
            <a:off x="5652120" y="4077072"/>
            <a:ext cx="2808312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5" name="그룹 174"/>
          <p:cNvGrpSpPr/>
          <p:nvPr/>
        </p:nvGrpSpPr>
        <p:grpSpPr>
          <a:xfrm>
            <a:off x="5868144" y="4437112"/>
            <a:ext cx="2387978" cy="1645151"/>
            <a:chOff x="6156176" y="1340767"/>
            <a:chExt cx="2387978" cy="1645151"/>
          </a:xfrm>
        </p:grpSpPr>
        <p:pic>
          <p:nvPicPr>
            <p:cNvPr id="176" name="Picture 3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56176" y="1340767"/>
              <a:ext cx="2387978" cy="13219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77" name="Text Box 20"/>
            <p:cNvSpPr txBox="1">
              <a:spLocks noChangeArrowheads="1"/>
            </p:cNvSpPr>
            <p:nvPr/>
          </p:nvSpPr>
          <p:spPr bwMode="auto">
            <a:xfrm>
              <a:off x="6891738" y="2708919"/>
              <a:ext cx="114486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200" b="1" dirty="0">
                  <a:solidFill>
                    <a:schemeClr val="bg1"/>
                  </a:solidFill>
                  <a:latin typeface="Tahoma" pitchFamily="34" charset="0"/>
                </a:rPr>
                <a:t>TDM session</a:t>
              </a:r>
            </a:p>
          </p:txBody>
        </p:sp>
      </p:grpSp>
      <p:cxnSp>
        <p:nvCxnSpPr>
          <p:cNvPr id="203" name="직선 연결선 202"/>
          <p:cNvCxnSpPr/>
          <p:nvPr/>
        </p:nvCxnSpPr>
        <p:spPr bwMode="auto">
          <a:xfrm flipH="1">
            <a:off x="5765061" y="6305384"/>
            <a:ext cx="2808312" cy="0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직선 연결선 203"/>
          <p:cNvCxnSpPr/>
          <p:nvPr/>
        </p:nvCxnSpPr>
        <p:spPr bwMode="auto">
          <a:xfrm>
            <a:off x="8676456" y="4149080"/>
            <a:ext cx="0" cy="2088232"/>
          </a:xfrm>
          <a:prstGeom prst="line">
            <a:avLst/>
          </a:prstGeom>
          <a:ln w="19050" cmpd="thickThin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Text Box 20"/>
          <p:cNvSpPr txBox="1">
            <a:spLocks noChangeArrowheads="1"/>
          </p:cNvSpPr>
          <p:nvPr/>
        </p:nvSpPr>
        <p:spPr bwMode="auto">
          <a:xfrm>
            <a:off x="6664364" y="4941168"/>
            <a:ext cx="9925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</a:rPr>
              <a:t>DS1/DS1E</a:t>
            </a:r>
          </a:p>
          <a:p>
            <a:pPr algn="ctr"/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itchFamily="34" charset="0"/>
              </a:rPr>
              <a:t>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0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" grpId="0" animBg="1"/>
      <p:bldP spid="137" grpId="0" animBg="1"/>
      <p:bldP spid="101" grpId="0" animBg="1"/>
      <p:bldP spid="199" grpId="0"/>
      <p:bldP spid="207" grpId="0"/>
      <p:bldP spid="148" grpId="0" animBg="1"/>
      <p:bldP spid="149" grpId="0"/>
      <p:bldP spid="150" grpId="0"/>
      <p:bldP spid="151" grpId="0"/>
      <p:bldP spid="168" grpId="0"/>
      <p:bldP spid="168" grpId="1"/>
      <p:bldP spid="185" grpId="0"/>
      <p:bldP spid="192" grpId="0"/>
      <p:bldP spid="193" grpId="0"/>
      <p:bldP spid="202" grpId="0"/>
      <p:bldP spid="210" grpId="0"/>
      <p:bldP spid="211" grpId="0"/>
      <p:bldP spid="214" grpId="0" animBg="1"/>
      <p:bldP spid="217" grpId="0"/>
      <p:bldP spid="200" grpId="0" animBg="1"/>
      <p:bldP spid="47" grpId="0"/>
      <p:bldP spid="311" grpId="0"/>
      <p:bldP spid="152" grpId="0" animBg="1"/>
      <p:bldP spid="167" grpId="0"/>
      <p:bldP spid="20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Documents and Settings\권강일\바탕 화면\장비 사진(찰영)\WTC---180-5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996952"/>
            <a:ext cx="5571502" cy="2664296"/>
          </a:xfrm>
          <a:prstGeom prst="rect">
            <a:avLst/>
          </a:prstGeom>
          <a:noFill/>
        </p:spPr>
      </p:pic>
      <p:cxnSp>
        <p:nvCxnSpPr>
          <p:cNvPr id="3" name="직선 연결선 2"/>
          <p:cNvCxnSpPr/>
          <p:nvPr/>
        </p:nvCxnSpPr>
        <p:spPr>
          <a:xfrm>
            <a:off x="107504" y="548680"/>
            <a:ext cx="8928992" cy="0"/>
          </a:xfrm>
          <a:prstGeom prst="line">
            <a:avLst/>
          </a:prstGeom>
          <a:ln w="12700">
            <a:solidFill>
              <a:schemeClr val="bg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/>
        </p:nvSpPr>
        <p:spPr>
          <a:xfrm>
            <a:off x="142940" y="138254"/>
            <a:ext cx="29241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0" indent="-857250"/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II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.    </a:t>
            </a:r>
            <a:r>
              <a:rPr lang="ko-KR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시스템 구성 및 특징 </a:t>
            </a:r>
            <a:endParaRPr lang="en-US" altLang="ko-KR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251521" y="764704"/>
            <a:ext cx="115212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/>
          <a:p>
            <a:pPr marL="857250" indent="-857250"/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1. </a:t>
            </a:r>
            <a:r>
              <a:rPr lang="ko-KR" altLang="en-US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셀프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나눔고딕 ExtraBold" panose="020D0904000000000000" pitchFamily="50" charset="-127"/>
                <a:cs typeface="Tahoma" pitchFamily="34" charset="0"/>
              </a:rPr>
              <a:t>  </a:t>
            </a:r>
            <a:r>
              <a:rPr lang="ko-KR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휴먼둥근헤드라인" pitchFamily="18" charset="-127"/>
                <a:cs typeface="Tahoma" pitchFamily="34" charset="0"/>
              </a:rPr>
              <a:t> </a:t>
            </a:r>
            <a:endParaRPr lang="en-US" altLang="ko-KR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휴먼둥근헤드라인" pitchFamily="18" charset="-127"/>
              <a:cs typeface="Tahoma" pitchFamily="34" charset="0"/>
            </a:endParaRPr>
          </a:p>
        </p:txBody>
      </p:sp>
      <p:cxnSp>
        <p:nvCxnSpPr>
          <p:cNvPr id="19" name="직선 화살표 연결선 20"/>
          <p:cNvCxnSpPr>
            <a:cxnSpLocks noChangeShapeType="1"/>
          </p:cNvCxnSpPr>
          <p:nvPr/>
        </p:nvCxnSpPr>
        <p:spPr bwMode="auto">
          <a:xfrm flipH="1">
            <a:off x="1115616" y="2948026"/>
            <a:ext cx="2242061" cy="205518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0" name="직사각형 10"/>
          <p:cNvSpPr>
            <a:spLocks noChangeArrowheads="1"/>
          </p:cNvSpPr>
          <p:nvPr/>
        </p:nvSpPr>
        <p:spPr bwMode="auto">
          <a:xfrm rot="21238418">
            <a:off x="1188641" y="2667769"/>
            <a:ext cx="2381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세로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(depth)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37.5 cm</a:t>
            </a:r>
          </a:p>
        </p:txBody>
      </p:sp>
      <p:cxnSp>
        <p:nvCxnSpPr>
          <p:cNvPr id="22" name="직선 화살표 연결선 10"/>
          <p:cNvCxnSpPr>
            <a:cxnSpLocks noChangeShapeType="1"/>
          </p:cNvCxnSpPr>
          <p:nvPr/>
        </p:nvCxnSpPr>
        <p:spPr bwMode="auto">
          <a:xfrm>
            <a:off x="1269026" y="5267637"/>
            <a:ext cx="5571963" cy="524420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3" name="직사각형 10"/>
          <p:cNvSpPr>
            <a:spLocks noChangeArrowheads="1"/>
          </p:cNvSpPr>
          <p:nvPr/>
        </p:nvSpPr>
        <p:spPr bwMode="auto">
          <a:xfrm rot="350920">
            <a:off x="2991464" y="5558149"/>
            <a:ext cx="24257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가로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(width)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48.3 cm</a:t>
            </a:r>
          </a:p>
        </p:txBody>
      </p:sp>
      <p:cxnSp>
        <p:nvCxnSpPr>
          <p:cNvPr id="27" name="직선 화살표 연결선 17"/>
          <p:cNvCxnSpPr>
            <a:cxnSpLocks noChangeShapeType="1"/>
          </p:cNvCxnSpPr>
          <p:nvPr/>
        </p:nvCxnSpPr>
        <p:spPr bwMode="auto">
          <a:xfrm>
            <a:off x="6732240" y="3140968"/>
            <a:ext cx="0" cy="2278360"/>
          </a:xfrm>
          <a:prstGeom prst="straightConnector1">
            <a:avLst/>
          </a:prstGeom>
          <a:noFill/>
          <a:ln w="19050" algn="ctr">
            <a:solidFill>
              <a:schemeClr val="accent6">
                <a:lumMod val="50000"/>
              </a:schemeClr>
            </a:solidFill>
            <a:prstDash val="sysDot"/>
            <a:round/>
            <a:headEnd type="triangle" w="med" len="med"/>
            <a:tailEnd type="triangle" w="med" len="med"/>
          </a:ln>
        </p:spPr>
      </p:cxnSp>
      <p:sp>
        <p:nvSpPr>
          <p:cNvPr id="28" name="직사각형 10"/>
          <p:cNvSpPr>
            <a:spLocks noChangeArrowheads="1"/>
          </p:cNvSpPr>
          <p:nvPr/>
        </p:nvSpPr>
        <p:spPr bwMode="auto">
          <a:xfrm>
            <a:off x="6804248" y="4149080"/>
            <a:ext cx="152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높이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(</a:t>
            </a:r>
            <a:r>
              <a:rPr lang="en-US" altLang="ko-KR" sz="1600" b="1" dirty="0" err="1">
                <a:solidFill>
                  <a:srgbClr val="FFFF00"/>
                </a:solidFill>
                <a:ea typeface="굴림" pitchFamily="50" charset="-127"/>
              </a:rPr>
              <a:t>heigth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)</a:t>
            </a:r>
            <a:r>
              <a:rPr lang="ko-KR" altLang="en-US" sz="16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600" b="1" dirty="0">
                <a:solidFill>
                  <a:srgbClr val="FFFF00"/>
                </a:solidFill>
                <a:ea typeface="굴림" pitchFamily="50" charset="-127"/>
              </a:rPr>
              <a:t>:  26.5 cm</a:t>
            </a:r>
          </a:p>
        </p:txBody>
      </p:sp>
      <p:sp>
        <p:nvSpPr>
          <p:cNvPr id="30" name="Text Box 70"/>
          <p:cNvSpPr txBox="1">
            <a:spLocks noChangeArrowheads="1"/>
          </p:cNvSpPr>
          <p:nvPr/>
        </p:nvSpPr>
        <p:spPr bwMode="auto">
          <a:xfrm>
            <a:off x="3635896" y="1268760"/>
            <a:ext cx="3456384" cy="9541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ko-KR" sz="1400" b="1" u="sng" dirty="0">
                <a:solidFill>
                  <a:srgbClr val="D67F00"/>
                </a:solidFill>
                <a:ea typeface="굴림" pitchFamily="50" charset="-127"/>
              </a:rPr>
              <a:t>WTC-180  Shelf</a:t>
            </a:r>
          </a:p>
          <a:p>
            <a:endParaRPr lang="en-US" altLang="ko-KR" sz="1400" b="1" dirty="0">
              <a:solidFill>
                <a:srgbClr val="FFFF00"/>
              </a:solidFill>
              <a:ea typeface="굴림" pitchFamily="50" charset="-127"/>
            </a:endParaRPr>
          </a:p>
          <a:p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 - 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소모전력 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:  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채널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Full</a:t>
            </a:r>
            <a:r>
              <a:rPr lang="ko-KR" altLang="en-US" sz="1400" b="1" dirty="0" err="1">
                <a:solidFill>
                  <a:srgbClr val="FFFF00"/>
                </a:solidFill>
                <a:ea typeface="굴림" pitchFamily="50" charset="-127"/>
              </a:rPr>
              <a:t>실장시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 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167w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이내</a:t>
            </a:r>
            <a:endParaRPr lang="en-US" altLang="ko-KR" sz="1400" b="1" dirty="0">
              <a:solidFill>
                <a:srgbClr val="FFFF00"/>
              </a:solidFill>
              <a:ea typeface="굴림" pitchFamily="50" charset="-127"/>
            </a:endParaRPr>
          </a:p>
          <a:p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 - 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소모전류 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:  1.74A(</a:t>
            </a:r>
            <a:r>
              <a:rPr lang="ko-KR" altLang="en-US" sz="1400" b="1" dirty="0">
                <a:solidFill>
                  <a:srgbClr val="FFFF00"/>
                </a:solidFill>
                <a:ea typeface="굴림" pitchFamily="50" charset="-127"/>
              </a:rPr>
              <a:t>공통 부</a:t>
            </a:r>
            <a:r>
              <a:rPr lang="en-US" altLang="ko-KR" sz="1400" b="1" dirty="0">
                <a:solidFill>
                  <a:srgbClr val="FFFF00"/>
                </a:solidFill>
                <a:ea typeface="굴림" pitchFamily="50" charset="-127"/>
              </a:rPr>
              <a:t>)</a:t>
            </a: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491880" y="1196752"/>
            <a:ext cx="3528392" cy="1368152"/>
          </a:xfrm>
          <a:prstGeom prst="roundRect">
            <a:avLst/>
          </a:prstGeom>
          <a:noFill/>
          <a:ln w="25400">
            <a:solidFill>
              <a:srgbClr val="99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300"/>
                            </p:stCondLst>
                            <p:childTnLst>
                              <p:par>
                                <p:cTn id="4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5" grpId="0" animBg="1"/>
    </p:bldLst>
  </p:timing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5698</TotalTime>
  <Words>7322</Words>
  <Application>Microsoft Office PowerPoint</Application>
  <PresentationFormat>화면 슬라이드 쇼(4:3)</PresentationFormat>
  <Paragraphs>1791</Paragraphs>
  <Slides>79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15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79</vt:i4>
      </vt:variant>
    </vt:vector>
  </HeadingPairs>
  <TitlesOfParts>
    <vt:vector size="97" baseType="lpstr">
      <vt:lpstr>HY중고딕</vt:lpstr>
      <vt:lpstr>HY헤드라인M</vt:lpstr>
      <vt:lpstr>굴림</vt:lpstr>
      <vt:lpstr>굴림체</vt:lpstr>
      <vt:lpstr>나눔고딕</vt:lpstr>
      <vt:lpstr>나눔고딕 ExtraBold</vt:lpstr>
      <vt:lpstr>돋움</vt:lpstr>
      <vt:lpstr>맑은 고딕</vt:lpstr>
      <vt:lpstr>휴먼둥근헤드라인</vt:lpstr>
      <vt:lpstr>휴먼모음T</vt:lpstr>
      <vt:lpstr>Arial</vt:lpstr>
      <vt:lpstr>Tahoma</vt:lpstr>
      <vt:lpstr>Times New Roman</vt:lpstr>
      <vt:lpstr>Webdings</vt:lpstr>
      <vt:lpstr>Wingdings</vt:lpstr>
      <vt:lpstr>디자인 사용자 지정</vt:lpstr>
      <vt:lpstr>비트맵 이미지</vt:lpstr>
      <vt:lpstr>슬라이드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윈텍시스템기술지원부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Voice – Mux  Chanel 단국</dc:title>
  <dc:creator>권강일</dc:creator>
  <cp:lastModifiedBy>k gi</cp:lastModifiedBy>
  <cp:revision>515</cp:revision>
  <dcterms:created xsi:type="dcterms:W3CDTF">2013-08-29T07:35:41Z</dcterms:created>
  <dcterms:modified xsi:type="dcterms:W3CDTF">2022-10-26T00:51:34Z</dcterms:modified>
</cp:coreProperties>
</file>