
<file path=[Content_Types].xml><?xml version="1.0" encoding="utf-8"?>
<Types xmlns="http://schemas.openxmlformats.org/package/2006/content-types">
  <Default Extension="bin" ContentType="application/vnd.openxmlformats-officedocument.oleObject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86"/>
  </p:notesMasterIdLst>
  <p:handoutMasterIdLst>
    <p:handoutMasterId r:id="rId87"/>
  </p:handoutMasterIdLst>
  <p:sldIdLst>
    <p:sldId id="631" r:id="rId2"/>
    <p:sldId id="642" r:id="rId3"/>
    <p:sldId id="643" r:id="rId4"/>
    <p:sldId id="644" r:id="rId5"/>
    <p:sldId id="649" r:id="rId6"/>
    <p:sldId id="645" r:id="rId7"/>
    <p:sldId id="648" r:id="rId8"/>
    <p:sldId id="647" r:id="rId9"/>
    <p:sldId id="650" r:id="rId10"/>
    <p:sldId id="651" r:id="rId11"/>
    <p:sldId id="652" r:id="rId12"/>
    <p:sldId id="653" r:id="rId13"/>
    <p:sldId id="654" r:id="rId14"/>
    <p:sldId id="693" r:id="rId15"/>
    <p:sldId id="656" r:id="rId16"/>
    <p:sldId id="657" r:id="rId17"/>
    <p:sldId id="658" r:id="rId18"/>
    <p:sldId id="659" r:id="rId19"/>
    <p:sldId id="660" r:id="rId20"/>
    <p:sldId id="725" r:id="rId21"/>
    <p:sldId id="726" r:id="rId22"/>
    <p:sldId id="727" r:id="rId23"/>
    <p:sldId id="728" r:id="rId24"/>
    <p:sldId id="729" r:id="rId25"/>
    <p:sldId id="730" r:id="rId26"/>
    <p:sldId id="697" r:id="rId27"/>
    <p:sldId id="698" r:id="rId28"/>
    <p:sldId id="699" r:id="rId29"/>
    <p:sldId id="703" r:id="rId30"/>
    <p:sldId id="702" r:id="rId31"/>
    <p:sldId id="701" r:id="rId32"/>
    <p:sldId id="700" r:id="rId33"/>
    <p:sldId id="705" r:id="rId34"/>
    <p:sldId id="706" r:id="rId35"/>
    <p:sldId id="711" r:id="rId36"/>
    <p:sldId id="713" r:id="rId37"/>
    <p:sldId id="714" r:id="rId38"/>
    <p:sldId id="715" r:id="rId39"/>
    <p:sldId id="716" r:id="rId40"/>
    <p:sldId id="717" r:id="rId41"/>
    <p:sldId id="718" r:id="rId42"/>
    <p:sldId id="720" r:id="rId43"/>
    <p:sldId id="719" r:id="rId44"/>
    <p:sldId id="661" r:id="rId45"/>
    <p:sldId id="662" r:id="rId46"/>
    <p:sldId id="663" r:id="rId47"/>
    <p:sldId id="664" r:id="rId48"/>
    <p:sldId id="665" r:id="rId49"/>
    <p:sldId id="666" r:id="rId50"/>
    <p:sldId id="684" r:id="rId51"/>
    <p:sldId id="685" r:id="rId52"/>
    <p:sldId id="686" r:id="rId53"/>
    <p:sldId id="667" r:id="rId54"/>
    <p:sldId id="668" r:id="rId55"/>
    <p:sldId id="669" r:id="rId56"/>
    <p:sldId id="670" r:id="rId57"/>
    <p:sldId id="671" r:id="rId58"/>
    <p:sldId id="672" r:id="rId59"/>
    <p:sldId id="743" r:id="rId60"/>
    <p:sldId id="673" r:id="rId61"/>
    <p:sldId id="674" r:id="rId62"/>
    <p:sldId id="675" r:id="rId63"/>
    <p:sldId id="676" r:id="rId64"/>
    <p:sldId id="677" r:id="rId65"/>
    <p:sldId id="678" r:id="rId66"/>
    <p:sldId id="679" r:id="rId67"/>
    <p:sldId id="680" r:id="rId68"/>
    <p:sldId id="681" r:id="rId69"/>
    <p:sldId id="724" r:id="rId70"/>
    <p:sldId id="738" r:id="rId71"/>
    <p:sldId id="731" r:id="rId72"/>
    <p:sldId id="732" r:id="rId73"/>
    <p:sldId id="739" r:id="rId74"/>
    <p:sldId id="740" r:id="rId75"/>
    <p:sldId id="741" r:id="rId76"/>
    <p:sldId id="733" r:id="rId77"/>
    <p:sldId id="742" r:id="rId78"/>
    <p:sldId id="689" r:id="rId79"/>
    <p:sldId id="688" r:id="rId80"/>
    <p:sldId id="687" r:id="rId81"/>
    <p:sldId id="690" r:id="rId82"/>
    <p:sldId id="691" r:id="rId83"/>
    <p:sldId id="692" r:id="rId84"/>
    <p:sldId id="370" r:id="rId85"/>
  </p:sldIdLst>
  <p:sldSz cx="9906000" cy="6858000" type="A4"/>
  <p:notesSz cx="6807200" cy="9939338"/>
  <p:embeddedFontLst>
    <p:embeddedFont>
      <p:font typeface="나눔바른고딕" panose="020B0600000101010101" charset="-127"/>
      <p:regular r:id="rId88"/>
      <p:bold r:id="rId89"/>
    </p:embeddedFont>
    <p:embeddedFont>
      <p:font typeface="Calibri" panose="020F0502020204030204" pitchFamily="34" charset="0"/>
      <p:regular r:id="rId90"/>
      <p:bold r:id="rId91"/>
      <p:italic r:id="rId92"/>
      <p:boldItalic r:id="rId93"/>
    </p:embeddedFont>
    <p:embeddedFont>
      <p:font typeface="Calibri Light" panose="020F0302020204030204" pitchFamily="34" charset="0"/>
      <p:regular r:id="rId94"/>
      <p:italic r:id="rId95"/>
    </p:embeddedFont>
    <p:embeddedFont>
      <p:font typeface="HY헤드라인M" panose="02030600000101010101" pitchFamily="18" charset="-127"/>
      <p:regular r:id="rId96"/>
    </p:embeddedFont>
    <p:embeddedFont>
      <p:font typeface="Webdings" panose="05030102010509060703" pitchFamily="18" charset="2"/>
      <p:regular r:id="rId97"/>
    </p:embeddedFont>
    <p:embeddedFont>
      <p:font typeface="맑은 고딕" panose="020B0503020000020004" pitchFamily="50" charset="-127"/>
      <p:regular r:id="rId98"/>
      <p:bold r:id="rId9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0603"/>
    <a:srgbClr val="ED6B00"/>
    <a:srgbClr val="FE0000"/>
    <a:srgbClr val="E8E8E8"/>
    <a:srgbClr val="B1434D"/>
    <a:srgbClr val="F0872D"/>
    <a:srgbClr val="23E3FF"/>
    <a:srgbClr val="1BDCFD"/>
    <a:srgbClr val="EBEBEB"/>
    <a:srgbClr val="B543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114" autoAdjust="0"/>
    <p:restoredTop sz="94280" autoAdjust="0"/>
  </p:normalViewPr>
  <p:slideViewPr>
    <p:cSldViewPr snapToGrid="0">
      <p:cViewPr varScale="1">
        <p:scale>
          <a:sx n="107" d="100"/>
          <a:sy n="107" d="100"/>
        </p:scale>
        <p:origin x="1428" y="126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0" d="100"/>
          <a:sy n="80" d="100"/>
        </p:scale>
        <p:origin x="3156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font" Target="fonts/font2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theme" Target="theme/theme1.xml"/><Relationship Id="rId5" Type="http://schemas.openxmlformats.org/officeDocument/2006/relationships/slide" Target="slides/slide4.xml"/><Relationship Id="rId90" Type="http://schemas.openxmlformats.org/officeDocument/2006/relationships/font" Target="fonts/font3.fntdata"/><Relationship Id="rId95" Type="http://schemas.openxmlformats.org/officeDocument/2006/relationships/font" Target="fonts/font8.fntdata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font" Target="fonts/font1.fntdata"/><Relationship Id="rId91" Type="http://schemas.openxmlformats.org/officeDocument/2006/relationships/font" Target="fonts/font4.fntdata"/><Relationship Id="rId96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notesMaster" Target="notesMasters/notesMaster1.xml"/><Relationship Id="rId94" Type="http://schemas.openxmlformats.org/officeDocument/2006/relationships/font" Target="fonts/font7.fntdata"/><Relationship Id="rId99" Type="http://schemas.openxmlformats.org/officeDocument/2006/relationships/font" Target="fonts/font12.fntdata"/><Relationship Id="rId10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font" Target="fonts/font10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font" Target="fonts/font5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handoutMaster" Target="handoutMasters/handoutMaster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font" Target="fonts/font6.fntdata"/><Relationship Id="rId98" Type="http://schemas.openxmlformats.org/officeDocument/2006/relationships/font" Target="fonts/font11.fntdata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9787" cy="498693"/>
          </a:xfrm>
          <a:prstGeom prst="rect">
            <a:avLst/>
          </a:prstGeom>
        </p:spPr>
        <p:txBody>
          <a:bodyPr vert="horz" lIns="91431" tIns="45716" rIns="91431" bIns="45716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5839" y="1"/>
            <a:ext cx="2949787" cy="498693"/>
          </a:xfrm>
          <a:prstGeom prst="rect">
            <a:avLst/>
          </a:prstGeom>
        </p:spPr>
        <p:txBody>
          <a:bodyPr vert="horz" lIns="91431" tIns="45716" rIns="91431" bIns="45716" rtlCol="0"/>
          <a:lstStyle>
            <a:lvl1pPr algn="r">
              <a:defRPr sz="1200"/>
            </a:lvl1pPr>
          </a:lstStyle>
          <a:p>
            <a:fld id="{74B2E4E5-5CA2-44B7-8034-7A2E17940B03}" type="datetimeFigureOut">
              <a:rPr lang="ko-KR" altLang="en-US" smtClean="0"/>
              <a:t>2022-09-23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9440647"/>
            <a:ext cx="2949787" cy="498692"/>
          </a:xfrm>
          <a:prstGeom prst="rect">
            <a:avLst/>
          </a:prstGeom>
        </p:spPr>
        <p:txBody>
          <a:bodyPr vert="horz" lIns="91431" tIns="45716" rIns="91431" bIns="45716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5839" y="9440647"/>
            <a:ext cx="2949787" cy="498692"/>
          </a:xfrm>
          <a:prstGeom prst="rect">
            <a:avLst/>
          </a:prstGeom>
        </p:spPr>
        <p:txBody>
          <a:bodyPr vert="horz" lIns="91431" tIns="45716" rIns="91431" bIns="45716" rtlCol="0" anchor="b"/>
          <a:lstStyle>
            <a:lvl1pPr algn="r">
              <a:defRPr sz="1200"/>
            </a:lvl1pPr>
          </a:lstStyle>
          <a:p>
            <a:fld id="{6391F050-D4A1-4E57-A78C-CFD276C86D3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479679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9787" cy="498693"/>
          </a:xfrm>
          <a:prstGeom prst="rect">
            <a:avLst/>
          </a:prstGeom>
        </p:spPr>
        <p:txBody>
          <a:bodyPr vert="horz" lIns="91431" tIns="45716" rIns="91431" bIns="45716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5839" y="1"/>
            <a:ext cx="2949787" cy="498693"/>
          </a:xfrm>
          <a:prstGeom prst="rect">
            <a:avLst/>
          </a:prstGeom>
        </p:spPr>
        <p:txBody>
          <a:bodyPr vert="horz" lIns="91431" tIns="45716" rIns="91431" bIns="45716" rtlCol="0"/>
          <a:lstStyle>
            <a:lvl1pPr algn="r">
              <a:defRPr sz="1200"/>
            </a:lvl1pPr>
          </a:lstStyle>
          <a:p>
            <a:fld id="{7AC9D4DD-2E3A-4F8B-B64D-91FDF4BF18D9}" type="datetimeFigureOut">
              <a:rPr lang="ko-KR" altLang="en-US" smtClean="0"/>
              <a:t>2022-09-23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81075" y="1243013"/>
            <a:ext cx="48450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6" rIns="91431" bIns="45716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721" y="4783307"/>
            <a:ext cx="5445760" cy="3913614"/>
          </a:xfrm>
          <a:prstGeom prst="rect">
            <a:avLst/>
          </a:prstGeom>
        </p:spPr>
        <p:txBody>
          <a:bodyPr vert="horz" lIns="91431" tIns="45716" rIns="91431" bIns="45716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40647"/>
            <a:ext cx="2949787" cy="498692"/>
          </a:xfrm>
          <a:prstGeom prst="rect">
            <a:avLst/>
          </a:prstGeom>
        </p:spPr>
        <p:txBody>
          <a:bodyPr vert="horz" lIns="91431" tIns="45716" rIns="91431" bIns="45716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5839" y="9440647"/>
            <a:ext cx="2949787" cy="498692"/>
          </a:xfrm>
          <a:prstGeom prst="rect">
            <a:avLst/>
          </a:prstGeom>
        </p:spPr>
        <p:txBody>
          <a:bodyPr vert="horz" lIns="91431" tIns="45716" rIns="91431" bIns="45716" rtlCol="0" anchor="b"/>
          <a:lstStyle>
            <a:lvl1pPr algn="r">
              <a:defRPr sz="1200"/>
            </a:lvl1pPr>
          </a:lstStyle>
          <a:p>
            <a:fld id="{907A099A-5E79-495C-AD10-C0521CB44F7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195502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안녕하십니까</a:t>
            </a:r>
            <a:r>
              <a:rPr lang="en-US" altLang="ko-KR" dirty="0"/>
              <a:t>!</a:t>
            </a:r>
          </a:p>
          <a:p>
            <a:r>
              <a:rPr lang="ko-KR" altLang="en-US" dirty="0" err="1"/>
              <a:t>윈텍시스템입니다</a:t>
            </a:r>
            <a:endParaRPr lang="en-US" altLang="ko-KR" dirty="0"/>
          </a:p>
          <a:p>
            <a:r>
              <a:rPr lang="en-US" altLang="ko-KR" dirty="0"/>
              <a:t> CCTV </a:t>
            </a:r>
            <a:r>
              <a:rPr lang="ko-KR" altLang="en-US" dirty="0" err="1"/>
              <a:t>집선용</a:t>
            </a:r>
            <a:r>
              <a:rPr lang="ko-KR" altLang="en-US" dirty="0"/>
              <a:t> 장비가 출시되어  코로나 사정으로 인한 </a:t>
            </a:r>
            <a:r>
              <a:rPr lang="ko-KR" altLang="en-US" dirty="0" err="1"/>
              <a:t>비대면</a:t>
            </a:r>
            <a:r>
              <a:rPr lang="ko-KR" altLang="en-US" dirty="0"/>
              <a:t> 장치교육을 진행하고자 합니다</a:t>
            </a:r>
            <a:endParaRPr lang="en-US" altLang="ko-KR" dirty="0"/>
          </a:p>
          <a:p>
            <a:r>
              <a:rPr lang="ko-KR" altLang="en-US" dirty="0"/>
              <a:t>다음 목차순으로 간단하게 </a:t>
            </a:r>
            <a:r>
              <a:rPr lang="ko-KR" altLang="en-US" dirty="0" err="1"/>
              <a:t>설명드리도록</a:t>
            </a:r>
            <a:r>
              <a:rPr lang="ko-KR" altLang="en-US" dirty="0"/>
              <a:t> 하겠습니다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610311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다음은 제품 인터페이스 사양입니다</a:t>
            </a:r>
            <a:endParaRPr lang="en-US" altLang="ko-KR" dirty="0"/>
          </a:p>
          <a:p>
            <a:r>
              <a:rPr lang="ko-KR" altLang="en-US" dirty="0"/>
              <a:t>가입자측 </a:t>
            </a:r>
            <a:r>
              <a:rPr lang="en-US" altLang="ko-KR" dirty="0"/>
              <a:t>U N I </a:t>
            </a:r>
            <a:r>
              <a:rPr lang="ko-KR" altLang="en-US" dirty="0"/>
              <a:t>포트의 속도는  원 지 포트입니다</a:t>
            </a:r>
            <a:endParaRPr lang="en-US" altLang="ko-KR" dirty="0"/>
          </a:p>
          <a:p>
            <a:r>
              <a:rPr lang="ko-KR" altLang="en-US" dirty="0"/>
              <a:t>전송방식은 </a:t>
            </a:r>
            <a:r>
              <a:rPr lang="en-US" altLang="ko-KR" dirty="0"/>
              <a:t>WDM</a:t>
            </a:r>
            <a:r>
              <a:rPr lang="ko-KR" altLang="en-US" dirty="0"/>
              <a:t>방식으로</a:t>
            </a:r>
            <a:endParaRPr lang="en-US" altLang="ko-KR" dirty="0"/>
          </a:p>
          <a:p>
            <a:r>
              <a:rPr lang="ko-KR" altLang="en-US" dirty="0"/>
              <a:t>거리에 따라 </a:t>
            </a:r>
            <a:r>
              <a:rPr lang="en-US" altLang="ko-KR" dirty="0"/>
              <a:t>10</a:t>
            </a:r>
            <a:r>
              <a:rPr lang="ko-KR" altLang="en-US" dirty="0"/>
              <a:t>킬로 </a:t>
            </a:r>
            <a:r>
              <a:rPr lang="en-US" altLang="ko-KR" dirty="0"/>
              <a:t>40</a:t>
            </a:r>
            <a:r>
              <a:rPr lang="ko-KR" altLang="en-US" dirty="0"/>
              <a:t>킬로 모듈을 </a:t>
            </a:r>
            <a:r>
              <a:rPr lang="ko-KR" altLang="en-US" dirty="0" err="1"/>
              <a:t>사용가능하며</a:t>
            </a:r>
            <a:endParaRPr lang="en-US" altLang="ko-KR" dirty="0"/>
          </a:p>
          <a:p>
            <a:r>
              <a:rPr lang="ko-KR" altLang="en-US" dirty="0"/>
              <a:t>파장은 </a:t>
            </a:r>
            <a:r>
              <a:rPr lang="en-US" altLang="ko-KR" dirty="0"/>
              <a:t>1550</a:t>
            </a:r>
            <a:r>
              <a:rPr lang="ko-KR" altLang="en-US" dirty="0"/>
              <a:t>나노미터를 사용합니다</a:t>
            </a:r>
            <a:endParaRPr lang="en-US" altLang="ko-KR" dirty="0"/>
          </a:p>
          <a:p>
            <a:r>
              <a:rPr lang="ko-KR" altLang="en-US" dirty="0" err="1"/>
              <a:t>광송신출력은</a:t>
            </a:r>
            <a:r>
              <a:rPr lang="ko-KR" altLang="en-US" dirty="0"/>
              <a:t> 마이너스</a:t>
            </a:r>
            <a:r>
              <a:rPr lang="en-US" altLang="ko-KR" dirty="0"/>
              <a:t>3</a:t>
            </a:r>
            <a:r>
              <a:rPr lang="ko-KR" altLang="en-US" dirty="0" err="1"/>
              <a:t>디비에서</a:t>
            </a:r>
            <a:r>
              <a:rPr lang="ko-KR" altLang="en-US" dirty="0"/>
              <a:t> </a:t>
            </a:r>
            <a:r>
              <a:rPr lang="en-US" altLang="ko-KR" dirty="0"/>
              <a:t>11</a:t>
            </a:r>
            <a:r>
              <a:rPr lang="ko-KR" altLang="en-US" dirty="0" err="1"/>
              <a:t>디비이내이며</a:t>
            </a:r>
            <a:endParaRPr lang="en-US" altLang="ko-KR" dirty="0"/>
          </a:p>
          <a:p>
            <a:r>
              <a:rPr lang="ko-KR" altLang="en-US" dirty="0"/>
              <a:t>수신레벨은 마이너스</a:t>
            </a:r>
            <a:r>
              <a:rPr lang="en-US" altLang="ko-KR" dirty="0"/>
              <a:t>19</a:t>
            </a:r>
            <a:r>
              <a:rPr lang="ko-KR" altLang="en-US" dirty="0" err="1"/>
              <a:t>디비</a:t>
            </a:r>
            <a:r>
              <a:rPr lang="ko-KR" altLang="en-US" dirty="0"/>
              <a:t> 이내입니다</a:t>
            </a:r>
            <a:endParaRPr lang="en-US" altLang="ko-KR" dirty="0"/>
          </a:p>
          <a:p>
            <a:r>
              <a:rPr lang="ko-KR" altLang="en-US" dirty="0" err="1"/>
              <a:t>총포트수는</a:t>
            </a:r>
            <a:r>
              <a:rPr lang="ko-KR" altLang="en-US" dirty="0"/>
              <a:t> </a:t>
            </a:r>
            <a:r>
              <a:rPr lang="en-US" altLang="ko-KR" dirty="0"/>
              <a:t>24</a:t>
            </a:r>
            <a:r>
              <a:rPr lang="ko-KR" altLang="en-US" dirty="0"/>
              <a:t>포트입니다</a:t>
            </a:r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r>
              <a:rPr lang="ko-KR" altLang="en-US" dirty="0"/>
              <a:t>가입자측 </a:t>
            </a:r>
            <a:r>
              <a:rPr lang="en-US" altLang="ko-KR" dirty="0"/>
              <a:t>N </a:t>
            </a:r>
            <a:r>
              <a:rPr lang="en-US" altLang="ko-KR" dirty="0" err="1"/>
              <a:t>N</a:t>
            </a:r>
            <a:r>
              <a:rPr lang="en-US" altLang="ko-KR" dirty="0"/>
              <a:t> I </a:t>
            </a:r>
            <a:r>
              <a:rPr lang="ko-KR" altLang="en-US" dirty="0"/>
              <a:t>포트의 속도는  </a:t>
            </a:r>
            <a:r>
              <a:rPr lang="en-US" altLang="ko-KR" dirty="0"/>
              <a:t>10</a:t>
            </a:r>
            <a:r>
              <a:rPr lang="ko-KR" altLang="en-US" dirty="0"/>
              <a:t> 포트입니다</a:t>
            </a:r>
            <a:endParaRPr lang="en-US" altLang="ko-KR" dirty="0"/>
          </a:p>
          <a:p>
            <a:r>
              <a:rPr lang="ko-KR" altLang="en-US" dirty="0"/>
              <a:t>전송방식은 </a:t>
            </a:r>
            <a:r>
              <a:rPr lang="en-US" altLang="ko-KR" dirty="0"/>
              <a:t>WDM</a:t>
            </a:r>
            <a:r>
              <a:rPr lang="ko-KR" altLang="en-US" dirty="0"/>
              <a:t>방식으로</a:t>
            </a:r>
            <a:endParaRPr lang="en-US" altLang="ko-KR" dirty="0"/>
          </a:p>
          <a:p>
            <a:r>
              <a:rPr lang="ko-KR" altLang="en-US" dirty="0"/>
              <a:t>거리에 따라 </a:t>
            </a:r>
            <a:r>
              <a:rPr lang="en-US" altLang="ko-KR" dirty="0"/>
              <a:t>10</a:t>
            </a:r>
            <a:r>
              <a:rPr lang="ko-KR" altLang="en-US" dirty="0"/>
              <a:t>킬로 </a:t>
            </a:r>
            <a:r>
              <a:rPr lang="en-US" altLang="ko-KR" dirty="0"/>
              <a:t>40</a:t>
            </a:r>
            <a:r>
              <a:rPr lang="ko-KR" altLang="en-US" dirty="0"/>
              <a:t>킬로 </a:t>
            </a:r>
            <a:r>
              <a:rPr lang="en-US" altLang="ko-KR" dirty="0"/>
              <a:t>80</a:t>
            </a:r>
            <a:r>
              <a:rPr lang="ko-KR" altLang="en-US" dirty="0"/>
              <a:t>킬로 모듈을 </a:t>
            </a:r>
            <a:r>
              <a:rPr lang="ko-KR" altLang="en-US" dirty="0" err="1"/>
              <a:t>사용가능하며</a:t>
            </a:r>
            <a:endParaRPr lang="en-US" altLang="ko-KR" dirty="0"/>
          </a:p>
          <a:p>
            <a:r>
              <a:rPr lang="ko-KR" altLang="en-US" dirty="0"/>
              <a:t>파장은 </a:t>
            </a:r>
            <a:r>
              <a:rPr lang="en-US" altLang="ko-KR" dirty="0"/>
              <a:t>1310</a:t>
            </a:r>
            <a:r>
              <a:rPr lang="ko-KR" altLang="en-US" dirty="0"/>
              <a:t>나노미터를 사용합니다</a:t>
            </a:r>
            <a:endParaRPr lang="en-US" altLang="ko-KR" dirty="0"/>
          </a:p>
          <a:p>
            <a:r>
              <a:rPr lang="ko-KR" altLang="en-US" dirty="0" err="1"/>
              <a:t>광송신출력은</a:t>
            </a:r>
            <a:r>
              <a:rPr lang="ko-KR" altLang="en-US" dirty="0"/>
              <a:t> 마이너스</a:t>
            </a:r>
            <a:r>
              <a:rPr lang="en-US" altLang="ko-KR" dirty="0"/>
              <a:t>1</a:t>
            </a:r>
            <a:r>
              <a:rPr lang="ko-KR" altLang="en-US" dirty="0" err="1"/>
              <a:t>디비에서</a:t>
            </a:r>
            <a:r>
              <a:rPr lang="ko-KR" altLang="en-US" dirty="0"/>
              <a:t> </a:t>
            </a:r>
            <a:r>
              <a:rPr lang="en-US" altLang="ko-KR" dirty="0"/>
              <a:t>6</a:t>
            </a:r>
            <a:r>
              <a:rPr lang="ko-KR" altLang="en-US" dirty="0" err="1"/>
              <a:t>디비이내이며</a:t>
            </a:r>
            <a:endParaRPr lang="en-US" altLang="ko-KR" dirty="0"/>
          </a:p>
          <a:p>
            <a:r>
              <a:rPr lang="ko-KR" altLang="en-US" dirty="0"/>
              <a:t>수신레벨은 </a:t>
            </a:r>
            <a:r>
              <a:rPr lang="en-US" altLang="ko-KR" dirty="0"/>
              <a:t>11</a:t>
            </a:r>
            <a:r>
              <a:rPr lang="ko-KR" altLang="en-US" dirty="0" err="1"/>
              <a:t>디비</a:t>
            </a:r>
            <a:r>
              <a:rPr lang="ko-KR" altLang="en-US" dirty="0"/>
              <a:t> 이하입니다</a:t>
            </a:r>
            <a:endParaRPr lang="en-US" altLang="ko-KR" dirty="0"/>
          </a:p>
          <a:p>
            <a:r>
              <a:rPr lang="ko-KR" altLang="en-US" dirty="0" err="1"/>
              <a:t>총포트수는</a:t>
            </a:r>
            <a:r>
              <a:rPr lang="ko-KR" altLang="en-US" dirty="0"/>
              <a:t> </a:t>
            </a:r>
            <a:r>
              <a:rPr lang="en-US" altLang="ko-KR" dirty="0"/>
              <a:t>4</a:t>
            </a:r>
            <a:r>
              <a:rPr lang="ko-KR" altLang="en-US" dirty="0"/>
              <a:t>포트입니다</a:t>
            </a:r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r>
              <a:rPr lang="ko-KR" altLang="en-US" dirty="0" err="1"/>
              <a:t>광모듈은</a:t>
            </a:r>
            <a:r>
              <a:rPr lang="ko-KR" altLang="en-US" dirty="0"/>
              <a:t> </a:t>
            </a:r>
            <a:r>
              <a:rPr lang="en-US" altLang="ko-KR" dirty="0"/>
              <a:t>1</a:t>
            </a:r>
            <a:r>
              <a:rPr lang="ko-KR" altLang="en-US" dirty="0" err="1"/>
              <a:t>코아</a:t>
            </a:r>
            <a:r>
              <a:rPr lang="ko-KR" altLang="en-US" dirty="0"/>
              <a:t> </a:t>
            </a:r>
            <a:r>
              <a:rPr lang="en-US" altLang="ko-KR" dirty="0"/>
              <a:t>10</a:t>
            </a:r>
            <a:r>
              <a:rPr lang="ko-KR" altLang="en-US" dirty="0"/>
              <a:t>킬로 타입기준으로 </a:t>
            </a:r>
            <a:r>
              <a:rPr lang="ko-KR" altLang="en-US" dirty="0" err="1"/>
              <a:t>설명한것으로</a:t>
            </a:r>
            <a:endParaRPr lang="en-US" altLang="ko-KR" dirty="0"/>
          </a:p>
          <a:p>
            <a:r>
              <a:rPr lang="ko-KR" altLang="en-US" dirty="0"/>
              <a:t>환경에 따라 </a:t>
            </a:r>
            <a:r>
              <a:rPr lang="en-US" altLang="ko-KR" dirty="0"/>
              <a:t>2</a:t>
            </a:r>
            <a:r>
              <a:rPr lang="ko-KR" altLang="en-US" dirty="0" err="1"/>
              <a:t>코아</a:t>
            </a:r>
            <a:r>
              <a:rPr lang="ko-KR" altLang="en-US" dirty="0"/>
              <a:t> </a:t>
            </a:r>
            <a:r>
              <a:rPr lang="ko-KR" altLang="en-US" dirty="0" err="1"/>
              <a:t>모듈일경우</a:t>
            </a:r>
            <a:r>
              <a:rPr lang="ko-KR" altLang="en-US" dirty="0"/>
              <a:t> </a:t>
            </a:r>
            <a:r>
              <a:rPr lang="en-US" altLang="ko-KR" dirty="0"/>
              <a:t>1310</a:t>
            </a:r>
            <a:r>
              <a:rPr lang="ko-KR" altLang="en-US" dirty="0"/>
              <a:t>나노미터 </a:t>
            </a:r>
            <a:r>
              <a:rPr lang="ko-KR" altLang="en-US" dirty="0" err="1"/>
              <a:t>광모듈을</a:t>
            </a:r>
            <a:r>
              <a:rPr lang="ko-KR" altLang="en-US" dirty="0"/>
              <a:t> </a:t>
            </a:r>
            <a:r>
              <a:rPr lang="ko-KR" altLang="en-US" dirty="0" err="1"/>
              <a:t>사용하여야하며</a:t>
            </a:r>
            <a:endParaRPr lang="en-US" altLang="ko-KR" dirty="0"/>
          </a:p>
          <a:p>
            <a:r>
              <a:rPr lang="ko-KR" altLang="en-US" dirty="0"/>
              <a:t>이에 대한 광레벨도 </a:t>
            </a:r>
            <a:r>
              <a:rPr lang="ko-KR" altLang="en-US" dirty="0" err="1"/>
              <a:t>다를수</a:t>
            </a:r>
            <a:r>
              <a:rPr lang="ko-KR" altLang="en-US" dirty="0"/>
              <a:t> 있습니다</a:t>
            </a:r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722836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79393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21587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30709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72637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80944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73350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231698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12458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93701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ko-KR" altLang="en-US" sz="12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시스템 개요입니다</a:t>
            </a:r>
            <a:endParaRPr lang="en-US" altLang="ko-KR" sz="1200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WTLAN-2420  COPTN </a:t>
            </a:r>
            <a:r>
              <a:rPr lang="ko-KR" altLang="en-US" sz="12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장치는  국사 </a:t>
            </a:r>
            <a:r>
              <a:rPr lang="en-US" altLang="ko-KR" sz="12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L3 </a:t>
            </a:r>
            <a:r>
              <a:rPr lang="ko-KR" altLang="en-US" sz="12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대체용으로 개발된   집중국사 용  </a:t>
            </a:r>
            <a:r>
              <a:rPr lang="en-US" altLang="ko-KR" sz="12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CCTV </a:t>
            </a:r>
            <a:r>
              <a:rPr lang="ko-KR" altLang="en-US" sz="1200" dirty="0" err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집선장치장치입니다</a:t>
            </a:r>
            <a:r>
              <a:rPr lang="en-US" altLang="ko-KR" sz="12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  <a:p>
            <a:pPr algn="l">
              <a:defRPr/>
            </a:pPr>
            <a:r>
              <a:rPr lang="ko-KR" altLang="en-US" sz="12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하양신호의  시스템을  </a:t>
            </a:r>
            <a:r>
              <a:rPr lang="ko-KR" altLang="en-US" sz="1200" dirty="0" err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집선하여</a:t>
            </a:r>
            <a:r>
              <a:rPr lang="en-US" altLang="ko-KR" sz="12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ko-KR" altLang="en-US" sz="12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이더넷 신호형태로  </a:t>
            </a:r>
            <a:r>
              <a:rPr lang="en-US" altLang="ko-KR" sz="12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MPLS </a:t>
            </a:r>
            <a:r>
              <a:rPr lang="ko-KR" altLang="en-US" sz="12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포맷형태로</a:t>
            </a:r>
            <a:endParaRPr lang="en-US" altLang="ko-KR" sz="1200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ko-KR" altLang="en-US" sz="1200" dirty="0" err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네트윅을</a:t>
            </a:r>
            <a:r>
              <a:rPr lang="ko-KR" altLang="en-US" sz="12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200" dirty="0" err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이중화하여</a:t>
            </a:r>
            <a:r>
              <a:rPr lang="ko-KR" altLang="en-US" sz="12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안정적이고 지속가능한 </a:t>
            </a:r>
            <a:r>
              <a:rPr lang="en-US" altLang="ko-KR" sz="12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CCTV</a:t>
            </a:r>
            <a:r>
              <a:rPr lang="ko-KR" altLang="en-US" sz="12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망을 구축하는데 개발된 장치이며</a:t>
            </a:r>
            <a:endParaRPr lang="en-US" altLang="ko-KR" sz="1200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ko-KR" altLang="en-US" sz="12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또한  </a:t>
            </a:r>
            <a:r>
              <a:rPr lang="en-US" altLang="ko-KR" sz="12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WTLAN-2400, WTLAN-96G,WTLAN-2420 L2</a:t>
            </a:r>
            <a:r>
              <a:rPr lang="ko-KR" altLang="en-US" sz="1200" dirty="0" err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ㅈ</a:t>
            </a:r>
            <a:r>
              <a:rPr lang="ko-KR" altLang="en-US" sz="12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장치와    망연동이 가능하며</a:t>
            </a:r>
            <a:endParaRPr lang="en-US" altLang="ko-KR" sz="1200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Mode </a:t>
            </a:r>
            <a:r>
              <a:rPr lang="ko-KR" altLang="en-US" sz="1200" dirty="0" err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변경시</a:t>
            </a:r>
            <a:r>
              <a:rPr lang="ko-KR" altLang="en-US" sz="12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WTLAN2400 </a:t>
            </a:r>
            <a:r>
              <a:rPr lang="ko-KR" altLang="en-US" sz="12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대체용으로 </a:t>
            </a:r>
            <a:r>
              <a:rPr lang="ko-KR" altLang="en-US" sz="1200" dirty="0" err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ㅣ</a:t>
            </a:r>
            <a:endParaRPr lang="en-US" altLang="ko-KR" sz="1200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ko-KR" altLang="en-US" sz="12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고객 솔루션에 따라 다양한 서비스가 제공가능한 장치입니다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79225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640792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44651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794112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27883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04450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772173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761233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4122998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705915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66280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buFont typeface="Wingdings" panose="05000000000000000000" pitchFamily="2" charset="2"/>
              <a:buNone/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시스템 특징으로는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marL="0" indent="0" algn="l">
              <a:buFont typeface="Wingdings" panose="05000000000000000000" pitchFamily="2" charset="2"/>
              <a:buNone/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1U  19-Inch Reck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에 설치 가능한 형태로 설계되었습니다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EMS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를 이용한 망 관리 및 원격 장치 제어가 가능하고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marL="0" indent="0" algn="l">
              <a:buFont typeface="Wingdings" panose="05000000000000000000" pitchFamily="2" charset="2"/>
              <a:buNone/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EMS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를 이용한 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절분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시험 및 다양한 전송속도 제공합니다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marL="0" indent="0" algn="l">
              <a:buFont typeface="Wingdings" panose="05000000000000000000" pitchFamily="2" charset="2"/>
              <a:buNone/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네트윅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이중화 형태 제공하는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MPLS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기능이 추가되어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50ms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이내로 장애없이 절체가 가능합니다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marL="0" indent="0" algn="l">
              <a:buFont typeface="Wingdings" panose="05000000000000000000" pitchFamily="2" charset="2"/>
              <a:buNone/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EMS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를 이용한 운용 상태 및 구성상태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,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절체 상태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,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감시 및 제어기능 제공합니다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marL="0" indent="0" algn="l">
              <a:buFont typeface="Wingdings" panose="05000000000000000000" pitchFamily="2" charset="2"/>
              <a:buNone/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LED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에 의한 가시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/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가청 경보 및 상태 정보표시 기능을 </a:t>
            </a:r>
            <a:r>
              <a:rPr lang="ko-KR" altLang="en-US" sz="1200" b="1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제공하며</a:t>
            </a:r>
            <a:endParaRPr lang="en-US" altLang="ko-KR" sz="1200" b="1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marL="0" indent="0" algn="l">
              <a:buFont typeface="Wingdings" panose="05000000000000000000" pitchFamily="2" charset="2"/>
              <a:buNone/>
              <a:defRPr/>
            </a:pPr>
            <a:r>
              <a:rPr lang="ko-KR" altLang="en-US" sz="1200" b="1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성능 및 데이터</a:t>
            </a:r>
            <a:r>
              <a:rPr lang="en-US" altLang="ko-KR" sz="1200" b="1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200" b="1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감시를 지원합니다</a:t>
            </a:r>
            <a:endParaRPr lang="en-US" altLang="ko-KR" sz="1200" b="1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marL="0" indent="0" algn="l">
              <a:buFont typeface="Wingdings" panose="05000000000000000000" pitchFamily="2" charset="2"/>
              <a:buNone/>
              <a:defRPr/>
            </a:pPr>
            <a:r>
              <a:rPr lang="en-US" altLang="ko-KR" sz="1200" b="1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200" b="1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가입자 환경에 대한 이상 트래픽 제어가 추가되었습니다</a:t>
            </a:r>
            <a:endParaRPr lang="en-US" altLang="ko-KR" sz="1200" b="1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marL="0" indent="0" algn="l">
              <a:buFont typeface="Wingdings" panose="05000000000000000000" pitchFamily="2" charset="2"/>
              <a:buNone/>
              <a:defRPr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202324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985768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861919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455360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751710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34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03109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35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6489187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36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945347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37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329749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38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949799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39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67278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 </a:t>
            </a:r>
            <a:r>
              <a:rPr lang="ko-KR" altLang="en-US" dirty="0" err="1"/>
              <a:t>구성망</a:t>
            </a:r>
            <a:endParaRPr lang="en-US" altLang="ko-KR" dirty="0"/>
          </a:p>
          <a:p>
            <a:endParaRPr lang="en-US" altLang="ko-KR" dirty="0"/>
          </a:p>
          <a:p>
            <a:r>
              <a:rPr lang="ko-KR" altLang="en-US" dirty="0"/>
              <a:t>다음은  현장에 기존 </a:t>
            </a:r>
            <a:r>
              <a:rPr lang="en-US" altLang="ko-KR" dirty="0"/>
              <a:t>L3</a:t>
            </a:r>
            <a:r>
              <a:rPr lang="ko-KR" altLang="en-US" dirty="0"/>
              <a:t>스위치로 </a:t>
            </a:r>
            <a:r>
              <a:rPr lang="ko-KR" altLang="en-US" dirty="0" err="1"/>
              <a:t>집선된</a:t>
            </a:r>
            <a:r>
              <a:rPr lang="ko-KR" altLang="en-US" dirty="0"/>
              <a:t> 망에서 </a:t>
            </a:r>
            <a:endParaRPr lang="en-US" altLang="ko-KR" dirty="0"/>
          </a:p>
          <a:p>
            <a:r>
              <a:rPr lang="en-US" altLang="ko-KR" dirty="0" err="1"/>
              <a:t>CoPTN</a:t>
            </a:r>
            <a:r>
              <a:rPr lang="ko-KR" altLang="en-US" dirty="0"/>
              <a:t>장치로 대체되는  </a:t>
            </a:r>
            <a:r>
              <a:rPr lang="ko-KR" altLang="en-US" dirty="0" err="1"/>
              <a:t>구성망</a:t>
            </a:r>
            <a:r>
              <a:rPr lang="ko-KR" altLang="en-US" dirty="0"/>
              <a:t> 입니다</a:t>
            </a:r>
            <a:endParaRPr lang="en-US" altLang="ko-KR" dirty="0"/>
          </a:p>
          <a:p>
            <a:r>
              <a:rPr lang="ko-KR" altLang="en-US" dirty="0"/>
              <a:t>네트웍 </a:t>
            </a:r>
            <a:r>
              <a:rPr lang="ko-KR" altLang="en-US" dirty="0" err="1"/>
              <a:t>전송로를</a:t>
            </a:r>
            <a:r>
              <a:rPr lang="ko-KR" altLang="en-US" dirty="0"/>
              <a:t> 이중화 하여 </a:t>
            </a:r>
            <a:r>
              <a:rPr lang="en-US" altLang="ko-KR" dirty="0"/>
              <a:t>50</a:t>
            </a:r>
            <a:r>
              <a:rPr lang="ko-KR" altLang="en-US" dirty="0" err="1"/>
              <a:t>미리이내로</a:t>
            </a:r>
            <a:r>
              <a:rPr lang="ko-KR" altLang="en-US" dirty="0"/>
              <a:t> </a:t>
            </a:r>
            <a:endParaRPr lang="en-US" altLang="ko-KR" dirty="0"/>
          </a:p>
          <a:p>
            <a:r>
              <a:rPr lang="ko-KR" altLang="en-US" dirty="0"/>
              <a:t> 절체가 가능하도록 지원됩니다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004589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40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857005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41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544799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42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800902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43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983149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44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026539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45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850559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46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4837200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47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6449467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48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2500715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49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8324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장치 형상으로는 </a:t>
            </a:r>
            <a:endParaRPr lang="en-US" altLang="ko-KR" dirty="0"/>
          </a:p>
          <a:p>
            <a:r>
              <a:rPr lang="en-US" altLang="ko-KR" dirty="0"/>
              <a:t>19</a:t>
            </a:r>
            <a:r>
              <a:rPr lang="ko-KR" altLang="en-US" dirty="0"/>
              <a:t>인지 </a:t>
            </a:r>
            <a:r>
              <a:rPr lang="ko-KR" altLang="en-US" dirty="0" err="1"/>
              <a:t>렉타입으로</a:t>
            </a:r>
            <a:r>
              <a:rPr lang="ko-KR" altLang="en-US" dirty="0"/>
              <a:t>  </a:t>
            </a:r>
            <a:r>
              <a:rPr lang="ko-KR" altLang="en-US" dirty="0" err="1"/>
              <a:t>유니트는</a:t>
            </a:r>
            <a:r>
              <a:rPr lang="ko-KR" altLang="en-US" dirty="0"/>
              <a:t> 일체형으로 설계되었습니다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552245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50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334909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51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7672558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52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4532498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53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543652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54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400325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55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936847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56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134359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57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42128817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58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10453215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59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03782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다음은  장치전면 입니다</a:t>
            </a:r>
            <a:endParaRPr lang="en-US" altLang="ko-KR" dirty="0"/>
          </a:p>
          <a:p>
            <a:r>
              <a:rPr lang="ko-KR" altLang="en-US" dirty="0"/>
              <a:t>일체형으로 </a:t>
            </a:r>
            <a:r>
              <a:rPr lang="en-US" altLang="ko-KR" dirty="0"/>
              <a:t>MCU </a:t>
            </a:r>
            <a:r>
              <a:rPr lang="ko-KR" altLang="en-US" dirty="0"/>
              <a:t>제어부가 내장되어 있으며</a:t>
            </a:r>
            <a:endParaRPr lang="en-US" altLang="ko-KR" dirty="0"/>
          </a:p>
          <a:p>
            <a:r>
              <a:rPr lang="ko-KR" altLang="en-US" dirty="0"/>
              <a:t> </a:t>
            </a:r>
            <a:r>
              <a:rPr lang="en-US" altLang="ko-KR" dirty="0"/>
              <a:t>LED</a:t>
            </a:r>
            <a:r>
              <a:rPr lang="ko-KR" altLang="en-US" dirty="0"/>
              <a:t>로</a:t>
            </a:r>
            <a:r>
              <a:rPr lang="en-US" altLang="ko-KR" dirty="0"/>
              <a:t> </a:t>
            </a:r>
            <a:r>
              <a:rPr lang="ko-KR" altLang="en-US" dirty="0"/>
              <a:t>가시경보를 </a:t>
            </a:r>
            <a:r>
              <a:rPr lang="ko-KR" altLang="en-US" dirty="0" err="1"/>
              <a:t>확인할수</a:t>
            </a:r>
            <a:r>
              <a:rPr lang="ko-KR" altLang="en-US" dirty="0"/>
              <a:t> 있습니다 </a:t>
            </a:r>
            <a:endParaRPr lang="en-US" altLang="ko-KR" dirty="0"/>
          </a:p>
          <a:p>
            <a:r>
              <a:rPr lang="en-US" altLang="ko-KR" dirty="0"/>
              <a:t>RJ</a:t>
            </a:r>
            <a:r>
              <a:rPr lang="ko-KR" altLang="en-US" dirty="0"/>
              <a:t>콘솔포트가 지원되어 직결케이블로 연결하여 </a:t>
            </a:r>
            <a:r>
              <a:rPr lang="en-US" altLang="ko-KR" dirty="0"/>
              <a:t>IP</a:t>
            </a:r>
            <a:r>
              <a:rPr lang="ko-KR" altLang="en-US" dirty="0"/>
              <a:t>설정 등</a:t>
            </a:r>
            <a:endParaRPr lang="en-US" altLang="ko-KR" dirty="0"/>
          </a:p>
          <a:p>
            <a:r>
              <a:rPr lang="ko-KR" altLang="en-US" dirty="0"/>
              <a:t> 간단한 정보를 </a:t>
            </a:r>
            <a:r>
              <a:rPr lang="ko-KR" altLang="en-US" dirty="0" err="1"/>
              <a:t>확인할수</a:t>
            </a:r>
            <a:r>
              <a:rPr lang="ko-KR" altLang="en-US" dirty="0"/>
              <a:t> 있습니다</a:t>
            </a:r>
            <a:endParaRPr lang="en-US" altLang="ko-KR" dirty="0"/>
          </a:p>
          <a:p>
            <a:r>
              <a:rPr lang="ko-KR" altLang="en-US" dirty="0"/>
              <a:t>다음은 </a:t>
            </a:r>
            <a:r>
              <a:rPr lang="en-US" altLang="ko-KR" dirty="0"/>
              <a:t>U N I</a:t>
            </a:r>
            <a:r>
              <a:rPr lang="ko-KR" altLang="en-US" dirty="0"/>
              <a:t>포트로 </a:t>
            </a:r>
            <a:endParaRPr lang="en-US" altLang="ko-KR" dirty="0"/>
          </a:p>
          <a:p>
            <a:r>
              <a:rPr lang="ko-KR" altLang="en-US" dirty="0"/>
              <a:t>가입자 회선수용포트 입니다 </a:t>
            </a:r>
            <a:endParaRPr lang="en-US" altLang="ko-KR" dirty="0"/>
          </a:p>
          <a:p>
            <a:r>
              <a:rPr lang="ko-KR" altLang="en-US" dirty="0"/>
              <a:t>원</a:t>
            </a:r>
            <a:r>
              <a:rPr lang="en-US" altLang="ko-KR" dirty="0"/>
              <a:t>G </a:t>
            </a:r>
            <a:r>
              <a:rPr lang="ko-KR" altLang="en-US" dirty="0"/>
              <a:t>인터페이스로 </a:t>
            </a:r>
            <a:r>
              <a:rPr lang="en-US" altLang="ko-KR" dirty="0"/>
              <a:t>24</a:t>
            </a:r>
            <a:r>
              <a:rPr lang="ko-KR" altLang="en-US" dirty="0"/>
              <a:t>포트가 지원됩니다</a:t>
            </a:r>
            <a:endParaRPr lang="en-US" altLang="ko-KR" dirty="0"/>
          </a:p>
          <a:p>
            <a:endParaRPr lang="en-US" altLang="ko-KR" dirty="0"/>
          </a:p>
          <a:p>
            <a:r>
              <a:rPr lang="ko-KR" altLang="en-US" dirty="0"/>
              <a:t>다음은 </a:t>
            </a:r>
            <a:r>
              <a:rPr lang="en-US" altLang="ko-KR" dirty="0"/>
              <a:t>X G I U </a:t>
            </a:r>
            <a:r>
              <a:rPr lang="ko-KR" altLang="en-US" dirty="0"/>
              <a:t>포트로 네트웍 </a:t>
            </a:r>
            <a:endParaRPr lang="en-US" altLang="ko-KR" dirty="0"/>
          </a:p>
          <a:p>
            <a:r>
              <a:rPr lang="ko-KR" altLang="en-US" dirty="0" err="1"/>
              <a:t>업링크포트의</a:t>
            </a:r>
            <a:r>
              <a:rPr lang="ko-KR" altLang="en-US" dirty="0"/>
              <a:t> </a:t>
            </a:r>
            <a:endParaRPr lang="en-US" altLang="ko-KR" dirty="0"/>
          </a:p>
          <a:p>
            <a:r>
              <a:rPr lang="en-US" altLang="ko-KR" dirty="0"/>
              <a:t>1G </a:t>
            </a:r>
            <a:r>
              <a:rPr lang="ko-KR" altLang="en-US" dirty="0"/>
              <a:t>및 </a:t>
            </a:r>
            <a:r>
              <a:rPr lang="en-US" altLang="ko-KR" dirty="0"/>
              <a:t>10G </a:t>
            </a:r>
            <a:r>
              <a:rPr lang="ko-KR" altLang="en-US" dirty="0"/>
              <a:t>포트가 지원되며</a:t>
            </a:r>
            <a:endParaRPr lang="en-US" altLang="ko-KR" dirty="0"/>
          </a:p>
          <a:p>
            <a:r>
              <a:rPr lang="ko-KR" altLang="en-US" dirty="0"/>
              <a:t>좌측에는 </a:t>
            </a:r>
            <a:r>
              <a:rPr lang="en-US" altLang="ko-KR" dirty="0"/>
              <a:t>FAN</a:t>
            </a:r>
            <a:r>
              <a:rPr lang="ko-KR" altLang="en-US" dirty="0"/>
              <a:t>이 </a:t>
            </a:r>
            <a:r>
              <a:rPr lang="ko-KR" altLang="en-US" dirty="0" err="1"/>
              <a:t>실장되어</a:t>
            </a:r>
            <a:r>
              <a:rPr lang="ko-KR" altLang="en-US" dirty="0"/>
              <a:t> 있어</a:t>
            </a:r>
            <a:endParaRPr lang="en-US" altLang="ko-KR" dirty="0"/>
          </a:p>
          <a:p>
            <a:r>
              <a:rPr lang="ko-KR" altLang="en-US" dirty="0"/>
              <a:t> </a:t>
            </a:r>
            <a:r>
              <a:rPr lang="ko-KR" altLang="en-US" dirty="0" err="1"/>
              <a:t>내부열</a:t>
            </a:r>
            <a:r>
              <a:rPr lang="ko-KR" altLang="en-US" dirty="0"/>
              <a:t> 배출로 용도로 사용하고 </a:t>
            </a:r>
            <a:endParaRPr lang="en-US" altLang="ko-KR" dirty="0"/>
          </a:p>
          <a:p>
            <a:r>
              <a:rPr lang="ko-KR" altLang="en-US" dirty="0"/>
              <a:t> </a:t>
            </a:r>
            <a:r>
              <a:rPr lang="en-US" altLang="ko-KR" dirty="0"/>
              <a:t>E M S </a:t>
            </a:r>
            <a:r>
              <a:rPr lang="ko-KR" altLang="en-US" dirty="0"/>
              <a:t>를 통해 </a:t>
            </a:r>
            <a:r>
              <a:rPr lang="en-US" altLang="ko-KR" dirty="0"/>
              <a:t>RPM</a:t>
            </a:r>
            <a:r>
              <a:rPr lang="ko-KR" altLang="en-US" dirty="0"/>
              <a:t>조절이 가능합니다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898445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60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8779947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61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42727244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62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9971995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63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9966116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64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7108827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65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59557123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66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2403219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67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1358539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68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7175605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69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10066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다음은 장치 전원 구성입니다</a:t>
            </a:r>
            <a:endParaRPr lang="en-US" altLang="ko-KR" dirty="0"/>
          </a:p>
          <a:p>
            <a:endParaRPr lang="en-US" altLang="ko-KR" dirty="0"/>
          </a:p>
          <a:p>
            <a:r>
              <a:rPr lang="ko-KR" altLang="en-US" dirty="0" err="1"/>
              <a:t>탈실장</a:t>
            </a:r>
            <a:r>
              <a:rPr lang="ko-KR" altLang="en-US" dirty="0"/>
              <a:t> 타입으로 구성되어 있으며</a:t>
            </a:r>
            <a:endParaRPr lang="en-US" altLang="ko-KR" dirty="0"/>
          </a:p>
          <a:p>
            <a:r>
              <a:rPr lang="en-US" altLang="ko-KR" dirty="0"/>
              <a:t>DC 48  AC  </a:t>
            </a:r>
            <a:r>
              <a:rPr lang="ko-KR" altLang="en-US" dirty="0" err="1"/>
              <a:t>유니트가</a:t>
            </a:r>
            <a:r>
              <a:rPr lang="ko-KR" altLang="en-US" dirty="0"/>
              <a:t> 지원 되며  이중화설치가 가능합니다</a:t>
            </a:r>
            <a:endParaRPr lang="en-US" altLang="ko-KR" dirty="0"/>
          </a:p>
          <a:p>
            <a:r>
              <a:rPr lang="ko-KR" altLang="en-US" dirty="0"/>
              <a:t>제어용도로 </a:t>
            </a:r>
            <a:r>
              <a:rPr lang="ko-KR" altLang="en-US" dirty="0" err="1"/>
              <a:t>랜포트가</a:t>
            </a:r>
            <a:r>
              <a:rPr lang="ko-KR" altLang="en-US" dirty="0"/>
              <a:t> 제공되며</a:t>
            </a:r>
            <a:endParaRPr lang="en-US" altLang="ko-KR" dirty="0"/>
          </a:p>
          <a:p>
            <a:r>
              <a:rPr lang="ko-KR" altLang="en-US" dirty="0" err="1"/>
              <a:t>외부알람단자도</a:t>
            </a:r>
            <a:r>
              <a:rPr lang="ko-KR" altLang="en-US" dirty="0"/>
              <a:t> 별도로 구성되어 있습니다</a:t>
            </a:r>
            <a:endParaRPr lang="en-US" altLang="ko-KR" dirty="0"/>
          </a:p>
          <a:p>
            <a:r>
              <a:rPr lang="ko-KR" altLang="en-US" dirty="0"/>
              <a:t>배터리로 </a:t>
            </a:r>
            <a:r>
              <a:rPr lang="ko-KR" altLang="en-US" dirty="0" err="1"/>
              <a:t>연동시</a:t>
            </a:r>
            <a:r>
              <a:rPr lang="ko-KR" altLang="en-US" dirty="0"/>
              <a:t> </a:t>
            </a:r>
            <a:r>
              <a:rPr lang="en-US" altLang="ko-KR" dirty="0"/>
              <a:t>12</a:t>
            </a:r>
            <a:r>
              <a:rPr lang="ko-KR" altLang="en-US" dirty="0"/>
              <a:t>볼트용으로 충방전이 가능하며 </a:t>
            </a:r>
            <a:endParaRPr lang="en-US" altLang="ko-KR" dirty="0"/>
          </a:p>
          <a:p>
            <a:r>
              <a:rPr lang="ko-KR" altLang="en-US" dirty="0"/>
              <a:t>방전시간은 </a:t>
            </a:r>
            <a:r>
              <a:rPr lang="ko-KR" altLang="en-US" dirty="0" err="1"/>
              <a:t>장애처리할수</a:t>
            </a:r>
            <a:r>
              <a:rPr lang="ko-KR" altLang="en-US" dirty="0"/>
              <a:t> 있는 </a:t>
            </a:r>
            <a:r>
              <a:rPr lang="en-US" altLang="ko-KR" dirty="0"/>
              <a:t>1</a:t>
            </a:r>
            <a:r>
              <a:rPr lang="ko-KR" altLang="en-US" dirty="0"/>
              <a:t>시간 이내입니다</a:t>
            </a:r>
            <a:endParaRPr lang="en-US" altLang="ko-KR" dirty="0"/>
          </a:p>
          <a:p>
            <a:r>
              <a:rPr lang="en-US" altLang="ko-KR" dirty="0"/>
              <a:t>dc</a:t>
            </a:r>
            <a:r>
              <a:rPr lang="ko-KR" altLang="en-US" dirty="0" err="1"/>
              <a:t>파워유니트는</a:t>
            </a:r>
            <a:r>
              <a:rPr lang="ko-KR" altLang="en-US" dirty="0"/>
              <a:t> </a:t>
            </a:r>
            <a:r>
              <a:rPr lang="en-US" altLang="ko-KR" dirty="0"/>
              <a:t>36</a:t>
            </a:r>
            <a:r>
              <a:rPr lang="ko-KR" altLang="en-US" dirty="0"/>
              <a:t>볼트에서 </a:t>
            </a:r>
            <a:r>
              <a:rPr lang="en-US" altLang="ko-KR" dirty="0"/>
              <a:t>60</a:t>
            </a:r>
            <a:r>
              <a:rPr lang="ko-KR" altLang="en-US" dirty="0"/>
              <a:t>볼트이내 입력전원을 수용하고 </a:t>
            </a:r>
            <a:r>
              <a:rPr lang="en-US" altLang="ko-KR" dirty="0"/>
              <a:t>ac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7252429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70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7860947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71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5293522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72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0278463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73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6153286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74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1441627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75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2736102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76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87388863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77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2477096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78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5476019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79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65817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다음은 </a:t>
            </a:r>
            <a:r>
              <a:rPr lang="ko-KR" altLang="en-US" dirty="0" err="1"/>
              <a:t>장치별</a:t>
            </a:r>
            <a:r>
              <a:rPr lang="ko-KR" altLang="en-US" dirty="0"/>
              <a:t>  기능에서 제품사양에 알아보도록 하겠습니다</a:t>
            </a:r>
            <a:endParaRPr lang="en-US" altLang="ko-KR" dirty="0"/>
          </a:p>
          <a:p>
            <a:r>
              <a:rPr lang="ko-KR" altLang="en-US" dirty="0"/>
              <a:t>전체 </a:t>
            </a:r>
            <a:r>
              <a:rPr lang="ko-KR" altLang="en-US" dirty="0" err="1"/>
              <a:t>스위칭용량은</a:t>
            </a:r>
            <a:r>
              <a:rPr lang="ko-KR" altLang="en-US" dirty="0"/>
              <a:t> </a:t>
            </a:r>
            <a:r>
              <a:rPr lang="en-US" altLang="ko-KR" dirty="0"/>
              <a:t>64</a:t>
            </a:r>
            <a:r>
              <a:rPr lang="ko-KR" altLang="en-US" dirty="0"/>
              <a:t>기가 이며 업링크는</a:t>
            </a:r>
            <a:endParaRPr lang="en-US" altLang="ko-KR" dirty="0"/>
          </a:p>
          <a:p>
            <a:r>
              <a:rPr lang="ko-KR" altLang="en-US" dirty="0"/>
              <a:t> 텐지 </a:t>
            </a:r>
            <a:r>
              <a:rPr lang="en-US" altLang="ko-KR" dirty="0"/>
              <a:t>4</a:t>
            </a:r>
            <a:r>
              <a:rPr lang="ko-KR" altLang="en-US" dirty="0"/>
              <a:t>포트를 지원하고 </a:t>
            </a:r>
            <a:endParaRPr lang="en-US" altLang="ko-KR" dirty="0"/>
          </a:p>
          <a:p>
            <a:r>
              <a:rPr lang="ko-KR" altLang="en-US" dirty="0"/>
              <a:t>다운링크는 원지 </a:t>
            </a:r>
            <a:r>
              <a:rPr lang="en-US" altLang="ko-KR" dirty="0"/>
              <a:t>24</a:t>
            </a:r>
            <a:r>
              <a:rPr lang="ko-KR" altLang="en-US" dirty="0"/>
              <a:t>포트 용량입니다</a:t>
            </a:r>
            <a:endParaRPr lang="en-US" altLang="ko-KR" dirty="0"/>
          </a:p>
          <a:p>
            <a:r>
              <a:rPr lang="ko-KR" altLang="en-US" dirty="0"/>
              <a:t>일체형으로 되어있으며 서비스포트는 </a:t>
            </a:r>
            <a:endParaRPr lang="en-US" altLang="ko-KR" dirty="0"/>
          </a:p>
          <a:p>
            <a:r>
              <a:rPr lang="en-US" altLang="ko-KR" dirty="0"/>
              <a:t>24</a:t>
            </a:r>
            <a:r>
              <a:rPr lang="ko-KR" altLang="en-US" dirty="0" err="1"/>
              <a:t>포트를제공합니다</a:t>
            </a:r>
            <a:endParaRPr lang="en-US" altLang="ko-KR" dirty="0"/>
          </a:p>
          <a:p>
            <a:r>
              <a:rPr lang="ko-KR" altLang="en-US" dirty="0" err="1"/>
              <a:t>업링크포트는</a:t>
            </a:r>
            <a:r>
              <a:rPr lang="ko-KR" altLang="en-US" dirty="0"/>
              <a:t> 이중화구성시 </a:t>
            </a:r>
            <a:endParaRPr lang="en-US" altLang="ko-KR" dirty="0"/>
          </a:p>
          <a:p>
            <a:r>
              <a:rPr lang="ko-KR" altLang="en-US" dirty="0"/>
              <a:t> </a:t>
            </a:r>
            <a:r>
              <a:rPr lang="en-US" altLang="ko-KR" dirty="0"/>
              <a:t>1-2</a:t>
            </a:r>
            <a:r>
              <a:rPr lang="ko-KR" altLang="en-US" dirty="0" err="1"/>
              <a:t>번포트</a:t>
            </a:r>
            <a:r>
              <a:rPr lang="en-US" altLang="ko-KR" dirty="0"/>
              <a:t> </a:t>
            </a:r>
            <a:r>
              <a:rPr lang="ko-KR" altLang="en-US" dirty="0"/>
              <a:t>와 </a:t>
            </a:r>
            <a:r>
              <a:rPr lang="en-US" altLang="ko-KR" dirty="0"/>
              <a:t>2-2</a:t>
            </a:r>
            <a:r>
              <a:rPr lang="ko-KR" altLang="en-US" dirty="0"/>
              <a:t>번은  </a:t>
            </a:r>
            <a:r>
              <a:rPr lang="en-US" altLang="ko-KR" dirty="0"/>
              <a:t>MPLS</a:t>
            </a:r>
            <a:r>
              <a:rPr lang="ko-KR" altLang="en-US" dirty="0"/>
              <a:t> </a:t>
            </a:r>
            <a:r>
              <a:rPr lang="ko-KR" altLang="en-US" dirty="0" err="1"/>
              <a:t>고정포트입니다</a:t>
            </a:r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r>
              <a:rPr lang="ko-KR" altLang="en-US" dirty="0"/>
              <a:t> 탈실장이 가능하도록 되어 있으며</a:t>
            </a:r>
            <a:endParaRPr lang="en-US" altLang="ko-KR" dirty="0"/>
          </a:p>
          <a:p>
            <a:r>
              <a:rPr lang="ko-KR" altLang="en-US" dirty="0" err="1"/>
              <a:t>네트웍구성시</a:t>
            </a:r>
            <a:r>
              <a:rPr lang="ko-KR" altLang="en-US" dirty="0"/>
              <a:t> 원 지 및 텐 지 포트를 지원합니다</a:t>
            </a:r>
            <a:endParaRPr lang="en-US" altLang="ko-KR" dirty="0"/>
          </a:p>
          <a:p>
            <a:endParaRPr lang="en-US" altLang="ko-KR" dirty="0"/>
          </a:p>
          <a:p>
            <a:r>
              <a:rPr lang="en-US" altLang="ko-KR" dirty="0"/>
              <a:t>L2</a:t>
            </a:r>
            <a:r>
              <a:rPr lang="ko-KR" altLang="en-US" dirty="0"/>
              <a:t>기능이 내장되어 있어</a:t>
            </a:r>
            <a:endParaRPr lang="en-US" altLang="ko-KR" dirty="0"/>
          </a:p>
          <a:p>
            <a:r>
              <a:rPr lang="ko-KR" altLang="en-US" dirty="0" err="1"/>
              <a:t>어그리게이션</a:t>
            </a:r>
            <a:endParaRPr lang="en-US" altLang="ko-KR" dirty="0"/>
          </a:p>
          <a:p>
            <a:r>
              <a:rPr lang="en-US" altLang="ko-KR" dirty="0"/>
              <a:t>STP </a:t>
            </a:r>
          </a:p>
          <a:p>
            <a:r>
              <a:rPr lang="ko-KR" altLang="en-US" dirty="0" err="1"/>
              <a:t>스톰컨트롤</a:t>
            </a:r>
            <a:endParaRPr lang="en-US" altLang="ko-KR" dirty="0"/>
          </a:p>
          <a:p>
            <a:r>
              <a:rPr lang="ko-KR" altLang="en-US" dirty="0" err="1"/>
              <a:t>트래픽제어</a:t>
            </a:r>
            <a:r>
              <a:rPr lang="ko-KR" altLang="en-US" dirty="0"/>
              <a:t> </a:t>
            </a:r>
            <a:endParaRPr lang="en-US" altLang="ko-KR" dirty="0"/>
          </a:p>
          <a:p>
            <a:r>
              <a:rPr lang="ko-KR" altLang="en-US" dirty="0" err="1"/>
              <a:t>미러링</a:t>
            </a:r>
            <a:endParaRPr lang="en-US" altLang="ko-KR" dirty="0"/>
          </a:p>
          <a:p>
            <a:r>
              <a:rPr lang="ko-KR" altLang="en-US" dirty="0"/>
              <a:t>맥 필터</a:t>
            </a:r>
            <a:endParaRPr lang="en-US" altLang="ko-KR" dirty="0"/>
          </a:p>
          <a:p>
            <a:r>
              <a:rPr lang="ko-KR" altLang="en-US" dirty="0" err="1"/>
              <a:t>루프디텍트</a:t>
            </a:r>
            <a:r>
              <a:rPr lang="ko-KR" altLang="en-US" dirty="0"/>
              <a:t> </a:t>
            </a:r>
            <a:r>
              <a:rPr lang="ko-KR" altLang="en-US" dirty="0" err="1"/>
              <a:t>기능등을</a:t>
            </a:r>
            <a:r>
              <a:rPr lang="ko-KR" altLang="en-US" dirty="0"/>
              <a:t> 지원합니다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64667530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80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2200800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81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68308623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82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76558873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83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518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장치크기는 </a:t>
            </a:r>
            <a:r>
              <a:rPr lang="en-US" altLang="ko-KR" dirty="0"/>
              <a:t>19</a:t>
            </a:r>
            <a:r>
              <a:rPr lang="ko-KR" altLang="en-US" dirty="0"/>
              <a:t>인치 타입에 </a:t>
            </a:r>
            <a:endParaRPr lang="en-US" altLang="ko-KR" dirty="0"/>
          </a:p>
          <a:p>
            <a:r>
              <a:rPr lang="ko-KR" altLang="en-US" dirty="0"/>
              <a:t>일 유 </a:t>
            </a:r>
            <a:r>
              <a:rPr lang="ko-KR" altLang="en-US" dirty="0" err="1"/>
              <a:t>싸이즈입니다</a:t>
            </a:r>
            <a:endParaRPr lang="en-US" altLang="ko-KR" dirty="0"/>
          </a:p>
          <a:p>
            <a:r>
              <a:rPr lang="ko-KR" altLang="en-US" dirty="0"/>
              <a:t>좌측에 탈실장이 가능한 팬이</a:t>
            </a:r>
            <a:endParaRPr lang="en-US" altLang="ko-KR" dirty="0"/>
          </a:p>
          <a:p>
            <a:r>
              <a:rPr lang="ko-KR" altLang="en-US" dirty="0"/>
              <a:t> </a:t>
            </a:r>
            <a:r>
              <a:rPr lang="ko-KR" altLang="en-US" dirty="0" err="1"/>
              <a:t>실장되어있습니다</a:t>
            </a:r>
            <a:endParaRPr lang="en-US" altLang="ko-KR" dirty="0"/>
          </a:p>
          <a:p>
            <a:r>
              <a:rPr lang="ko-KR" altLang="en-US" dirty="0"/>
              <a:t>장치 동작온도 상온 </a:t>
            </a:r>
            <a:r>
              <a:rPr lang="en-US" altLang="ko-KR" dirty="0"/>
              <a:t>2</a:t>
            </a:r>
            <a:r>
              <a:rPr lang="ko-KR" altLang="en-US" dirty="0"/>
              <a:t>도에서 </a:t>
            </a:r>
            <a:r>
              <a:rPr lang="en-US" altLang="ko-KR" dirty="0"/>
              <a:t>50</a:t>
            </a:r>
            <a:r>
              <a:rPr lang="ko-KR" altLang="en-US" dirty="0"/>
              <a:t>도이며</a:t>
            </a:r>
            <a:endParaRPr lang="en-US" altLang="ko-KR" dirty="0"/>
          </a:p>
          <a:p>
            <a:r>
              <a:rPr lang="ko-KR" altLang="en-US" dirty="0"/>
              <a:t>전원은 </a:t>
            </a:r>
            <a:r>
              <a:rPr lang="ko-KR" altLang="en-US" dirty="0" err="1"/>
              <a:t>듀얼파워</a:t>
            </a:r>
            <a:endParaRPr lang="en-US" altLang="ko-KR" dirty="0"/>
          </a:p>
          <a:p>
            <a:r>
              <a:rPr lang="ko-KR" altLang="en-US" dirty="0"/>
              <a:t> 부하분담방식으로</a:t>
            </a:r>
            <a:endParaRPr lang="en-US" altLang="ko-KR" dirty="0"/>
          </a:p>
          <a:p>
            <a:r>
              <a:rPr lang="ko-KR" altLang="en-US" dirty="0" err="1"/>
              <a:t>이중화되어</a:t>
            </a:r>
            <a:r>
              <a:rPr lang="ko-KR" altLang="en-US" dirty="0"/>
              <a:t> 있습니다</a:t>
            </a:r>
            <a:endParaRPr lang="en-US" altLang="ko-KR" dirty="0"/>
          </a:p>
          <a:p>
            <a:r>
              <a:rPr lang="ko-KR" altLang="en-US" dirty="0" err="1"/>
              <a:t>전원유니트는</a:t>
            </a:r>
            <a:r>
              <a:rPr lang="ko-KR" altLang="en-US" dirty="0"/>
              <a:t> </a:t>
            </a:r>
            <a:r>
              <a:rPr lang="en-US" altLang="ko-KR" dirty="0"/>
              <a:t>AC DC </a:t>
            </a:r>
            <a:r>
              <a:rPr lang="ko-KR" altLang="en-US" dirty="0"/>
              <a:t>및 </a:t>
            </a:r>
            <a:r>
              <a:rPr lang="ko-KR" altLang="en-US" dirty="0" err="1"/>
              <a:t>배터리충방전기능을</a:t>
            </a:r>
            <a:r>
              <a:rPr lang="ko-KR" altLang="en-US" dirty="0"/>
              <a:t> 지원합니다</a:t>
            </a:r>
            <a:endParaRPr lang="en-US" altLang="ko-KR" dirty="0"/>
          </a:p>
          <a:p>
            <a:r>
              <a:rPr lang="ko-KR" altLang="en-US" dirty="0"/>
              <a:t>소모전력은 </a:t>
            </a:r>
            <a:endParaRPr lang="en-US" altLang="ko-KR" dirty="0"/>
          </a:p>
          <a:p>
            <a:r>
              <a:rPr lang="en-US" altLang="ko-KR" dirty="0"/>
              <a:t>120</a:t>
            </a:r>
            <a:r>
              <a:rPr lang="ko-KR" altLang="en-US" dirty="0" err="1"/>
              <a:t>미리에</a:t>
            </a:r>
            <a:r>
              <a:rPr lang="ko-KR" altLang="en-US" dirty="0"/>
              <a:t> </a:t>
            </a:r>
            <a:r>
              <a:rPr lang="en-US" altLang="ko-KR" dirty="0"/>
              <a:t>26</a:t>
            </a:r>
            <a:r>
              <a:rPr lang="ko-KR" altLang="en-US" dirty="0"/>
              <a:t>와트 소모됩니다</a:t>
            </a:r>
            <a:endParaRPr lang="en-US" altLang="ko-KR" dirty="0"/>
          </a:p>
          <a:p>
            <a:r>
              <a:rPr lang="ko-KR" altLang="en-US" dirty="0" err="1"/>
              <a:t>대향측</a:t>
            </a:r>
            <a:r>
              <a:rPr lang="ko-KR" altLang="en-US" dirty="0"/>
              <a:t> 장치를 또한 원격으로 업그레이드 가능합니다</a:t>
            </a:r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859503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689A8AE3-5F1D-4AC3-97C0-7F111F027710}"/>
              </a:ext>
            </a:extLst>
          </p:cNvPr>
          <p:cNvSpPr/>
          <p:nvPr userDrawn="1"/>
        </p:nvSpPr>
        <p:spPr>
          <a:xfrm>
            <a:off x="0" y="38481"/>
            <a:ext cx="9906000" cy="6857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76200" algn="tl" rotWithShape="0">
              <a:prstClr val="black">
                <a:alpha val="5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1" indent="0" algn="ctr">
              <a:buNone/>
              <a:defRPr sz="2000"/>
            </a:lvl2pPr>
            <a:lvl3pPr marL="914361" indent="0" algn="ctr">
              <a:buNone/>
              <a:defRPr sz="1800"/>
            </a:lvl3pPr>
            <a:lvl4pPr marL="1371543" indent="0" algn="ctr">
              <a:buNone/>
              <a:defRPr sz="1600"/>
            </a:lvl4pPr>
            <a:lvl5pPr marL="1828724" indent="0" algn="ctr">
              <a:buNone/>
              <a:defRPr sz="1600"/>
            </a:lvl5pPr>
            <a:lvl6pPr marL="2285904" indent="0" algn="ctr">
              <a:buNone/>
              <a:defRPr sz="1600"/>
            </a:lvl6pPr>
            <a:lvl7pPr marL="2743085" indent="0" algn="ctr">
              <a:buNone/>
              <a:defRPr sz="1600"/>
            </a:lvl7pPr>
            <a:lvl8pPr marL="3200266" indent="0" algn="ctr">
              <a:buNone/>
              <a:defRPr sz="1600"/>
            </a:lvl8pPr>
            <a:lvl9pPr marL="3657447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30D88-141F-4A55-BC68-8248969FC37F}" type="datetime1">
              <a:rPr lang="ko-KR" altLang="en-US" smtClean="0"/>
              <a:t>2022-09-23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‹#›</a:t>
            </a:fld>
            <a:endParaRPr lang="ko-KR" altLang="en-US" dirty="0"/>
          </a:p>
        </p:txBody>
      </p:sp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0A5D347E-AADA-4A42-9EAC-1E46A3D69BA0}"/>
              </a:ext>
            </a:extLst>
          </p:cNvPr>
          <p:cNvCxnSpPr>
            <a:cxnSpLocks/>
          </p:cNvCxnSpPr>
          <p:nvPr userDrawn="1"/>
        </p:nvCxnSpPr>
        <p:spPr>
          <a:xfrm flipH="1">
            <a:off x="271320" y="643082"/>
            <a:ext cx="9404695" cy="0"/>
          </a:xfrm>
          <a:prstGeom prst="line">
            <a:avLst/>
          </a:prstGeom>
          <a:ln w="38100">
            <a:solidFill>
              <a:srgbClr val="ED6B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:a16="http://schemas.microsoft.com/office/drawing/2014/main" id="{839DC6D7-5EC8-4681-A3F0-1B0D65CAC9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1738" y="6609247"/>
            <a:ext cx="981060" cy="180492"/>
          </a:xfrm>
          <a:prstGeom prst="rect">
            <a:avLst/>
          </a:prstGeom>
        </p:spPr>
      </p:pic>
      <p:sp>
        <p:nvSpPr>
          <p:cNvPr id="10" name="직사각형 9">
            <a:extLst>
              <a:ext uri="{FF2B5EF4-FFF2-40B4-BE49-F238E27FC236}">
                <a16:creationId xmlns:a16="http://schemas.microsoft.com/office/drawing/2014/main" id="{4A66B0F1-6176-4553-A23B-93FBDB2EFD72}"/>
              </a:ext>
            </a:extLst>
          </p:cNvPr>
          <p:cNvSpPr/>
          <p:nvPr userDrawn="1"/>
        </p:nvSpPr>
        <p:spPr>
          <a:xfrm>
            <a:off x="0" y="6604088"/>
            <a:ext cx="2566708" cy="215431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sz="8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/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World Wide Intelligent Networking &amp; Tech System</a:t>
            </a:r>
            <a:endParaRPr lang="en-US" altLang="ko-KR" sz="9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/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47546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09584-5F8C-442A-BB13-D6ABAC8AE97B}" type="datetime1">
              <a:rPr lang="ko-KR" altLang="en-US" smtClean="0"/>
              <a:t>2022-09-23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30334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52A4D-4DAA-49DD-B56A-6E735F69FE4C}" type="datetime1">
              <a:rPr lang="ko-KR" altLang="en-US" smtClean="0"/>
              <a:t>2022-09-23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2559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5354C-A421-456E-A1A8-2FF3FE2C4743}" type="datetime1">
              <a:rPr lang="ko-KR" altLang="en-US" smtClean="0"/>
              <a:t>2022-09-23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069FA782-87F5-4F04-A0D3-F963AA2B3B53}"/>
              </a:ext>
            </a:extLst>
          </p:cNvPr>
          <p:cNvSpPr/>
          <p:nvPr userDrawn="1"/>
        </p:nvSpPr>
        <p:spPr>
          <a:xfrm>
            <a:off x="0" y="0"/>
            <a:ext cx="9906000" cy="6857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76200" algn="tl" rotWithShape="0">
              <a:prstClr val="black">
                <a:alpha val="5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3617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81" y="1709740"/>
            <a:ext cx="8543925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81" y="4589466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8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6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0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8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4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47BC6-B681-4B83-905C-5BD762BA9B91}" type="datetime1">
              <a:rPr lang="ko-KR" altLang="en-US" smtClean="0"/>
              <a:t>2022-09-23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62955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448F6-8034-4DAC-B840-B3BBA227291F}" type="datetime1">
              <a:rPr lang="ko-KR" altLang="en-US" smtClean="0"/>
              <a:t>2022-09-23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11573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9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30" y="1681164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1" indent="0">
              <a:buNone/>
              <a:defRPr sz="2000" b="1"/>
            </a:lvl2pPr>
            <a:lvl3pPr marL="914361" indent="0">
              <a:buNone/>
              <a:defRPr sz="1800" b="1"/>
            </a:lvl3pPr>
            <a:lvl4pPr marL="1371543" indent="0">
              <a:buNone/>
              <a:defRPr sz="1600" b="1"/>
            </a:lvl4pPr>
            <a:lvl5pPr marL="1828724" indent="0">
              <a:buNone/>
              <a:defRPr sz="1600" b="1"/>
            </a:lvl5pPr>
            <a:lvl6pPr marL="2285904" indent="0">
              <a:buNone/>
              <a:defRPr sz="1600" b="1"/>
            </a:lvl6pPr>
            <a:lvl7pPr marL="2743085" indent="0">
              <a:buNone/>
              <a:defRPr sz="1600" b="1"/>
            </a:lvl7pPr>
            <a:lvl8pPr marL="3200266" indent="0">
              <a:buNone/>
              <a:defRPr sz="1600" b="1"/>
            </a:lvl8pPr>
            <a:lvl9pPr marL="3657447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30" y="2505076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4" y="1681164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1" indent="0">
              <a:buNone/>
              <a:defRPr sz="2000" b="1"/>
            </a:lvl2pPr>
            <a:lvl3pPr marL="914361" indent="0">
              <a:buNone/>
              <a:defRPr sz="1800" b="1"/>
            </a:lvl3pPr>
            <a:lvl4pPr marL="1371543" indent="0">
              <a:buNone/>
              <a:defRPr sz="1600" b="1"/>
            </a:lvl4pPr>
            <a:lvl5pPr marL="1828724" indent="0">
              <a:buNone/>
              <a:defRPr sz="1600" b="1"/>
            </a:lvl5pPr>
            <a:lvl6pPr marL="2285904" indent="0">
              <a:buNone/>
              <a:defRPr sz="1600" b="1"/>
            </a:lvl6pPr>
            <a:lvl7pPr marL="2743085" indent="0">
              <a:buNone/>
              <a:defRPr sz="1600" b="1"/>
            </a:lvl7pPr>
            <a:lvl8pPr marL="3200266" indent="0">
              <a:buNone/>
              <a:defRPr sz="1600" b="1"/>
            </a:lvl8pPr>
            <a:lvl9pPr marL="3657447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4" y="2505076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65466-5CC5-4DE1-96C4-E3FDF1A23867}" type="datetime1">
              <a:rPr lang="ko-KR" altLang="en-US" smtClean="0"/>
              <a:t>2022-09-23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05913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2157A-CF6C-47B5-8C43-4F58A55BE65E}" type="datetime1">
              <a:rPr lang="ko-KR" altLang="en-US" smtClean="0"/>
              <a:t>2022-09-23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3935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ED0E1-F79D-480B-8C13-4971307305E8}" type="datetime1">
              <a:rPr lang="ko-KR" altLang="en-US" smtClean="0"/>
              <a:t>2022-09-23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75209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4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1" y="987428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4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1" indent="0">
              <a:buNone/>
              <a:defRPr sz="1400"/>
            </a:lvl2pPr>
            <a:lvl3pPr marL="914361" indent="0">
              <a:buNone/>
              <a:defRPr sz="1200"/>
            </a:lvl3pPr>
            <a:lvl4pPr marL="1371543" indent="0">
              <a:buNone/>
              <a:defRPr sz="1000"/>
            </a:lvl4pPr>
            <a:lvl5pPr marL="1828724" indent="0">
              <a:buNone/>
              <a:defRPr sz="1000"/>
            </a:lvl5pPr>
            <a:lvl6pPr marL="2285904" indent="0">
              <a:buNone/>
              <a:defRPr sz="1000"/>
            </a:lvl6pPr>
            <a:lvl7pPr marL="2743085" indent="0">
              <a:buNone/>
              <a:defRPr sz="1000"/>
            </a:lvl7pPr>
            <a:lvl8pPr marL="3200266" indent="0">
              <a:buNone/>
              <a:defRPr sz="1000"/>
            </a:lvl8pPr>
            <a:lvl9pPr marL="3657447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FBF73-9F83-4AC1-B9A5-FCC3FD05C6E2}" type="datetime1">
              <a:rPr lang="ko-KR" altLang="en-US" smtClean="0"/>
              <a:t>2022-09-23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67256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4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1" y="987428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1" indent="0">
              <a:buNone/>
              <a:defRPr sz="2800"/>
            </a:lvl2pPr>
            <a:lvl3pPr marL="914361" indent="0">
              <a:buNone/>
              <a:defRPr sz="2400"/>
            </a:lvl3pPr>
            <a:lvl4pPr marL="1371543" indent="0">
              <a:buNone/>
              <a:defRPr sz="2000"/>
            </a:lvl4pPr>
            <a:lvl5pPr marL="1828724" indent="0">
              <a:buNone/>
              <a:defRPr sz="2000"/>
            </a:lvl5pPr>
            <a:lvl6pPr marL="2285904" indent="0">
              <a:buNone/>
              <a:defRPr sz="2000"/>
            </a:lvl6pPr>
            <a:lvl7pPr marL="2743085" indent="0">
              <a:buNone/>
              <a:defRPr sz="2000"/>
            </a:lvl7pPr>
            <a:lvl8pPr marL="3200266" indent="0">
              <a:buNone/>
              <a:defRPr sz="2000"/>
            </a:lvl8pPr>
            <a:lvl9pPr marL="3657447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4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1" indent="0">
              <a:buNone/>
              <a:defRPr sz="1400"/>
            </a:lvl2pPr>
            <a:lvl3pPr marL="914361" indent="0">
              <a:buNone/>
              <a:defRPr sz="1200"/>
            </a:lvl3pPr>
            <a:lvl4pPr marL="1371543" indent="0">
              <a:buNone/>
              <a:defRPr sz="1000"/>
            </a:lvl4pPr>
            <a:lvl5pPr marL="1828724" indent="0">
              <a:buNone/>
              <a:defRPr sz="1000"/>
            </a:lvl5pPr>
            <a:lvl6pPr marL="2285904" indent="0">
              <a:buNone/>
              <a:defRPr sz="1000"/>
            </a:lvl6pPr>
            <a:lvl7pPr marL="2743085" indent="0">
              <a:buNone/>
              <a:defRPr sz="1000"/>
            </a:lvl7pPr>
            <a:lvl8pPr marL="3200266" indent="0">
              <a:buNone/>
              <a:defRPr sz="1000"/>
            </a:lvl8pPr>
            <a:lvl9pPr marL="3657447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4ACA0-045A-4501-904C-10E5867B3CFA}" type="datetime1">
              <a:rPr lang="ko-KR" altLang="en-US" smtClean="0"/>
              <a:t>2022-09-23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1590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9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9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3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F798F2-EA2C-401B-8DFE-D98B1DA218FA}" type="datetime1">
              <a:rPr lang="ko-KR" altLang="en-US" smtClean="0"/>
              <a:t>2022-09-23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4" y="6356353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281364" y="6356353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ko-KR" dirty="0"/>
              <a:t>1/1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0640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361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1" indent="-228591" algn="l" defTabSz="914361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72" indent="-228591" algn="l" defTabSz="914361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52" indent="-228591" algn="l" defTabSz="914361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33" indent="-228591" algn="l" defTabSz="914361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14" indent="-228591" algn="l" defTabSz="914361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5" indent="-228591" algn="l" defTabSz="914361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76" indent="-228591" algn="l" defTabSz="914361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57" indent="-228591" algn="l" defTabSz="914361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37" indent="-228591" algn="l" defTabSz="914361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1" algn="l" defTabSz="91436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1" algn="l" defTabSz="91436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3" algn="l" defTabSz="91436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4" algn="l" defTabSz="91436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4" algn="l" defTabSz="91436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85" algn="l" defTabSz="91436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66" algn="l" defTabSz="91436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47" algn="l" defTabSz="91436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5" Type="http://schemas.openxmlformats.org/officeDocument/2006/relationships/image" Target="../media/image25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microsoft.com/office/2007/relationships/hdphoto" Target="../media/hdphoto4.wdp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microsoft.com/office/2007/relationships/hdphoto" Target="../media/hdphoto4.wdp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microsoft.com/office/2007/relationships/hdphoto" Target="../media/hdphoto4.wdp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microsoft.com/office/2007/relationships/hdphoto" Target="../media/hdphoto4.wdp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microsoft.com/office/2007/relationships/hdphoto" Target="../media/hdphoto4.wdp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microsoft.com/office/2007/relationships/hdphoto" Target="../media/hdphoto4.wdp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19.png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microsoft.com/office/2007/relationships/hdphoto" Target="../media/hdphoto4.wdp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microsoft.com/office/2007/relationships/hdphoto" Target="../media/hdphoto4.wdp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19.png"/><Relationship Id="rId4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microsoft.com/office/2007/relationships/hdphoto" Target="../media/hdphoto4.wdp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wmf"/><Relationship Id="rId11" Type="http://schemas.openxmlformats.org/officeDocument/2006/relationships/image" Target="../media/image12.png"/><Relationship Id="rId5" Type="http://schemas.openxmlformats.org/officeDocument/2006/relationships/image" Target="../media/image6.jpeg"/><Relationship Id="rId15" Type="http://schemas.microsoft.com/office/2007/relationships/hdphoto" Target="../media/hdphoto2.wdp"/><Relationship Id="rId10" Type="http://schemas.openxmlformats.org/officeDocument/2006/relationships/image" Target="../media/image11.wmf"/><Relationship Id="rId4" Type="http://schemas.openxmlformats.org/officeDocument/2006/relationships/image" Target="../media/image5.jpeg"/><Relationship Id="rId9" Type="http://schemas.openxmlformats.org/officeDocument/2006/relationships/image" Target="../media/image10.wmf"/><Relationship Id="rId14" Type="http://schemas.openxmlformats.org/officeDocument/2006/relationships/image" Target="../media/image1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5" Type="http://schemas.microsoft.com/office/2007/relationships/hdphoto" Target="../media/hdphoto4.wdp"/><Relationship Id="rId4" Type="http://schemas.openxmlformats.org/officeDocument/2006/relationships/image" Target="../media/image1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5" Type="http://schemas.microsoft.com/office/2007/relationships/hdphoto" Target="../media/hdphoto4.wdp"/><Relationship Id="rId4" Type="http://schemas.openxmlformats.org/officeDocument/2006/relationships/image" Target="../media/image1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Relationship Id="rId5" Type="http://schemas.microsoft.com/office/2007/relationships/hdphoto" Target="../media/hdphoto4.wdp"/><Relationship Id="rId4" Type="http://schemas.openxmlformats.org/officeDocument/2006/relationships/image" Target="../media/image1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5" Type="http://schemas.microsoft.com/office/2007/relationships/hdphoto" Target="../media/hdphoto4.wdp"/><Relationship Id="rId4" Type="http://schemas.openxmlformats.org/officeDocument/2006/relationships/image" Target="../media/image1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5" Type="http://schemas.microsoft.com/office/2007/relationships/hdphoto" Target="../media/hdphoto4.wdp"/><Relationship Id="rId4" Type="http://schemas.openxmlformats.org/officeDocument/2006/relationships/image" Target="../media/image1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5" Type="http://schemas.microsoft.com/office/2007/relationships/hdphoto" Target="../media/hdphoto4.wdp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Relationship Id="rId5" Type="http://schemas.microsoft.com/office/2007/relationships/hdphoto" Target="../media/hdphoto4.wdp"/><Relationship Id="rId4" Type="http://schemas.openxmlformats.org/officeDocument/2006/relationships/image" Target="../media/image19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4.wdp"/><Relationship Id="rId4" Type="http://schemas.openxmlformats.org/officeDocument/2006/relationships/image" Target="../media/image1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Relationship Id="rId5" Type="http://schemas.microsoft.com/office/2007/relationships/hdphoto" Target="../media/hdphoto4.wdp"/><Relationship Id="rId4" Type="http://schemas.openxmlformats.org/officeDocument/2006/relationships/image" Target="../media/image19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microsoft.com/office/2007/relationships/hdphoto" Target="../media/hdphoto4.wdp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4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8.png"/><Relationship Id="rId5" Type="http://schemas.openxmlformats.org/officeDocument/2006/relationships/image" Target="../media/image97.png"/><Relationship Id="rId4" Type="http://schemas.openxmlformats.org/officeDocument/2006/relationships/image" Target="../media/image96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2.png"/><Relationship Id="rId5" Type="http://schemas.openxmlformats.org/officeDocument/2006/relationships/image" Target="../media/image101.png"/><Relationship Id="rId4" Type="http://schemas.openxmlformats.org/officeDocument/2006/relationships/image" Target="../media/image100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4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8.png"/><Relationship Id="rId5" Type="http://schemas.openxmlformats.org/officeDocument/2006/relationships/image" Target="../media/image107.png"/><Relationship Id="rId4" Type="http://schemas.openxmlformats.org/officeDocument/2006/relationships/image" Target="../media/image106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7" Type="http://schemas.openxmlformats.org/officeDocument/2006/relationships/image" Target="../media/image113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2.png"/><Relationship Id="rId5" Type="http://schemas.openxmlformats.org/officeDocument/2006/relationships/image" Target="../media/image111.png"/><Relationship Id="rId4" Type="http://schemas.openxmlformats.org/officeDocument/2006/relationships/image" Target="../media/image110.png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png"/><Relationship Id="rId13" Type="http://schemas.openxmlformats.org/officeDocument/2006/relationships/image" Target="../media/image119.png"/><Relationship Id="rId3" Type="http://schemas.openxmlformats.org/officeDocument/2006/relationships/image" Target="../media/image114.png"/><Relationship Id="rId7" Type="http://schemas.openxmlformats.org/officeDocument/2006/relationships/image" Target="../media/image7.wmf"/><Relationship Id="rId12" Type="http://schemas.openxmlformats.org/officeDocument/2006/relationships/image" Target="../media/image118.wmf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11" Type="http://schemas.openxmlformats.org/officeDocument/2006/relationships/oleObject" Target="../embeddings/oleObject1.bin"/><Relationship Id="rId5" Type="http://schemas.openxmlformats.org/officeDocument/2006/relationships/image" Target="../media/image5.jpeg"/><Relationship Id="rId10" Type="http://schemas.openxmlformats.org/officeDocument/2006/relationships/image" Target="../media/image117.png"/><Relationship Id="rId4" Type="http://schemas.openxmlformats.org/officeDocument/2006/relationships/image" Target="../media/image115.png"/><Relationship Id="rId9" Type="http://schemas.openxmlformats.org/officeDocument/2006/relationships/image" Target="../media/image12.png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png"/><Relationship Id="rId13" Type="http://schemas.openxmlformats.org/officeDocument/2006/relationships/image" Target="../media/image119.png"/><Relationship Id="rId3" Type="http://schemas.openxmlformats.org/officeDocument/2006/relationships/image" Target="../media/image120.png"/><Relationship Id="rId7" Type="http://schemas.openxmlformats.org/officeDocument/2006/relationships/image" Target="../media/image7.wmf"/><Relationship Id="rId12" Type="http://schemas.openxmlformats.org/officeDocument/2006/relationships/image" Target="../media/image118.wmf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11" Type="http://schemas.openxmlformats.org/officeDocument/2006/relationships/oleObject" Target="../embeddings/oleObject1.bin"/><Relationship Id="rId5" Type="http://schemas.openxmlformats.org/officeDocument/2006/relationships/image" Target="../media/image5.jpeg"/><Relationship Id="rId10" Type="http://schemas.openxmlformats.org/officeDocument/2006/relationships/image" Target="../media/image117.png"/><Relationship Id="rId4" Type="http://schemas.openxmlformats.org/officeDocument/2006/relationships/image" Target="../media/image115.png"/><Relationship Id="rId9" Type="http://schemas.openxmlformats.org/officeDocument/2006/relationships/image" Target="../media/image12.png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png"/><Relationship Id="rId13" Type="http://schemas.openxmlformats.org/officeDocument/2006/relationships/image" Target="../media/image119.png"/><Relationship Id="rId3" Type="http://schemas.openxmlformats.org/officeDocument/2006/relationships/image" Target="../media/image104.png"/><Relationship Id="rId7" Type="http://schemas.openxmlformats.org/officeDocument/2006/relationships/image" Target="../media/image7.wmf"/><Relationship Id="rId12" Type="http://schemas.openxmlformats.org/officeDocument/2006/relationships/image" Target="../media/image118.wmf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11" Type="http://schemas.openxmlformats.org/officeDocument/2006/relationships/oleObject" Target="../embeddings/oleObject1.bin"/><Relationship Id="rId5" Type="http://schemas.openxmlformats.org/officeDocument/2006/relationships/image" Target="../media/image5.jpeg"/><Relationship Id="rId10" Type="http://schemas.openxmlformats.org/officeDocument/2006/relationships/image" Target="../media/image117.png"/><Relationship Id="rId4" Type="http://schemas.openxmlformats.org/officeDocument/2006/relationships/image" Target="../media/image115.png"/><Relationship Id="rId9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4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>
            <a:extLst>
              <a:ext uri="{FF2B5EF4-FFF2-40B4-BE49-F238E27FC236}">
                <a16:creationId xmlns:a16="http://schemas.microsoft.com/office/drawing/2014/main" id="{ADA53FC6-73ED-4F19-B1F0-58F64932055C}"/>
              </a:ext>
            </a:extLst>
          </p:cNvPr>
          <p:cNvSpPr txBox="1">
            <a:spLocks noChangeArrowheads="1"/>
          </p:cNvSpPr>
          <p:nvPr/>
        </p:nvSpPr>
        <p:spPr>
          <a:xfrm>
            <a:off x="1088459" y="1588198"/>
            <a:ext cx="8215338" cy="796098"/>
          </a:xfrm>
          <a:prstGeom prst="rect">
            <a:avLst/>
          </a:prstGeom>
        </p:spPr>
        <p:txBody>
          <a:bodyPr vert="horz" lIns="91430" tIns="45714" rIns="91430" bIns="45714" rtlCol="0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altLang="ko-KR" sz="44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en-US" altLang="ko-KR" sz="4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Contents</a:t>
            </a:r>
          </a:p>
        </p:txBody>
      </p:sp>
      <p:sp>
        <p:nvSpPr>
          <p:cNvPr id="16" name="Rectangle 3">
            <a:extLst>
              <a:ext uri="{FF2B5EF4-FFF2-40B4-BE49-F238E27FC236}">
                <a16:creationId xmlns:a16="http://schemas.microsoft.com/office/drawing/2014/main" id="{D8F37BA1-0084-4B7F-AA37-0CDFDAF82BC3}"/>
              </a:ext>
            </a:extLst>
          </p:cNvPr>
          <p:cNvSpPr txBox="1">
            <a:spLocks noChangeArrowheads="1"/>
          </p:cNvSpPr>
          <p:nvPr/>
        </p:nvSpPr>
        <p:spPr>
          <a:xfrm>
            <a:off x="1719462" y="2340514"/>
            <a:ext cx="3232416" cy="3506680"/>
          </a:xfrm>
          <a:prstGeom prst="rect">
            <a:avLst/>
          </a:prstGeom>
        </p:spPr>
        <p:txBody>
          <a:bodyPr vert="horz" lIns="91430" tIns="45714" rIns="91430" bIns="45714" rtlCol="0">
            <a:normAutofit fontScale="70000" lnSpcReduction="20000"/>
          </a:bodyPr>
          <a:lstStyle/>
          <a:p>
            <a:pPr>
              <a:spcBef>
                <a:spcPct val="20000"/>
              </a:spcBef>
              <a:defRPr/>
            </a:pPr>
            <a:endParaRPr lang="ko-KR" altLang="en-US" sz="2000" dirty="0"/>
          </a:p>
          <a:p>
            <a:pPr>
              <a:spcBef>
                <a:spcPct val="20000"/>
              </a:spcBef>
              <a:defRPr/>
            </a:pPr>
            <a:r>
              <a:rPr lang="en-US" altLang="ko-KR" sz="2000" b="1" dirty="0"/>
              <a:t>PART 1. </a:t>
            </a:r>
            <a:r>
              <a:rPr lang="ko-KR" altLang="en-US" sz="2000" b="1" dirty="0"/>
              <a:t>장비 개요 및 구성 망</a:t>
            </a:r>
            <a:endParaRPr lang="en-US" altLang="ko-KR" sz="2000" b="1" dirty="0"/>
          </a:p>
          <a:p>
            <a:pPr>
              <a:spcBef>
                <a:spcPct val="20000"/>
              </a:spcBef>
              <a:defRPr/>
            </a:pPr>
            <a:r>
              <a:rPr lang="en-US" altLang="ko-KR" sz="1900" b="1" dirty="0"/>
              <a:t>           </a:t>
            </a:r>
            <a:r>
              <a:rPr lang="en-US" altLang="ko-KR" sz="1900" dirty="0"/>
              <a:t>   1) </a:t>
            </a:r>
            <a:r>
              <a:rPr lang="ko-KR" altLang="en-US" sz="1900" dirty="0"/>
              <a:t>시스템 개요</a:t>
            </a:r>
            <a:endParaRPr lang="en-US" altLang="ko-KR" sz="1900" dirty="0"/>
          </a:p>
          <a:p>
            <a:pPr>
              <a:spcBef>
                <a:spcPct val="20000"/>
              </a:spcBef>
              <a:defRPr/>
            </a:pPr>
            <a:r>
              <a:rPr lang="en-US" altLang="ko-KR" sz="1900" dirty="0"/>
              <a:t>              2) </a:t>
            </a:r>
            <a:r>
              <a:rPr lang="ko-KR" altLang="en-US" sz="1900" dirty="0"/>
              <a:t>장치특징</a:t>
            </a:r>
            <a:endParaRPr lang="en-US" altLang="ko-KR" sz="1900" dirty="0"/>
          </a:p>
          <a:p>
            <a:pPr>
              <a:spcBef>
                <a:spcPct val="20000"/>
              </a:spcBef>
              <a:defRPr/>
            </a:pPr>
            <a:r>
              <a:rPr lang="en-US" altLang="ko-KR" sz="1900" dirty="0"/>
              <a:t>              3) </a:t>
            </a:r>
            <a:r>
              <a:rPr lang="ko-KR" altLang="en-US" sz="1900" dirty="0" err="1"/>
              <a:t>구성망</a:t>
            </a:r>
            <a:endParaRPr lang="en-US" altLang="ko-KR" sz="1900" dirty="0"/>
          </a:p>
          <a:p>
            <a:pPr>
              <a:spcBef>
                <a:spcPct val="20000"/>
              </a:spcBef>
              <a:defRPr/>
            </a:pPr>
            <a:endParaRPr lang="ko-KR" altLang="en-US" sz="2000" dirty="0"/>
          </a:p>
          <a:p>
            <a:pPr>
              <a:spcBef>
                <a:spcPct val="20000"/>
              </a:spcBef>
              <a:defRPr/>
            </a:pPr>
            <a:r>
              <a:rPr lang="en-US" altLang="ko-KR" sz="2000" b="1" dirty="0"/>
              <a:t>PART 2. </a:t>
            </a:r>
            <a:r>
              <a:rPr lang="ko-KR" altLang="en-US" sz="2000" b="1" dirty="0"/>
              <a:t>시스템 구성 및 기능 </a:t>
            </a:r>
            <a:endParaRPr lang="en-US" altLang="ko-KR" sz="1900" dirty="0"/>
          </a:p>
          <a:p>
            <a:pPr lvl="0">
              <a:spcBef>
                <a:spcPct val="20000"/>
              </a:spcBef>
              <a:defRPr/>
            </a:pPr>
            <a:r>
              <a:rPr lang="en-US" altLang="ko-KR" sz="1900" dirty="0"/>
              <a:t>              4) </a:t>
            </a:r>
            <a:r>
              <a:rPr lang="ko-KR" altLang="en-US" sz="1900" dirty="0"/>
              <a:t>시스템 구성</a:t>
            </a:r>
            <a:endParaRPr lang="en-US" altLang="ko-KR" sz="1900" dirty="0"/>
          </a:p>
          <a:p>
            <a:pPr lvl="0">
              <a:spcBef>
                <a:spcPct val="20000"/>
              </a:spcBef>
              <a:defRPr/>
            </a:pPr>
            <a:r>
              <a:rPr lang="en-US" altLang="ko-KR" sz="1900" dirty="0"/>
              <a:t>              5) </a:t>
            </a:r>
            <a:r>
              <a:rPr lang="ko-KR" altLang="en-US" sz="1900" dirty="0"/>
              <a:t>장치 별 기능</a:t>
            </a:r>
            <a:endParaRPr lang="en-US" altLang="ko-KR" sz="1900" b="1" dirty="0"/>
          </a:p>
          <a:p>
            <a:pPr>
              <a:spcBef>
                <a:spcPct val="20000"/>
              </a:spcBef>
              <a:defRPr/>
            </a:pPr>
            <a:endParaRPr lang="ko-KR" altLang="en-US" sz="2000" dirty="0"/>
          </a:p>
          <a:p>
            <a:pPr>
              <a:spcBef>
                <a:spcPct val="20000"/>
              </a:spcBef>
              <a:defRPr/>
            </a:pPr>
            <a:r>
              <a:rPr lang="en-US" altLang="ko-KR" sz="2000" b="1" dirty="0"/>
              <a:t>PART 3. </a:t>
            </a:r>
            <a:r>
              <a:rPr lang="ko-KR" altLang="en-US" sz="2000" b="1" dirty="0"/>
              <a:t>시스템 설정 및 운용</a:t>
            </a:r>
            <a:endParaRPr lang="en-US" altLang="ko-KR" sz="2000" b="1" dirty="0"/>
          </a:p>
          <a:p>
            <a:pPr>
              <a:spcBef>
                <a:spcPct val="20000"/>
              </a:spcBef>
              <a:defRPr/>
            </a:pPr>
            <a:r>
              <a:rPr lang="en-US" altLang="ko-KR" sz="1900" dirty="0"/>
              <a:t>              6) </a:t>
            </a:r>
            <a:r>
              <a:rPr lang="ko-KR" altLang="en-US" sz="1900" dirty="0"/>
              <a:t>시스템 설정</a:t>
            </a:r>
            <a:endParaRPr lang="en-US" altLang="ko-KR" sz="1900" dirty="0"/>
          </a:p>
          <a:p>
            <a:pPr>
              <a:spcBef>
                <a:spcPct val="20000"/>
              </a:spcBef>
              <a:defRPr/>
            </a:pPr>
            <a:r>
              <a:rPr lang="en-US" altLang="ko-KR" sz="1900" dirty="0"/>
              <a:t>              7) </a:t>
            </a:r>
            <a:r>
              <a:rPr lang="ko-KR" altLang="en-US" sz="1900" dirty="0"/>
              <a:t>운용관리 </a:t>
            </a:r>
            <a:endParaRPr lang="en-US" altLang="ko-KR" sz="1900" dirty="0"/>
          </a:p>
          <a:p>
            <a:pPr>
              <a:spcBef>
                <a:spcPct val="20000"/>
              </a:spcBef>
              <a:defRPr/>
            </a:pPr>
            <a:endParaRPr lang="ko-KR" altLang="en-US" sz="2000" b="1" dirty="0"/>
          </a:p>
          <a:p>
            <a:pPr>
              <a:spcBef>
                <a:spcPct val="20000"/>
              </a:spcBef>
              <a:defRPr/>
            </a:pPr>
            <a:r>
              <a:rPr lang="en-US" altLang="ko-KR" sz="2000" b="1" dirty="0"/>
              <a:t>PART 4.</a:t>
            </a:r>
            <a:r>
              <a:rPr lang="ko-KR" altLang="en-US" sz="2000" b="1" dirty="0"/>
              <a:t>기타 장애처리</a:t>
            </a:r>
            <a:r>
              <a:rPr lang="en-US" altLang="ko-KR" sz="2000" b="1" dirty="0"/>
              <a:t>     </a:t>
            </a:r>
          </a:p>
          <a:p>
            <a:pPr>
              <a:spcBef>
                <a:spcPct val="20000"/>
              </a:spcBef>
              <a:defRPr/>
            </a:pPr>
            <a:r>
              <a:rPr lang="en-US" altLang="ko-KR" sz="2000" dirty="0"/>
              <a:t>              8</a:t>
            </a:r>
            <a:r>
              <a:rPr lang="en-US" altLang="ko-KR" dirty="0"/>
              <a:t>)  </a:t>
            </a:r>
            <a:r>
              <a:rPr lang="ko-KR" altLang="en-US" dirty="0"/>
              <a:t>고장진단</a:t>
            </a:r>
            <a:endParaRPr lang="en-US" altLang="ko-KR" dirty="0"/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6366148C-2832-4EF5-BE81-2D1263773485}"/>
              </a:ext>
            </a:extLst>
          </p:cNvPr>
          <p:cNvSpPr/>
          <p:nvPr/>
        </p:nvSpPr>
        <p:spPr>
          <a:xfrm>
            <a:off x="175995" y="85117"/>
            <a:ext cx="30869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4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CCTV </a:t>
            </a:r>
            <a:r>
              <a:rPr lang="ko-KR" altLang="en-US" sz="24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동영상 전송 장치</a:t>
            </a:r>
            <a:endParaRPr lang="ko-KR" altLang="en-US" sz="2400" dirty="0"/>
          </a:p>
        </p:txBody>
      </p:sp>
      <p:cxnSp>
        <p:nvCxnSpPr>
          <p:cNvPr id="18" name="직선 연결선 17">
            <a:extLst>
              <a:ext uri="{FF2B5EF4-FFF2-40B4-BE49-F238E27FC236}">
                <a16:creationId xmlns:a16="http://schemas.microsoft.com/office/drawing/2014/main" id="{5B1E2484-931D-4D12-B240-118ACF2DC958}"/>
              </a:ext>
            </a:extLst>
          </p:cNvPr>
          <p:cNvCxnSpPr>
            <a:cxnSpLocks/>
          </p:cNvCxnSpPr>
          <p:nvPr/>
        </p:nvCxnSpPr>
        <p:spPr>
          <a:xfrm>
            <a:off x="1458240" y="2523755"/>
            <a:ext cx="0" cy="3228976"/>
          </a:xfrm>
          <a:prstGeom prst="line">
            <a:avLst/>
          </a:prstGeom>
          <a:ln w="190500" cap="rnd">
            <a:solidFill>
              <a:srgbClr val="ED6B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00377E5A-8210-4604-B6C5-5CA0BFC078BA}"/>
              </a:ext>
            </a:extLst>
          </p:cNvPr>
          <p:cNvSpPr/>
          <p:nvPr/>
        </p:nvSpPr>
        <p:spPr>
          <a:xfrm>
            <a:off x="4611114" y="3606540"/>
            <a:ext cx="478368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36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ED6B00"/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WTLAN-2420  </a:t>
            </a:r>
            <a:r>
              <a:rPr lang="en-US" altLang="ko-KR" sz="3600" b="1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ED6B00"/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CoPTN</a:t>
            </a:r>
            <a:endParaRPr lang="en-US" altLang="ko-KR" sz="3600" b="1" dirty="0">
              <a:ln>
                <a:solidFill>
                  <a:prstClr val="white">
                    <a:alpha val="0"/>
                  </a:prstClr>
                </a:solidFill>
              </a:ln>
              <a:solidFill>
                <a:srgbClr val="ED6B00"/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ctr"/>
            <a:r>
              <a:rPr lang="ko-KR" altLang="en-US" sz="36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ED6B00"/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교육자료</a:t>
            </a:r>
            <a:endParaRPr lang="ko-KR" altLang="en-US" sz="3600" b="1" dirty="0">
              <a:solidFill>
                <a:srgbClr val="ED6B00"/>
              </a:solidFill>
            </a:endParaRPr>
          </a:p>
        </p:txBody>
      </p:sp>
      <p:pic>
        <p:nvPicPr>
          <p:cNvPr id="7" name="Picture 3">
            <a:extLst>
              <a:ext uri="{FF2B5EF4-FFF2-40B4-BE49-F238E27FC236}">
                <a16:creationId xmlns:a16="http://schemas.microsoft.com/office/drawing/2014/main" id="{19B73599-76CC-4EE1-8862-6059BE0A1C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19633" y="184548"/>
            <a:ext cx="1710372" cy="294846"/>
          </a:xfrm>
          <a:prstGeom prst="rect">
            <a:avLst/>
          </a:prstGeom>
          <a:noFill/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921333D6-8415-47BF-9A71-56FE64D3B3A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2597369"/>
            <a:ext cx="4099910" cy="7960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47631B63-1BA3-4F38-A20E-DCB92080F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82309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직사각형 194">
            <a:extLst>
              <a:ext uri="{FF2B5EF4-FFF2-40B4-BE49-F238E27FC236}">
                <a16:creationId xmlns:a16="http://schemas.microsoft.com/office/drawing/2014/main" id="{A9030F0F-C8C6-46F9-95F2-E3F5A403FB17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5-3.  </a:t>
            </a:r>
            <a:r>
              <a:rPr lang="ko-KR" altLang="en-US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제품 사양 </a:t>
            </a: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Interface</a:t>
            </a:r>
          </a:p>
        </p:txBody>
      </p:sp>
      <p:graphicFrame>
        <p:nvGraphicFramePr>
          <p:cNvPr id="24" name="내용 개체 틀 3">
            <a:extLst>
              <a:ext uri="{FF2B5EF4-FFF2-40B4-BE49-F238E27FC236}">
                <a16:creationId xmlns:a16="http://schemas.microsoft.com/office/drawing/2014/main" id="{13031A42-0465-4467-982A-9AAC0C7BFFA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37667835"/>
              </p:ext>
            </p:extLst>
          </p:nvPr>
        </p:nvGraphicFramePr>
        <p:xfrm>
          <a:off x="5248085" y="1917577"/>
          <a:ext cx="3992090" cy="3085646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1534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76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2378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600" b="0" spc="-30" dirty="0">
                          <a:solidFill>
                            <a:srgbClr val="FE0000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NNI </a:t>
                      </a:r>
                      <a:r>
                        <a:rPr lang="en-US" altLang="ko-KR" sz="1600" b="0" spc="-30" dirty="0">
                          <a:solidFill>
                            <a:schemeClr val="bg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Port (Uplink)</a:t>
                      </a:r>
                      <a:endParaRPr lang="ko-KR" altLang="en-US" sz="1600" b="0" spc="-30" dirty="0">
                        <a:solidFill>
                          <a:schemeClr val="bg1"/>
                        </a:solidFill>
                        <a:latin typeface="나눔바른고딕" panose="020B0603020101020101" pitchFamily="50" charset="-127"/>
                        <a:ea typeface="나눔바른고딕" panose="020B0603020101020101" pitchFamily="50" charset="-127"/>
                      </a:endParaRPr>
                    </a:p>
                  </a:txBody>
                  <a:tcPr marL="69665" marR="69665" marT="34833" marB="34833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600" b="0" spc="-30" dirty="0">
                          <a:solidFill>
                            <a:schemeClr val="bg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Specification</a:t>
                      </a:r>
                      <a:r>
                        <a:rPr lang="ko-KR" altLang="en-US" sz="1600" b="0" spc="-30" dirty="0">
                          <a:solidFill>
                            <a:schemeClr val="bg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</a:t>
                      </a:r>
                    </a:p>
                  </a:txBody>
                  <a:tcPr marL="69665" marR="69665" marT="34833" marB="34833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59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ko-KR" altLang="en-US" sz="14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인터페이스</a:t>
                      </a:r>
                    </a:p>
                  </a:txBody>
                  <a:tcPr marL="69665" marR="69665" marT="34833" marB="34833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kern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 </a:t>
                      </a:r>
                      <a:r>
                        <a:rPr lang="en-US" altLang="ko-KR" sz="1400" b="0" kern="0" baseline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Optic (10000Base-LR)</a:t>
                      </a:r>
                      <a:endParaRPr lang="ko-KR" altLang="ko-KR" sz="1400" b="0" kern="100" dirty="0">
                        <a:solidFill>
                          <a:schemeClr val="tx1"/>
                        </a:solidFill>
                        <a:effectLst/>
                        <a:latin typeface="나눔바른고딕" panose="020B0603020101020101" pitchFamily="50" charset="-127"/>
                        <a:ea typeface="나눔바른고딕" panose="020B0603020101020101" pitchFamily="50" charset="-127"/>
                        <a:cs typeface="Times New Roman"/>
                      </a:endParaRPr>
                    </a:p>
                  </a:txBody>
                  <a:tcPr marL="69665" marR="69665" marT="34833" marB="34833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388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ko-KR" altLang="en-US" sz="14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전송속도</a:t>
                      </a:r>
                    </a:p>
                  </a:txBody>
                  <a:tcPr marL="69665" marR="69665" marT="34833" marB="34833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kern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 10.3125Gbps</a:t>
                      </a:r>
                      <a:endParaRPr lang="ko-KR" altLang="ko-KR" sz="1400" b="0" kern="100" dirty="0">
                        <a:solidFill>
                          <a:schemeClr val="tx1"/>
                        </a:solidFill>
                        <a:effectLst/>
                        <a:latin typeface="나눔바른고딕" panose="020B0603020101020101" pitchFamily="50" charset="-127"/>
                        <a:ea typeface="나눔바른고딕" panose="020B0603020101020101" pitchFamily="50" charset="-127"/>
                        <a:cs typeface="Times New Roman"/>
                      </a:endParaRPr>
                    </a:p>
                  </a:txBody>
                  <a:tcPr marL="69665" marR="69665" marT="34833" marB="34833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388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ko-KR" altLang="en-US" sz="14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전송방식</a:t>
                      </a:r>
                    </a:p>
                  </a:txBody>
                  <a:tcPr marL="69665" marR="69665" marT="34833" marB="34833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kern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 WDM</a:t>
                      </a:r>
                      <a:r>
                        <a:rPr lang="en-US" altLang="ko-KR" sz="1400" b="0" kern="0" baseline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2Core</a:t>
                      </a:r>
                      <a:endParaRPr lang="ko-KR" altLang="ko-KR" sz="1400" b="0" kern="100" dirty="0">
                        <a:solidFill>
                          <a:schemeClr val="tx1"/>
                        </a:solidFill>
                        <a:effectLst/>
                        <a:latin typeface="나눔바른고딕" panose="020B0603020101020101" pitchFamily="50" charset="-127"/>
                        <a:ea typeface="나눔바른고딕" panose="020B0603020101020101" pitchFamily="50" charset="-127"/>
                        <a:cs typeface="Times New Roman"/>
                      </a:endParaRPr>
                    </a:p>
                  </a:txBody>
                  <a:tcPr marL="69665" marR="69665" marT="34833" marB="34833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9388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ko-KR" altLang="en-US" sz="14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전송거리</a:t>
                      </a:r>
                    </a:p>
                  </a:txBody>
                  <a:tcPr marL="69665" marR="69665" marT="34833" marB="34833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kern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10km ,40km,80km(</a:t>
                      </a:r>
                      <a:r>
                        <a:rPr lang="ko-KR" altLang="en-US" sz="1400" b="0" kern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지정구매</a:t>
                      </a:r>
                      <a:r>
                        <a:rPr lang="en-US" altLang="ko-KR" sz="1400" b="0" kern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)</a:t>
                      </a:r>
                      <a:endParaRPr lang="ko-KR" altLang="ko-KR" sz="1400" b="0" kern="0" dirty="0">
                        <a:solidFill>
                          <a:schemeClr val="tx1"/>
                        </a:solidFill>
                        <a:effectLst/>
                        <a:latin typeface="나눔바른고딕" panose="020B0603020101020101" pitchFamily="50" charset="-127"/>
                        <a:ea typeface="나눔바른고딕" panose="020B0603020101020101" pitchFamily="50" charset="-127"/>
                      </a:endParaRPr>
                    </a:p>
                  </a:txBody>
                  <a:tcPr marL="69665" marR="69665" marT="34833" marB="34833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754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ko-KR" altLang="en-US" sz="14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송수신 파장</a:t>
                      </a:r>
                    </a:p>
                  </a:txBody>
                  <a:tcPr marL="69665" marR="69665" marT="34833" marB="34833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altLang="ko-KR" sz="1400" b="0" kern="100" baseline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 1310nm</a:t>
                      </a:r>
                      <a:endParaRPr lang="pt-BR" altLang="ko-KR" sz="1400" b="0" kern="100" dirty="0">
                        <a:solidFill>
                          <a:schemeClr val="tx1"/>
                        </a:solidFill>
                        <a:effectLst/>
                        <a:latin typeface="나눔바른고딕" panose="020B0603020101020101" pitchFamily="50" charset="-127"/>
                        <a:ea typeface="나눔바른고딕" panose="020B0603020101020101" pitchFamily="50" charset="-127"/>
                        <a:cs typeface="Times New Roman"/>
                      </a:endParaRPr>
                    </a:p>
                  </a:txBody>
                  <a:tcPr marL="69665" marR="69665" marT="34833" marB="34833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754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ko-KR" altLang="en-US" sz="14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송신출력 </a:t>
                      </a:r>
                    </a:p>
                  </a:txBody>
                  <a:tcPr marL="69665" marR="69665" marT="34833" marB="34833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altLang="ko-KR" sz="1400" b="0" kern="10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- 1dBm~ -6dBm</a:t>
                      </a:r>
                    </a:p>
                  </a:txBody>
                  <a:tcPr marL="69665" marR="69665" marT="34833" marB="34833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754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ko-KR" altLang="en-US" sz="14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수신 감도</a:t>
                      </a:r>
                    </a:p>
                  </a:txBody>
                  <a:tcPr marL="69665" marR="69665" marT="34833" marB="34833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altLang="ko-KR" sz="1400" b="0" kern="10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0.5dBm ~ 11dBm</a:t>
                      </a:r>
                      <a:r>
                        <a:rPr lang="ko-KR" altLang="en-US" sz="1400" b="0" kern="10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이하</a:t>
                      </a:r>
                      <a:endParaRPr lang="pt-BR" altLang="ko-KR" sz="1400" b="0" kern="100" dirty="0">
                        <a:solidFill>
                          <a:schemeClr val="tx1"/>
                        </a:solidFill>
                        <a:effectLst/>
                        <a:latin typeface="나눔바른고딕" panose="020B0603020101020101" pitchFamily="50" charset="-127"/>
                        <a:ea typeface="나눔바른고딕" panose="020B0603020101020101" pitchFamily="50" charset="-127"/>
                        <a:cs typeface="Times New Roman"/>
                      </a:endParaRPr>
                    </a:p>
                  </a:txBody>
                  <a:tcPr marL="69665" marR="69665" marT="34833" marB="34833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93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포트 수</a:t>
                      </a:r>
                    </a:p>
                  </a:txBody>
                  <a:tcPr marL="69665" marR="69665" marT="34833" marB="34833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kern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 4</a:t>
                      </a:r>
                      <a:endParaRPr lang="ko-KR" altLang="ko-KR" sz="1400" b="0" kern="100" dirty="0">
                        <a:solidFill>
                          <a:schemeClr val="tx1"/>
                        </a:solidFill>
                        <a:effectLst/>
                        <a:latin typeface="나눔바른고딕" panose="020B0603020101020101" pitchFamily="50" charset="-127"/>
                        <a:ea typeface="나눔바른고딕" panose="020B0603020101020101" pitchFamily="50" charset="-127"/>
                        <a:cs typeface="Times New Roman"/>
                      </a:endParaRPr>
                    </a:p>
                  </a:txBody>
                  <a:tcPr marL="69665" marR="69665" marT="34833" marB="34833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10" name="내용 개체 틀 3">
            <a:extLst>
              <a:ext uri="{FF2B5EF4-FFF2-40B4-BE49-F238E27FC236}">
                <a16:creationId xmlns:a16="http://schemas.microsoft.com/office/drawing/2014/main" id="{F04EE297-D8DD-426D-AF84-4AF797D5656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73880063"/>
              </p:ext>
            </p:extLst>
          </p:nvPr>
        </p:nvGraphicFramePr>
        <p:xfrm>
          <a:off x="452762" y="1917577"/>
          <a:ext cx="4589756" cy="3086415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18567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329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266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600" b="0" spc="-30" dirty="0">
                          <a:solidFill>
                            <a:srgbClr val="FE0000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UNI </a:t>
                      </a:r>
                      <a:r>
                        <a:rPr lang="en-US" altLang="ko-KR" sz="1600" b="0" spc="-30" dirty="0">
                          <a:solidFill>
                            <a:schemeClr val="bg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Port ( Downlink)</a:t>
                      </a:r>
                      <a:endParaRPr lang="ko-KR" altLang="en-US" sz="1600" b="0" spc="-30" dirty="0">
                        <a:solidFill>
                          <a:schemeClr val="bg1"/>
                        </a:solidFill>
                        <a:latin typeface="나눔바른고딕" panose="020B0603020101020101" pitchFamily="50" charset="-127"/>
                        <a:ea typeface="나눔바른고딕" panose="020B0603020101020101" pitchFamily="50" charset="-127"/>
                      </a:endParaRPr>
                    </a:p>
                  </a:txBody>
                  <a:tcPr marL="69665" marR="69665" marT="34833" marB="34833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600" b="0" spc="-30" dirty="0"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Specification</a:t>
                      </a:r>
                      <a:r>
                        <a:rPr lang="ko-KR" altLang="en-US" sz="1600" b="0" spc="-30" dirty="0"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</a:t>
                      </a:r>
                      <a:endParaRPr lang="ko-KR" altLang="en-US" sz="1600" b="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바른고딕" panose="020B0603020101020101" pitchFamily="50" charset="-127"/>
                        <a:ea typeface="나눔바른고딕" panose="020B0603020101020101" pitchFamily="50" charset="-127"/>
                      </a:endParaRPr>
                    </a:p>
                  </a:txBody>
                  <a:tcPr marL="69665" marR="69665" marT="34833" marB="34833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77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ko-KR" altLang="en-US" sz="14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인터페이스</a:t>
                      </a:r>
                    </a:p>
                  </a:txBody>
                  <a:tcPr marL="69665" marR="69665" marT="34833" marB="34833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kern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 </a:t>
                      </a:r>
                      <a:r>
                        <a:rPr lang="en-US" altLang="ko-KR" sz="1400" b="0" kern="0" baseline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Optic (1000Base-LX)</a:t>
                      </a:r>
                      <a:endParaRPr lang="ko-KR" altLang="ko-KR" sz="1400" b="0" kern="100" dirty="0">
                        <a:solidFill>
                          <a:schemeClr val="tx1"/>
                        </a:solidFill>
                        <a:effectLst/>
                        <a:latin typeface="나눔바른고딕" panose="020B0603020101020101" pitchFamily="50" charset="-127"/>
                        <a:ea typeface="나눔바른고딕" panose="020B0603020101020101" pitchFamily="50" charset="-127"/>
                        <a:cs typeface="Times New Roman"/>
                      </a:endParaRPr>
                    </a:p>
                  </a:txBody>
                  <a:tcPr marL="69665" marR="69665" marT="34833" marB="34833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6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ko-KR" altLang="en-US" sz="14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전송속도</a:t>
                      </a:r>
                    </a:p>
                  </a:txBody>
                  <a:tcPr marL="69665" marR="69665" marT="34833" marB="34833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kern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 1.25Gbps</a:t>
                      </a:r>
                      <a:endParaRPr lang="ko-KR" altLang="ko-KR" sz="1400" b="0" kern="100" dirty="0">
                        <a:solidFill>
                          <a:schemeClr val="tx1"/>
                        </a:solidFill>
                        <a:effectLst/>
                        <a:latin typeface="나눔바른고딕" panose="020B0603020101020101" pitchFamily="50" charset="-127"/>
                        <a:ea typeface="나눔바른고딕" panose="020B0603020101020101" pitchFamily="50" charset="-127"/>
                        <a:cs typeface="Times New Roman"/>
                      </a:endParaRPr>
                    </a:p>
                  </a:txBody>
                  <a:tcPr marL="69665" marR="69665" marT="34833" marB="34833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6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ko-KR" altLang="en-US" sz="14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전송방식</a:t>
                      </a:r>
                    </a:p>
                  </a:txBody>
                  <a:tcPr marL="69665" marR="69665" marT="34833" marB="34833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kern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 WDM</a:t>
                      </a:r>
                      <a:r>
                        <a:rPr lang="en-US" altLang="ko-KR" sz="1400" b="0" kern="0" baseline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1Core</a:t>
                      </a:r>
                      <a:endParaRPr lang="ko-KR" altLang="ko-KR" sz="1400" b="0" kern="100" dirty="0">
                        <a:solidFill>
                          <a:schemeClr val="tx1"/>
                        </a:solidFill>
                        <a:effectLst/>
                        <a:latin typeface="나눔바른고딕" panose="020B0603020101020101" pitchFamily="50" charset="-127"/>
                        <a:ea typeface="나눔바른고딕" panose="020B0603020101020101" pitchFamily="50" charset="-127"/>
                        <a:cs typeface="Times New Roman"/>
                      </a:endParaRPr>
                    </a:p>
                  </a:txBody>
                  <a:tcPr marL="69665" marR="69665" marT="34833" marB="34833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7903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ko-KR" altLang="en-US" sz="14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전송거리</a:t>
                      </a:r>
                    </a:p>
                  </a:txBody>
                  <a:tcPr marL="69665" marR="69665" marT="34833" marB="34833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kern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15/40km (</a:t>
                      </a:r>
                      <a:r>
                        <a:rPr lang="en-US" altLang="ko-KR" sz="1400" b="0" kern="0" baseline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</a:t>
                      </a:r>
                      <a:r>
                        <a:rPr lang="ko-KR" altLang="en-US" sz="1400" b="0" kern="0" baseline="0" dirty="0" err="1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구매시</a:t>
                      </a:r>
                      <a:r>
                        <a:rPr lang="ko-KR" altLang="en-US" sz="1400" b="0" kern="0" baseline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지정</a:t>
                      </a:r>
                      <a:r>
                        <a:rPr lang="en-US" altLang="ko-KR" sz="1400" b="0" kern="0" baseline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)</a:t>
                      </a:r>
                      <a:endParaRPr lang="ko-KR" altLang="ko-KR" sz="1400" b="0" kern="0" dirty="0">
                        <a:solidFill>
                          <a:schemeClr val="tx1"/>
                        </a:solidFill>
                        <a:effectLst/>
                        <a:latin typeface="나눔바른고딕" panose="020B0603020101020101" pitchFamily="50" charset="-127"/>
                        <a:ea typeface="나눔바른고딕" panose="020B0603020101020101" pitchFamily="50" charset="-127"/>
                      </a:endParaRPr>
                    </a:p>
                  </a:txBody>
                  <a:tcPr marL="69665" marR="69665" marT="34833" marB="34833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774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ko-KR" altLang="en-US" sz="14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송수신 파장</a:t>
                      </a:r>
                    </a:p>
                  </a:txBody>
                  <a:tcPr marL="69665" marR="69665" marT="34833" marB="34833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altLang="ko-KR" sz="1400" b="0" kern="10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TX:</a:t>
                      </a:r>
                      <a:r>
                        <a:rPr lang="pt-BR" altLang="ko-KR" sz="1400" b="0" kern="100" baseline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 1550nm ,  RX: 1310nm</a:t>
                      </a:r>
                      <a:endParaRPr lang="pt-BR" altLang="ko-KR" sz="1400" b="0" kern="100" dirty="0">
                        <a:solidFill>
                          <a:schemeClr val="tx1"/>
                        </a:solidFill>
                        <a:effectLst/>
                        <a:latin typeface="나눔바른고딕" panose="020B0603020101020101" pitchFamily="50" charset="-127"/>
                        <a:ea typeface="나눔바른고딕" panose="020B0603020101020101" pitchFamily="50" charset="-127"/>
                        <a:cs typeface="Times New Roman"/>
                      </a:endParaRPr>
                    </a:p>
                  </a:txBody>
                  <a:tcPr marL="69665" marR="69665" marT="34833" marB="34833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774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ko-KR" altLang="en-US" sz="14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송신출력 </a:t>
                      </a:r>
                    </a:p>
                  </a:txBody>
                  <a:tcPr marL="69665" marR="69665" marT="34833" marB="34833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altLang="ko-KR" sz="1400" b="0" kern="10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- 3dBm~ -11dBm</a:t>
                      </a:r>
                    </a:p>
                  </a:txBody>
                  <a:tcPr marL="69665" marR="69665" marT="34833" marB="34833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774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ko-KR" altLang="en-US" sz="14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수신 감도</a:t>
                      </a:r>
                    </a:p>
                  </a:txBody>
                  <a:tcPr marL="69665" marR="69665" marT="34833" marB="34833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altLang="ko-KR" sz="1400" b="0" kern="10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-19dBm</a:t>
                      </a:r>
                    </a:p>
                  </a:txBody>
                  <a:tcPr marL="69665" marR="69665" marT="34833" marB="34833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956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포트 수</a:t>
                      </a:r>
                    </a:p>
                  </a:txBody>
                  <a:tcPr marL="69665" marR="69665" marT="34833" marB="34833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kern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 24</a:t>
                      </a:r>
                      <a:endParaRPr lang="ko-KR" altLang="ko-KR" sz="1400" b="0" kern="100" dirty="0">
                        <a:solidFill>
                          <a:schemeClr val="tx1"/>
                        </a:solidFill>
                        <a:effectLst/>
                        <a:latin typeface="나눔바른고딕" panose="020B0603020101020101" pitchFamily="50" charset="-127"/>
                        <a:ea typeface="나눔바른고딕" panose="020B0603020101020101" pitchFamily="50" charset="-127"/>
                        <a:cs typeface="Times New Roman"/>
                      </a:endParaRPr>
                    </a:p>
                  </a:txBody>
                  <a:tcPr marL="69665" marR="69665" marT="34833" marB="34833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8" name="직사각형 7">
            <a:extLst>
              <a:ext uri="{FF2B5EF4-FFF2-40B4-BE49-F238E27FC236}">
                <a16:creationId xmlns:a16="http://schemas.microsoft.com/office/drawing/2014/main" id="{05CBBAB7-F150-46C2-B2CA-08E51763035A}"/>
              </a:ext>
            </a:extLst>
          </p:cNvPr>
          <p:cNvSpPr/>
          <p:nvPr/>
        </p:nvSpPr>
        <p:spPr>
          <a:xfrm>
            <a:off x="7170956" y="163025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Ⅱ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구성 및 기능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11118318-E24F-4243-9687-A2D74C9062E4}"/>
              </a:ext>
            </a:extLst>
          </p:cNvPr>
          <p:cNvSpPr/>
          <p:nvPr/>
        </p:nvSpPr>
        <p:spPr>
          <a:xfrm>
            <a:off x="260590" y="178414"/>
            <a:ext cx="15664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5.</a:t>
            </a:r>
            <a:r>
              <a:rPr lang="ko-KR" altLang="en-US" dirty="0" err="1"/>
              <a:t>장치별</a:t>
            </a:r>
            <a:r>
              <a:rPr lang="ko-KR" altLang="en-US" dirty="0"/>
              <a:t> 기능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9DC15279-59CB-43CB-B66E-93B0882D30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10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07914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5664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6.</a:t>
            </a:r>
            <a:r>
              <a:rPr lang="ko-KR" altLang="en-US" dirty="0"/>
              <a:t>시스템 설정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00B022C5-F02D-4EE5-AA6E-368D869E3AA3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sp>
        <p:nvSpPr>
          <p:cNvPr id="195" name="직사각형 194">
            <a:extLst>
              <a:ext uri="{FF2B5EF4-FFF2-40B4-BE49-F238E27FC236}">
                <a16:creationId xmlns:a16="http://schemas.microsoft.com/office/drawing/2014/main" id="{A9030F0F-C8C6-46F9-95F2-E3F5A403FB17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6-1. </a:t>
            </a:r>
            <a:r>
              <a:rPr lang="ko-KR" altLang="en-US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제어부 </a:t>
            </a: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IP </a:t>
            </a:r>
            <a:r>
              <a:rPr lang="ko-KR" altLang="en-US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설정</a:t>
            </a:r>
            <a:endParaRPr lang="en-US" altLang="ko-KR" sz="1600" u="sng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6ECDF93-1332-42A7-B0D6-7A65375D792D}"/>
              </a:ext>
            </a:extLst>
          </p:cNvPr>
          <p:cNvSpPr txBox="1"/>
          <p:nvPr/>
        </p:nvSpPr>
        <p:spPr>
          <a:xfrm>
            <a:off x="7794594" y="2043629"/>
            <a:ext cx="523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ⓒ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DB5B822-5ECF-4940-87C6-4D8ADAE7F7C6}"/>
              </a:ext>
            </a:extLst>
          </p:cNvPr>
          <p:cNvSpPr txBox="1"/>
          <p:nvPr/>
        </p:nvSpPr>
        <p:spPr>
          <a:xfrm>
            <a:off x="8239321" y="4742440"/>
            <a:ext cx="4793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ⓔ </a:t>
            </a:r>
            <a:endParaRPr lang="ko-KR" altLang="en-US" dirty="0">
              <a:solidFill>
                <a:schemeClr val="bg1"/>
              </a:solidFill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E6DA7A45-2EAA-4FD7-8C26-8B09AFB6CEEF}"/>
              </a:ext>
            </a:extLst>
          </p:cNvPr>
          <p:cNvGrpSpPr/>
          <p:nvPr/>
        </p:nvGrpSpPr>
        <p:grpSpPr>
          <a:xfrm>
            <a:off x="568558" y="894166"/>
            <a:ext cx="8832924" cy="5542093"/>
            <a:chOff x="568558" y="894166"/>
            <a:chExt cx="8832924" cy="5542093"/>
          </a:xfrm>
        </p:grpSpPr>
        <p:grpSp>
          <p:nvGrpSpPr>
            <p:cNvPr id="2" name="그룹 1">
              <a:extLst>
                <a:ext uri="{FF2B5EF4-FFF2-40B4-BE49-F238E27FC236}">
                  <a16:creationId xmlns:a16="http://schemas.microsoft.com/office/drawing/2014/main" id="{890E4B73-A4B4-4E8F-B06E-A9558DA70E78}"/>
                </a:ext>
              </a:extLst>
            </p:cNvPr>
            <p:cNvGrpSpPr/>
            <p:nvPr/>
          </p:nvGrpSpPr>
          <p:grpSpPr>
            <a:xfrm>
              <a:off x="568558" y="894166"/>
              <a:ext cx="8832924" cy="5542093"/>
              <a:chOff x="568558" y="894166"/>
              <a:chExt cx="8832924" cy="5542093"/>
            </a:xfrm>
          </p:grpSpPr>
          <p:pic>
            <p:nvPicPr>
              <p:cNvPr id="3" name="그림 2">
                <a:extLst>
                  <a:ext uri="{FF2B5EF4-FFF2-40B4-BE49-F238E27FC236}">
                    <a16:creationId xmlns:a16="http://schemas.microsoft.com/office/drawing/2014/main" id="{45B4FAFE-6A52-48F0-9E25-8596E72A52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948147" y="894166"/>
                <a:ext cx="4453335" cy="5462188"/>
              </a:xfrm>
              <a:prstGeom prst="rect">
                <a:avLst/>
              </a:prstGeom>
            </p:spPr>
          </p:pic>
          <p:sp>
            <p:nvSpPr>
              <p:cNvPr id="10" name="직사각형 9">
                <a:extLst>
                  <a:ext uri="{FF2B5EF4-FFF2-40B4-BE49-F238E27FC236}">
                    <a16:creationId xmlns:a16="http://schemas.microsoft.com/office/drawing/2014/main" id="{61903B71-7806-4AF1-A5AC-F1085609D9DD}"/>
                  </a:ext>
                </a:extLst>
              </p:cNvPr>
              <p:cNvSpPr/>
              <p:nvPr/>
            </p:nvSpPr>
            <p:spPr bwMode="auto">
              <a:xfrm>
                <a:off x="568558" y="2465953"/>
                <a:ext cx="4443629" cy="3970306"/>
              </a:xfrm>
              <a:prstGeom prst="rect">
                <a:avLst/>
              </a:prstGeom>
            </p:spPr>
            <p:txBody>
              <a:bodyPr wrap="square" lIns="91430" tIns="45714" rIns="91430" bIns="45714">
                <a:spAutoFit/>
              </a:bodyPr>
              <a:lstStyle/>
              <a:p>
                <a:pPr algn="l">
                  <a:defRPr/>
                </a:pPr>
                <a:endParaRPr lang="en-US" altLang="ko-KR" sz="14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  <a:p>
                <a:pPr algn="l">
                  <a:defRPr/>
                </a:pPr>
                <a:r>
                  <a:rPr lang="en-US" altLang="ko-KR" sz="14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 </a:t>
                </a:r>
                <a:r>
                  <a:rPr lang="ko-KR" altLang="en-US" sz="14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ⓐ</a:t>
                </a:r>
                <a:r>
                  <a:rPr lang="en-US" altLang="ko-KR" sz="14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  </a:t>
                </a:r>
                <a:r>
                  <a:rPr lang="ko-KR" altLang="en-US" sz="14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전면에  </a:t>
                </a:r>
                <a:r>
                  <a:rPr lang="en-US" altLang="ko-KR" sz="14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Console Port(RJ45)</a:t>
                </a:r>
                <a:r>
                  <a:rPr lang="ko-KR" altLang="en-US" sz="14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와 연결</a:t>
                </a:r>
                <a:endParaRPr lang="en-US" altLang="ko-KR" sz="14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  <a:p>
                <a:pPr algn="l">
                  <a:defRPr/>
                </a:pPr>
                <a:endParaRPr lang="en-US" altLang="ko-KR" sz="14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  <a:p>
                <a:pPr>
                  <a:defRPr/>
                </a:pPr>
                <a:r>
                  <a:rPr lang="ko-KR" altLang="en-US" sz="14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 ⓑ  콘솔접속 </a:t>
                </a:r>
                <a:r>
                  <a:rPr lang="en-US" altLang="ko-KR" sz="14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(</a:t>
                </a:r>
                <a:r>
                  <a:rPr lang="ko-KR" altLang="en-US" sz="14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속도 </a:t>
                </a:r>
                <a:r>
                  <a:rPr lang="en-US" altLang="ko-KR" sz="14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115200bps , </a:t>
                </a:r>
                <a:r>
                  <a:rPr lang="ko-KR" altLang="en-US" sz="14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흐름제어 없음</a:t>
                </a:r>
                <a:r>
                  <a:rPr lang="en-US" altLang="ko-KR" sz="14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)</a:t>
                </a:r>
              </a:p>
              <a:p>
                <a:pPr>
                  <a:defRPr/>
                </a:pPr>
                <a:endParaRPr lang="en-US" altLang="ko-KR" sz="14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  <a:p>
                <a:pPr>
                  <a:defRPr/>
                </a:pPr>
                <a:r>
                  <a:rPr lang="en-US" altLang="ko-KR" sz="14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 </a:t>
                </a:r>
                <a:r>
                  <a:rPr lang="ko-KR" altLang="en-US" sz="14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ⓒ  </a:t>
                </a:r>
                <a:r>
                  <a:rPr lang="en-US" altLang="ko-KR" sz="14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CTOP-COT login : </a:t>
                </a:r>
                <a:r>
                  <a:rPr lang="en-US" altLang="ko-KR" sz="1400" dirty="0" err="1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cit</a:t>
                </a:r>
                <a:r>
                  <a:rPr lang="en-US" altLang="ko-KR" sz="14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 </a:t>
                </a:r>
                <a:r>
                  <a:rPr lang="ko-KR" altLang="en-US" sz="14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입력 </a:t>
                </a:r>
                <a:r>
                  <a:rPr lang="en-US" altLang="ko-KR" sz="14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 Enter</a:t>
                </a:r>
              </a:p>
              <a:p>
                <a:pPr>
                  <a:defRPr/>
                </a:pPr>
                <a:endParaRPr lang="en-US" altLang="ko-KR" sz="14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  <a:p>
                <a:pPr>
                  <a:defRPr/>
                </a:pPr>
                <a:r>
                  <a:rPr lang="en-US" altLang="ko-KR" sz="14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 </a:t>
                </a:r>
                <a:r>
                  <a:rPr lang="ko-KR" altLang="en-US" sz="14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ⓓ  </a:t>
                </a:r>
                <a:r>
                  <a:rPr lang="en-US" altLang="ko-KR" sz="1400" dirty="0" err="1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cit</a:t>
                </a:r>
                <a:r>
                  <a:rPr lang="en-US" altLang="ko-KR" sz="14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  login :  id /password: admin </a:t>
                </a:r>
              </a:p>
              <a:p>
                <a:pPr>
                  <a:defRPr/>
                </a:pPr>
                <a:endParaRPr lang="en-US" altLang="ko-KR" sz="14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  <a:p>
                <a:pPr>
                  <a:defRPr/>
                </a:pPr>
                <a:r>
                  <a:rPr lang="ko-KR" altLang="en-US" sz="14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 ⓔ  </a:t>
                </a:r>
                <a:r>
                  <a:rPr lang="en-US" altLang="ko-KR" sz="1400" dirty="0" err="1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ip</a:t>
                </a:r>
                <a:r>
                  <a:rPr lang="ko-KR" altLang="en-US" sz="14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설정 </a:t>
                </a:r>
                <a:r>
                  <a:rPr lang="en-US" altLang="ko-KR" sz="14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: </a:t>
                </a:r>
                <a:r>
                  <a:rPr lang="en-US" altLang="ko-KR" sz="1400" dirty="0" err="1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prv-ip-cfg</a:t>
                </a:r>
                <a:r>
                  <a:rPr lang="en-US" altLang="ko-KR" sz="14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::::: 192.168.2.156,</a:t>
                </a:r>
              </a:p>
              <a:p>
                <a:pPr>
                  <a:defRPr/>
                </a:pPr>
                <a:r>
                  <a:rPr lang="en-US" altLang="ko-KR" sz="14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                     255.255.255.0,192.168.2.1;</a:t>
                </a:r>
              </a:p>
              <a:p>
                <a:pPr>
                  <a:defRPr/>
                </a:pPr>
                <a:endParaRPr lang="en-US" altLang="ko-KR" sz="14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  <a:p>
                <a:pPr>
                  <a:defRPr/>
                </a:pPr>
                <a:r>
                  <a:rPr lang="en-US" altLang="ko-KR" sz="14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 </a:t>
                </a:r>
                <a:r>
                  <a:rPr lang="ko-KR" altLang="en-US" sz="14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ⓕ </a:t>
                </a:r>
                <a:r>
                  <a:rPr lang="en-US" altLang="ko-KR" sz="14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  </a:t>
                </a:r>
                <a:r>
                  <a:rPr lang="en-US" altLang="ko-KR" sz="1400" dirty="0" err="1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ip</a:t>
                </a:r>
                <a:r>
                  <a:rPr lang="ko-KR" altLang="en-US" sz="14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조회 </a:t>
                </a:r>
                <a:r>
                  <a:rPr lang="en-US" altLang="ko-KR" sz="14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: </a:t>
                </a:r>
                <a:r>
                  <a:rPr lang="en-US" altLang="ko-KR" sz="1400" dirty="0" err="1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rtrv-ip-cfg</a:t>
                </a:r>
                <a:r>
                  <a:rPr lang="en-US" altLang="ko-KR" sz="14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;</a:t>
                </a:r>
              </a:p>
              <a:p>
                <a:pPr>
                  <a:defRPr/>
                </a:pPr>
                <a:endParaRPr lang="en-US" altLang="ko-KR" sz="14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  <a:p>
                <a:pPr>
                  <a:defRPr/>
                </a:pPr>
                <a:r>
                  <a:rPr lang="ko-KR" altLang="en-US" sz="14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 ⓖ  장치 후면 </a:t>
                </a:r>
                <a:r>
                  <a:rPr lang="en-US" altLang="ko-KR" sz="1400" dirty="0" err="1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ethernet</a:t>
                </a:r>
                <a:r>
                  <a:rPr lang="ko-KR" altLang="en-US" sz="14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포트와 </a:t>
                </a:r>
                <a:r>
                  <a:rPr lang="en-US" altLang="ko-KR" sz="14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PC</a:t>
                </a:r>
                <a:r>
                  <a:rPr lang="ko-KR" altLang="en-US" sz="14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간 </a:t>
                </a:r>
                <a:r>
                  <a:rPr lang="en-US" altLang="ko-KR" sz="14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LAN</a:t>
                </a:r>
                <a:r>
                  <a:rPr lang="ko-KR" altLang="en-US" sz="14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케이블로 연결</a:t>
                </a:r>
                <a:endParaRPr lang="en-US" altLang="ko-KR" sz="14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  <a:p>
                <a:pPr>
                  <a:defRPr/>
                </a:pPr>
                <a:endParaRPr lang="en-US" altLang="ko-KR" sz="14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  <a:p>
                <a:pPr>
                  <a:defRPr/>
                </a:pPr>
                <a:r>
                  <a:rPr lang="en-US" altLang="ko-KR" sz="14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 </a:t>
                </a:r>
                <a:r>
                  <a:rPr lang="ko-KR" altLang="en-US" sz="14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ⓗ  장치기본</a:t>
                </a:r>
                <a:r>
                  <a:rPr lang="en-US" altLang="ko-KR" sz="1400" dirty="0" err="1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ip</a:t>
                </a:r>
                <a:r>
                  <a:rPr lang="en-US" altLang="ko-KR" sz="14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 : 10.10.2.96/24</a:t>
                </a:r>
              </a:p>
              <a:p>
                <a:pPr>
                  <a:defRPr/>
                </a:pPr>
                <a:endParaRPr lang="en-US" altLang="ko-KR" sz="14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grpSp>
            <p:nvGrpSpPr>
              <p:cNvPr id="21" name="그룹 20">
                <a:extLst>
                  <a:ext uri="{FF2B5EF4-FFF2-40B4-BE49-F238E27FC236}">
                    <a16:creationId xmlns:a16="http://schemas.microsoft.com/office/drawing/2014/main" id="{E21AB542-8D4D-4CB9-A62C-7A824B143857}"/>
                  </a:ext>
                </a:extLst>
              </p:cNvPr>
              <p:cNvGrpSpPr/>
              <p:nvPr/>
            </p:nvGrpSpPr>
            <p:grpSpPr>
              <a:xfrm>
                <a:off x="2223318" y="1521050"/>
                <a:ext cx="2215517" cy="944903"/>
                <a:chOff x="1043817" y="4889775"/>
                <a:chExt cx="3055596" cy="1330812"/>
              </a:xfrm>
            </p:grpSpPr>
            <p:pic>
              <p:nvPicPr>
                <p:cNvPr id="17" name="그림 230">
                  <a:extLst>
                    <a:ext uri="{FF2B5EF4-FFF2-40B4-BE49-F238E27FC236}">
                      <a16:creationId xmlns:a16="http://schemas.microsoft.com/office/drawing/2014/main" id="{189043CB-05BC-470B-BF47-28429BB8273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2549505" y="5333112"/>
                  <a:ext cx="865131" cy="8874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8" name="그림 17">
                  <a:extLst>
                    <a:ext uri="{FF2B5EF4-FFF2-40B4-BE49-F238E27FC236}">
                      <a16:creationId xmlns:a16="http://schemas.microsoft.com/office/drawing/2014/main" id="{1A00FF33-864B-408E-BBFF-41E78E89B63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brightnessContrast bright="40000" contrast="-2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836" b="1836"/>
                <a:stretch/>
              </p:blipFill>
              <p:spPr>
                <a:xfrm>
                  <a:off x="1043817" y="4889775"/>
                  <a:ext cx="3055596" cy="297696"/>
                </a:xfrm>
                <a:prstGeom prst="roundRect">
                  <a:avLst>
                    <a:gd name="adj" fmla="val 8594"/>
                  </a:avLst>
                </a:prstGeom>
                <a:solidFill>
                  <a:srgbClr val="FFFFFF">
                    <a:shade val="85000"/>
                  </a:srgbClr>
                </a:solidFill>
                <a:ln>
                  <a:noFill/>
                </a:ln>
                <a:effectLst>
                  <a:reflection blurRad="12700" stA="38000" endPos="28000" dist="5000" dir="5400000" sy="-100000" algn="bl" rotWithShape="0"/>
                </a:effectLst>
              </p:spPr>
            </p:pic>
            <p:cxnSp>
              <p:nvCxnSpPr>
                <p:cNvPr id="15" name="구부러진 연결선 17">
                  <a:extLst>
                    <a:ext uri="{FF2B5EF4-FFF2-40B4-BE49-F238E27FC236}">
                      <a16:creationId xmlns:a16="http://schemas.microsoft.com/office/drawing/2014/main" id="{59742628-CC8A-4481-8DEC-EAB150DFC25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25888" y="5148446"/>
                  <a:ext cx="745727" cy="610659"/>
                </a:xfrm>
                <a:prstGeom prst="curvedConnector3">
                  <a:avLst>
                    <a:gd name="adj1" fmla="val 50000"/>
                  </a:avLst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4169C5C-658F-44AD-A180-73DE0A8410E4}"/>
                </a:ext>
              </a:extLst>
            </p:cNvPr>
            <p:cNvSpPr txBox="1"/>
            <p:nvPr/>
          </p:nvSpPr>
          <p:spPr>
            <a:xfrm>
              <a:off x="5421806" y="3152001"/>
              <a:ext cx="1190019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rgbClr val="FF000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Ip</a:t>
              </a:r>
              <a:r>
                <a:rPr lang="ko-KR" altLang="en-US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rgbClr val="FF000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확인명령어</a:t>
              </a:r>
              <a:endParaRPr lang="ko-KR" altLang="en-US" sz="1200" dirty="0">
                <a:solidFill>
                  <a:srgbClr val="FF0000"/>
                </a:solidFill>
              </a:endParaRPr>
            </a:p>
          </p:txBody>
        </p:sp>
      </p:grp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B669C013-0425-41FB-AC7D-CFF51E5D0D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11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33029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19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직사각형 194">
            <a:extLst>
              <a:ext uri="{FF2B5EF4-FFF2-40B4-BE49-F238E27FC236}">
                <a16:creationId xmlns:a16="http://schemas.microsoft.com/office/drawing/2014/main" id="{A9030F0F-C8C6-46F9-95F2-E3F5A403FB17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6-2. EMS </a:t>
            </a:r>
            <a:r>
              <a:rPr lang="ko-KR" altLang="en-US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접속</a:t>
            </a:r>
            <a:endParaRPr lang="en-US" altLang="ko-KR" sz="1600" u="sng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6ECDF93-1332-42A7-B0D6-7A65375D792D}"/>
              </a:ext>
            </a:extLst>
          </p:cNvPr>
          <p:cNvSpPr txBox="1"/>
          <p:nvPr/>
        </p:nvSpPr>
        <p:spPr>
          <a:xfrm>
            <a:off x="7794594" y="2043629"/>
            <a:ext cx="523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ⓒ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DB5B822-5ECF-4940-87C6-4D8ADAE7F7C6}"/>
              </a:ext>
            </a:extLst>
          </p:cNvPr>
          <p:cNvSpPr txBox="1"/>
          <p:nvPr/>
        </p:nvSpPr>
        <p:spPr>
          <a:xfrm>
            <a:off x="8239321" y="4742440"/>
            <a:ext cx="4793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ⓔ 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9206D991-E235-4F63-80DD-FF6552D7E85A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3B8B6EAC-4B4C-413A-B083-96E86DA3B91E}"/>
              </a:ext>
            </a:extLst>
          </p:cNvPr>
          <p:cNvGrpSpPr/>
          <p:nvPr/>
        </p:nvGrpSpPr>
        <p:grpSpPr>
          <a:xfrm>
            <a:off x="4500788" y="1447060"/>
            <a:ext cx="4962685" cy="4989251"/>
            <a:chOff x="4500788" y="1447060"/>
            <a:chExt cx="4962685" cy="4989251"/>
          </a:xfrm>
        </p:grpSpPr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id="{E13BD61C-6508-449F-AF5E-8B26FBC4D158}"/>
                </a:ext>
              </a:extLst>
            </p:cNvPr>
            <p:cNvGrpSpPr/>
            <p:nvPr/>
          </p:nvGrpSpPr>
          <p:grpSpPr>
            <a:xfrm>
              <a:off x="4500788" y="1447060"/>
              <a:ext cx="4962685" cy="4989251"/>
              <a:chOff x="4500788" y="1447060"/>
              <a:chExt cx="4962685" cy="4989251"/>
            </a:xfrm>
          </p:grpSpPr>
          <p:grpSp>
            <p:nvGrpSpPr>
              <p:cNvPr id="7" name="그룹 6">
                <a:extLst>
                  <a:ext uri="{FF2B5EF4-FFF2-40B4-BE49-F238E27FC236}">
                    <a16:creationId xmlns:a16="http://schemas.microsoft.com/office/drawing/2014/main" id="{62531B12-BF8E-476D-9FA3-3CDADA70AB59}"/>
                  </a:ext>
                </a:extLst>
              </p:cNvPr>
              <p:cNvGrpSpPr/>
              <p:nvPr/>
            </p:nvGrpSpPr>
            <p:grpSpPr>
              <a:xfrm>
                <a:off x="4563671" y="1447060"/>
                <a:ext cx="4899802" cy="4989251"/>
                <a:chOff x="4563671" y="1447060"/>
                <a:chExt cx="4899802" cy="4989251"/>
              </a:xfrm>
            </p:grpSpPr>
            <p:pic>
              <p:nvPicPr>
                <p:cNvPr id="13" name="그림 12">
                  <a:extLst>
                    <a:ext uri="{FF2B5EF4-FFF2-40B4-BE49-F238E27FC236}">
                      <a16:creationId xmlns:a16="http://schemas.microsoft.com/office/drawing/2014/main" id="{9A488375-AA28-45D1-AA40-8C55949F6A2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4923026" y="1447060"/>
                  <a:ext cx="4540447" cy="4989251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</p:pic>
            <p:pic>
              <p:nvPicPr>
                <p:cNvPr id="6" name="그림 5">
                  <a:extLst>
                    <a:ext uri="{FF2B5EF4-FFF2-40B4-BE49-F238E27FC236}">
                      <a16:creationId xmlns:a16="http://schemas.microsoft.com/office/drawing/2014/main" id="{61F716E9-FE48-4DC6-9065-64E14FC05D1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4563671" y="3009530"/>
                  <a:ext cx="3553538" cy="3103285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</p:pic>
            <p:sp>
              <p:nvSpPr>
                <p:cNvPr id="19" name="직사각형 18">
                  <a:extLst>
                    <a:ext uri="{FF2B5EF4-FFF2-40B4-BE49-F238E27FC236}">
                      <a16:creationId xmlns:a16="http://schemas.microsoft.com/office/drawing/2014/main" id="{8B44C0CA-7954-465E-8913-1C7659B176DC}"/>
                    </a:ext>
                  </a:extLst>
                </p:cNvPr>
                <p:cNvSpPr/>
                <p:nvPr/>
              </p:nvSpPr>
              <p:spPr>
                <a:xfrm>
                  <a:off x="6472465" y="3500784"/>
                  <a:ext cx="1191990" cy="242378"/>
                </a:xfrm>
                <a:prstGeom prst="rect">
                  <a:avLst/>
                </a:prstGeom>
                <a:noFill/>
                <a:ln w="15875">
                  <a:solidFill>
                    <a:srgbClr val="FF0000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" name="직사각형 19">
                  <a:extLst>
                    <a:ext uri="{FF2B5EF4-FFF2-40B4-BE49-F238E27FC236}">
                      <a16:creationId xmlns:a16="http://schemas.microsoft.com/office/drawing/2014/main" id="{92F2B76E-39EF-4716-BD91-963997E80ACF}"/>
                    </a:ext>
                  </a:extLst>
                </p:cNvPr>
                <p:cNvSpPr/>
                <p:nvPr/>
              </p:nvSpPr>
              <p:spPr>
                <a:xfrm>
                  <a:off x="4952999" y="3518993"/>
                  <a:ext cx="1003183" cy="206513"/>
                </a:xfrm>
                <a:prstGeom prst="rect">
                  <a:avLst/>
                </a:prstGeom>
                <a:noFill/>
                <a:ln w="15875">
                  <a:solidFill>
                    <a:srgbClr val="FF0000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cxnSp>
              <p:nvCxnSpPr>
                <p:cNvPr id="10" name="직선 화살표 연결선 9">
                  <a:extLst>
                    <a:ext uri="{FF2B5EF4-FFF2-40B4-BE49-F238E27FC236}">
                      <a16:creationId xmlns:a16="http://schemas.microsoft.com/office/drawing/2014/main" id="{BC4567DD-FC82-4FB9-908C-D38723B5B11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731342" y="3743161"/>
                  <a:ext cx="0" cy="598815"/>
                </a:xfrm>
                <a:prstGeom prst="straightConnector1">
                  <a:avLst/>
                </a:prstGeom>
                <a:ln>
                  <a:solidFill>
                    <a:srgbClr val="FF0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직선 화살표 연결선 21">
                  <a:extLst>
                    <a:ext uri="{FF2B5EF4-FFF2-40B4-BE49-F238E27FC236}">
                      <a16:creationId xmlns:a16="http://schemas.microsoft.com/office/drawing/2014/main" id="{551D0487-036A-46E7-B682-57A93D4EE5C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5672786" y="3753928"/>
                  <a:ext cx="566791" cy="375514"/>
                </a:xfrm>
                <a:prstGeom prst="straightConnector1">
                  <a:avLst/>
                </a:prstGeom>
                <a:ln>
                  <a:solidFill>
                    <a:srgbClr val="FF0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613EB002-B14B-4B21-9ED6-3D51177FA912}"/>
                  </a:ext>
                </a:extLst>
              </p:cNvPr>
              <p:cNvSpPr txBox="1"/>
              <p:nvPr/>
            </p:nvSpPr>
            <p:spPr>
              <a:xfrm>
                <a:off x="7664455" y="2459315"/>
                <a:ext cx="1629125" cy="461665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200" dirty="0">
                    <a:solidFill>
                      <a:schemeClr val="bg1"/>
                    </a:solidFill>
                  </a:rPr>
                  <a:t>ID : root (</a:t>
                </a:r>
                <a:r>
                  <a:rPr lang="ko-KR" altLang="en-US" sz="1200" dirty="0">
                    <a:solidFill>
                      <a:schemeClr val="bg1"/>
                    </a:solidFill>
                  </a:rPr>
                  <a:t>소문자입력</a:t>
                </a:r>
                <a:r>
                  <a:rPr lang="en-US" altLang="ko-KR" sz="1200" dirty="0">
                    <a:solidFill>
                      <a:schemeClr val="bg1"/>
                    </a:solidFill>
                  </a:rPr>
                  <a:t>)</a:t>
                </a:r>
              </a:p>
              <a:p>
                <a:r>
                  <a:rPr lang="en-US" altLang="ko-KR" sz="1200" dirty="0">
                    <a:solidFill>
                      <a:schemeClr val="bg1"/>
                    </a:solidFill>
                  </a:rPr>
                  <a:t>PW:</a:t>
                </a:r>
                <a:r>
                  <a:rPr lang="ko-KR" altLang="en-US" sz="1200" dirty="0">
                    <a:solidFill>
                      <a:schemeClr val="bg1"/>
                    </a:solidFill>
                  </a:rPr>
                  <a:t> </a:t>
                </a:r>
                <a:r>
                  <a:rPr lang="en-US" altLang="ko-KR" sz="1200" dirty="0">
                    <a:solidFill>
                      <a:schemeClr val="bg1"/>
                    </a:solidFill>
                  </a:rPr>
                  <a:t>root123</a:t>
                </a:r>
                <a:endParaRPr lang="ko-KR" alt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228A9F5F-9734-437D-A069-B8C499557CD0}"/>
                  </a:ext>
                </a:extLst>
              </p:cNvPr>
              <p:cNvSpPr txBox="1"/>
              <p:nvPr/>
            </p:nvSpPr>
            <p:spPr>
              <a:xfrm>
                <a:off x="4500788" y="4126459"/>
                <a:ext cx="4225900" cy="276999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1200" dirty="0">
                    <a:solidFill>
                      <a:schemeClr val="bg1"/>
                    </a:solidFill>
                  </a:rPr>
                  <a:t>관제용 </a:t>
                </a:r>
                <a:r>
                  <a:rPr lang="ko-KR" altLang="en-US" sz="1200">
                    <a:solidFill>
                      <a:schemeClr val="bg1"/>
                    </a:solidFill>
                  </a:rPr>
                  <a:t>장치 원격제어 </a:t>
                </a:r>
                <a:r>
                  <a:rPr lang="ko-KR" altLang="en-US" sz="1200" dirty="0" err="1">
                    <a:solidFill>
                      <a:schemeClr val="bg1"/>
                    </a:solidFill>
                  </a:rPr>
                  <a:t>노드추가</a:t>
                </a:r>
                <a:r>
                  <a:rPr lang="en-US" altLang="ko-KR" sz="1200" dirty="0">
                    <a:solidFill>
                      <a:schemeClr val="bg1"/>
                    </a:solidFill>
                  </a:rPr>
                  <a:t>&gt;</a:t>
                </a:r>
                <a:r>
                  <a:rPr lang="ko-KR" altLang="en-US" sz="1200" dirty="0">
                    <a:solidFill>
                      <a:schemeClr val="bg1"/>
                    </a:solidFill>
                  </a:rPr>
                  <a:t> 해당버튼을 눌러 </a:t>
                </a:r>
                <a:r>
                  <a:rPr lang="en-US" altLang="ko-KR" sz="1200" dirty="0">
                    <a:solidFill>
                      <a:schemeClr val="bg1"/>
                    </a:solidFill>
                  </a:rPr>
                  <a:t>RCOT </a:t>
                </a:r>
                <a:r>
                  <a:rPr lang="ko-KR" altLang="en-US" sz="1200" dirty="0">
                    <a:solidFill>
                      <a:schemeClr val="bg1"/>
                    </a:solidFill>
                  </a:rPr>
                  <a:t>선택</a:t>
                </a:r>
              </a:p>
            </p:txBody>
          </p:sp>
        </p:grpSp>
        <p:sp>
          <p:nvSpPr>
            <p:cNvPr id="3" name="직사각형 2">
              <a:extLst>
                <a:ext uri="{FF2B5EF4-FFF2-40B4-BE49-F238E27FC236}">
                  <a16:creationId xmlns:a16="http://schemas.microsoft.com/office/drawing/2014/main" id="{6836558A-76B9-49FE-94EA-C4D885FAB3D9}"/>
                </a:ext>
              </a:extLst>
            </p:cNvPr>
            <p:cNvSpPr/>
            <p:nvPr/>
          </p:nvSpPr>
          <p:spPr>
            <a:xfrm>
              <a:off x="7989903" y="3281496"/>
              <a:ext cx="1473570" cy="461665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5" name="그룹 4">
            <a:extLst>
              <a:ext uri="{FF2B5EF4-FFF2-40B4-BE49-F238E27FC236}">
                <a16:creationId xmlns:a16="http://schemas.microsoft.com/office/drawing/2014/main" id="{FF4BA511-32AB-4DFA-8B85-08790EF3D3D8}"/>
              </a:ext>
            </a:extLst>
          </p:cNvPr>
          <p:cNvGrpSpPr/>
          <p:nvPr/>
        </p:nvGrpSpPr>
        <p:grpSpPr>
          <a:xfrm>
            <a:off x="442527" y="1447060"/>
            <a:ext cx="3996217" cy="4989251"/>
            <a:chOff x="442527" y="1447060"/>
            <a:chExt cx="3996217" cy="4989251"/>
          </a:xfrm>
        </p:grpSpPr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99E5BDD6-7DAA-486A-8A73-B400C8F86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42527" y="1447060"/>
              <a:ext cx="3996217" cy="498925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id="{0B779CE3-653B-4A31-B83B-68B7C63F64EA}"/>
                </a:ext>
              </a:extLst>
            </p:cNvPr>
            <p:cNvSpPr/>
            <p:nvPr/>
          </p:nvSpPr>
          <p:spPr>
            <a:xfrm>
              <a:off x="2067018" y="6207950"/>
              <a:ext cx="1315374" cy="228361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52D2378-9814-4171-973E-AF6E7E096254}"/>
                </a:ext>
              </a:extLst>
            </p:cNvPr>
            <p:cNvSpPr txBox="1"/>
            <p:nvPr/>
          </p:nvSpPr>
          <p:spPr>
            <a:xfrm>
              <a:off x="640968" y="5410940"/>
              <a:ext cx="3544360" cy="276999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ko-KR" altLang="en-US" sz="1200" dirty="0">
                  <a:solidFill>
                    <a:schemeClr val="bg1"/>
                  </a:solidFill>
                </a:rPr>
                <a:t>해당버튼을 눌러  </a:t>
              </a:r>
              <a:r>
                <a:rPr lang="en-US" altLang="ko-KR" sz="1200" dirty="0">
                  <a:solidFill>
                    <a:schemeClr val="bg1"/>
                  </a:solidFill>
                </a:rPr>
                <a:t>Type, </a:t>
              </a:r>
              <a:r>
                <a:rPr lang="ko-KR" altLang="en-US" sz="1200" dirty="0">
                  <a:solidFill>
                    <a:schemeClr val="bg1"/>
                  </a:solidFill>
                </a:rPr>
                <a:t>장비</a:t>
              </a:r>
              <a:r>
                <a:rPr lang="en-US" altLang="ko-KR" sz="1200" dirty="0" err="1">
                  <a:solidFill>
                    <a:schemeClr val="bg1"/>
                  </a:solidFill>
                </a:rPr>
                <a:t>ip</a:t>
              </a:r>
              <a:r>
                <a:rPr lang="ko-KR" altLang="en-US" sz="1200" dirty="0">
                  <a:solidFill>
                    <a:schemeClr val="bg1"/>
                  </a:solidFill>
                </a:rPr>
                <a:t>입력 후  추가</a:t>
              </a:r>
              <a:r>
                <a:rPr lang="en-US" altLang="ko-KR" sz="1200" dirty="0">
                  <a:solidFill>
                    <a:schemeClr val="bg1"/>
                  </a:solidFill>
                </a:rPr>
                <a:t>&gt;</a:t>
              </a:r>
              <a:r>
                <a:rPr lang="ko-KR" altLang="en-US" sz="1200" dirty="0">
                  <a:solidFill>
                    <a:schemeClr val="bg1"/>
                  </a:solidFill>
                </a:rPr>
                <a:t>확인</a:t>
              </a:r>
            </a:p>
          </p:txBody>
        </p:sp>
      </p:grp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D8EF9379-462E-44E1-9099-5B6994AD2881}"/>
              </a:ext>
            </a:extLst>
          </p:cNvPr>
          <p:cNvSpPr/>
          <p:nvPr/>
        </p:nvSpPr>
        <p:spPr>
          <a:xfrm>
            <a:off x="260590" y="178414"/>
            <a:ext cx="15664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6.</a:t>
            </a:r>
            <a:r>
              <a:rPr lang="ko-KR" altLang="en-US" dirty="0"/>
              <a:t>시스템 설정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18C1837-D67E-4A2D-9073-8E46FADA7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12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60689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" grpId="0"/>
      <p:bldP spid="9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직사각형 194">
            <a:extLst>
              <a:ext uri="{FF2B5EF4-FFF2-40B4-BE49-F238E27FC236}">
                <a16:creationId xmlns:a16="http://schemas.microsoft.com/office/drawing/2014/main" id="{A9030F0F-C8C6-46F9-95F2-E3F5A403FB17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6-3. EMS </a:t>
            </a:r>
            <a:r>
              <a:rPr lang="ko-KR" altLang="en-US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접속</a:t>
            </a:r>
            <a:endParaRPr lang="en-US" altLang="ko-KR" sz="1600" u="sng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6ECDF93-1332-42A7-B0D6-7A65375D792D}"/>
              </a:ext>
            </a:extLst>
          </p:cNvPr>
          <p:cNvSpPr txBox="1"/>
          <p:nvPr/>
        </p:nvSpPr>
        <p:spPr>
          <a:xfrm>
            <a:off x="7794594" y="2043629"/>
            <a:ext cx="523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ⓒ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DB5B822-5ECF-4940-87C6-4D8ADAE7F7C6}"/>
              </a:ext>
            </a:extLst>
          </p:cNvPr>
          <p:cNvSpPr txBox="1"/>
          <p:nvPr/>
        </p:nvSpPr>
        <p:spPr>
          <a:xfrm>
            <a:off x="8239321" y="4742440"/>
            <a:ext cx="4793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ⓔ 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F5B1DE42-D511-4D81-81AB-8E18D74CFDC9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6648815D-6B1F-4FCB-B665-FAAB9E83E24B}"/>
              </a:ext>
            </a:extLst>
          </p:cNvPr>
          <p:cNvSpPr/>
          <p:nvPr/>
        </p:nvSpPr>
        <p:spPr>
          <a:xfrm>
            <a:off x="260590" y="178414"/>
            <a:ext cx="15664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6.</a:t>
            </a:r>
            <a:r>
              <a:rPr lang="ko-KR" altLang="en-US" dirty="0"/>
              <a:t>시스템 설정</a:t>
            </a: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C732F10B-6E12-4C95-B9C1-47F4464322CB}"/>
              </a:ext>
            </a:extLst>
          </p:cNvPr>
          <p:cNvGrpSpPr/>
          <p:nvPr/>
        </p:nvGrpSpPr>
        <p:grpSpPr>
          <a:xfrm>
            <a:off x="408373" y="1384917"/>
            <a:ext cx="9072978" cy="4927106"/>
            <a:chOff x="408373" y="1384917"/>
            <a:chExt cx="9072978" cy="4927106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D3A441C9-5834-49E8-90C1-B4ECC4B0BEB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8373" y="1384917"/>
              <a:ext cx="9072978" cy="492710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9474058-FB5E-44D2-B896-D283C6ECF909}"/>
                </a:ext>
              </a:extLst>
            </p:cNvPr>
            <p:cNvSpPr txBox="1"/>
            <p:nvPr/>
          </p:nvSpPr>
          <p:spPr>
            <a:xfrm>
              <a:off x="3785354" y="2627777"/>
              <a:ext cx="3037093" cy="461665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bg1"/>
                  </a:solidFill>
                </a:rPr>
                <a:t>Ems </a:t>
              </a:r>
              <a:r>
                <a:rPr lang="ko-KR" altLang="en-US" sz="1200" dirty="0">
                  <a:solidFill>
                    <a:schemeClr val="bg1"/>
                  </a:solidFill>
                </a:rPr>
                <a:t>접</a:t>
              </a:r>
              <a:r>
                <a:rPr lang="en-US" altLang="ko-KR" sz="1200" dirty="0">
                  <a:solidFill>
                    <a:schemeClr val="bg1"/>
                  </a:solidFill>
                </a:rPr>
                <a:t>	</a:t>
              </a:r>
              <a:r>
                <a:rPr lang="ko-KR" altLang="en-US" sz="1200" dirty="0">
                  <a:solidFill>
                    <a:schemeClr val="bg1"/>
                  </a:solidFill>
                </a:rPr>
                <a:t>속 후 도움말에 </a:t>
              </a:r>
              <a:r>
                <a:rPr lang="ko-KR" altLang="en-US" sz="1200" dirty="0" err="1">
                  <a:solidFill>
                    <a:schemeClr val="bg1"/>
                  </a:solidFill>
                </a:rPr>
                <a:t>장비별</a:t>
              </a:r>
              <a:r>
                <a:rPr lang="ko-KR" altLang="en-US" sz="1200" dirty="0">
                  <a:solidFill>
                    <a:schemeClr val="bg1"/>
                  </a:solidFill>
                </a:rPr>
                <a:t> 매뉴얼 및 업그레이드 절차 참조</a:t>
              </a:r>
              <a:endParaRPr lang="en-US" altLang="ko-KR" sz="1200" dirty="0">
                <a:solidFill>
                  <a:schemeClr val="bg1"/>
                </a:solidFill>
              </a:endParaRPr>
            </a:p>
          </p:txBody>
        </p:sp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C3E07C9A-2F92-452E-807A-AE54193E3DE3}"/>
                </a:ext>
              </a:extLst>
            </p:cNvPr>
            <p:cNvSpPr/>
            <p:nvPr/>
          </p:nvSpPr>
          <p:spPr>
            <a:xfrm>
              <a:off x="2299377" y="1829978"/>
              <a:ext cx="1296079" cy="1028632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580339AA-5D90-4B5A-8004-5951B943C6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13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55440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직사각형 194">
            <a:extLst>
              <a:ext uri="{FF2B5EF4-FFF2-40B4-BE49-F238E27FC236}">
                <a16:creationId xmlns:a16="http://schemas.microsoft.com/office/drawing/2014/main" id="{A9030F0F-C8C6-46F9-95F2-E3F5A403FB17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6-4. EMS </a:t>
            </a:r>
            <a:r>
              <a:rPr lang="ko-KR" altLang="en-US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접속</a:t>
            </a:r>
            <a:endParaRPr lang="en-US" altLang="ko-KR" sz="1600" u="sng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6ECDF93-1332-42A7-B0D6-7A65375D792D}"/>
              </a:ext>
            </a:extLst>
          </p:cNvPr>
          <p:cNvSpPr txBox="1"/>
          <p:nvPr/>
        </p:nvSpPr>
        <p:spPr>
          <a:xfrm>
            <a:off x="7794594" y="2043629"/>
            <a:ext cx="523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ⓒ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DB5B822-5ECF-4940-87C6-4D8ADAE7F7C6}"/>
              </a:ext>
            </a:extLst>
          </p:cNvPr>
          <p:cNvSpPr txBox="1"/>
          <p:nvPr/>
        </p:nvSpPr>
        <p:spPr>
          <a:xfrm>
            <a:off x="8239321" y="4742440"/>
            <a:ext cx="4793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ⓔ 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F5B1DE42-D511-4D81-81AB-8E18D74CFDC9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6648815D-6B1F-4FCB-B665-FAAB9E83E24B}"/>
              </a:ext>
            </a:extLst>
          </p:cNvPr>
          <p:cNvSpPr/>
          <p:nvPr/>
        </p:nvSpPr>
        <p:spPr>
          <a:xfrm>
            <a:off x="260590" y="178414"/>
            <a:ext cx="15664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6.</a:t>
            </a:r>
            <a:r>
              <a:rPr lang="ko-KR" altLang="en-US" dirty="0"/>
              <a:t>시스템 설정</a:t>
            </a: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DB0391A4-6E8C-4D33-9C37-A79477C68E1C}"/>
              </a:ext>
            </a:extLst>
          </p:cNvPr>
          <p:cNvGrpSpPr/>
          <p:nvPr/>
        </p:nvGrpSpPr>
        <p:grpSpPr>
          <a:xfrm>
            <a:off x="376561" y="1348953"/>
            <a:ext cx="9152877" cy="4838781"/>
            <a:chOff x="376561" y="1348953"/>
            <a:chExt cx="9152877" cy="4838781"/>
          </a:xfrm>
        </p:grpSpPr>
        <p:pic>
          <p:nvPicPr>
            <p:cNvPr id="4" name="그림 3">
              <a:extLst>
                <a:ext uri="{FF2B5EF4-FFF2-40B4-BE49-F238E27FC236}">
                  <a16:creationId xmlns:a16="http://schemas.microsoft.com/office/drawing/2014/main" id="{4C04E438-131E-4B68-A268-1E109330206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6561" y="1348953"/>
              <a:ext cx="9152877" cy="483878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9474058-FB5E-44D2-B896-D283C6ECF909}"/>
                </a:ext>
              </a:extLst>
            </p:cNvPr>
            <p:cNvSpPr txBox="1"/>
            <p:nvPr/>
          </p:nvSpPr>
          <p:spPr>
            <a:xfrm>
              <a:off x="640969" y="2857141"/>
              <a:ext cx="2581626" cy="461665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ko-KR" altLang="en-US" sz="1200" dirty="0" err="1">
                  <a:solidFill>
                    <a:schemeClr val="bg1"/>
                  </a:solidFill>
                </a:rPr>
                <a:t>관리창</a:t>
              </a:r>
              <a:r>
                <a:rPr lang="ko-KR" altLang="en-US" sz="1200" dirty="0">
                  <a:solidFill>
                    <a:schemeClr val="bg1"/>
                  </a:solidFill>
                </a:rPr>
                <a:t> </a:t>
              </a:r>
              <a:r>
                <a:rPr lang="en-US" altLang="ko-KR" sz="1200" dirty="0">
                  <a:solidFill>
                    <a:schemeClr val="bg1"/>
                  </a:solidFill>
                </a:rPr>
                <a:t>&gt; </a:t>
              </a:r>
              <a:r>
                <a:rPr lang="ko-KR" altLang="en-US" sz="1200" dirty="0" err="1">
                  <a:solidFill>
                    <a:schemeClr val="bg1"/>
                  </a:solidFill>
                </a:rPr>
                <a:t>선번창</a:t>
              </a:r>
              <a:r>
                <a:rPr lang="ko-KR" altLang="en-US" sz="1200" dirty="0">
                  <a:solidFill>
                    <a:schemeClr val="bg1"/>
                  </a:solidFill>
                </a:rPr>
                <a:t> </a:t>
              </a:r>
              <a:r>
                <a:rPr lang="ko-KR" altLang="en-US" sz="1200" dirty="0" err="1">
                  <a:solidFill>
                    <a:schemeClr val="bg1"/>
                  </a:solidFill>
                </a:rPr>
                <a:t>입력및</a:t>
              </a:r>
              <a:r>
                <a:rPr lang="ko-KR" altLang="en-US" sz="1200" dirty="0">
                  <a:solidFill>
                    <a:schemeClr val="bg1"/>
                  </a:solidFill>
                </a:rPr>
                <a:t> 업그레이드 백업</a:t>
              </a:r>
              <a:r>
                <a:rPr lang="en-US" altLang="ko-KR" sz="1200" dirty="0">
                  <a:solidFill>
                    <a:schemeClr val="bg1"/>
                  </a:solidFill>
                </a:rPr>
                <a:t>,</a:t>
              </a:r>
              <a:r>
                <a:rPr lang="ko-KR" altLang="en-US" sz="1200" dirty="0">
                  <a:solidFill>
                    <a:schemeClr val="bg1"/>
                  </a:solidFill>
                </a:rPr>
                <a:t>복원  </a:t>
              </a:r>
              <a:r>
                <a:rPr lang="ko-KR" altLang="en-US" sz="1200" dirty="0" err="1">
                  <a:solidFill>
                    <a:schemeClr val="bg1"/>
                  </a:solidFill>
                </a:rPr>
                <a:t>기능참조</a:t>
              </a:r>
              <a:endParaRPr lang="en-US" altLang="ko-KR" sz="1200" dirty="0">
                <a:solidFill>
                  <a:schemeClr val="bg1"/>
                </a:solidFill>
              </a:endParaRPr>
            </a:p>
          </p:txBody>
        </p:sp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C3E07C9A-2F92-452E-807A-AE54193E3DE3}"/>
                </a:ext>
              </a:extLst>
            </p:cNvPr>
            <p:cNvSpPr/>
            <p:nvPr/>
          </p:nvSpPr>
          <p:spPr>
            <a:xfrm>
              <a:off x="1751543" y="1443816"/>
              <a:ext cx="1234938" cy="1039325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9F6F54AC-F343-4559-8098-9205CD27D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14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13392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6ECDF93-1332-42A7-B0D6-7A65375D792D}"/>
              </a:ext>
            </a:extLst>
          </p:cNvPr>
          <p:cNvSpPr txBox="1"/>
          <p:nvPr/>
        </p:nvSpPr>
        <p:spPr>
          <a:xfrm>
            <a:off x="7794594" y="2043629"/>
            <a:ext cx="523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ⓒ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0699B9F4-4884-468D-AEB5-26F839BC7A8B}"/>
              </a:ext>
            </a:extLst>
          </p:cNvPr>
          <p:cNvSpPr/>
          <p:nvPr/>
        </p:nvSpPr>
        <p:spPr bwMode="auto">
          <a:xfrm>
            <a:off x="5286235" y="1485585"/>
            <a:ext cx="4335937" cy="1631204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ACO/History LED</a:t>
            </a: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  ACO Mode  </a:t>
            </a: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Delay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경보해제 후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10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초 후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자동가청경보음을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해제하게 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Manual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사용자 의해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가청경보음을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해제하게 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ACO Lock :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가청경보음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사용여부를 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ACO :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가청경보음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발생시 경보를 중지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History LED Off : History LED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를 소등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BF6A4C96-20E5-405F-8B21-7BFAD72F61FB}"/>
              </a:ext>
            </a:extLst>
          </p:cNvPr>
          <p:cNvSpPr/>
          <p:nvPr/>
        </p:nvSpPr>
        <p:spPr bwMode="auto">
          <a:xfrm>
            <a:off x="5286235" y="4699901"/>
            <a:ext cx="4335937" cy="1631204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etc</a:t>
            </a: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Date.Time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시스템 날짜시간 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Alarm Release Time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시스템 경보 해제 유효시간 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Battery Use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: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배터리 사용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(Use)/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미사용설정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(No Use)</a:t>
            </a:r>
          </a:p>
          <a:p>
            <a:pPr marL="171450" indent="-171450">
              <a:buFontTx/>
              <a:buChar char="-"/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IP/SN/GW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제어부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IP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확인 및 변경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marL="171450" indent="-171450">
              <a:buFontTx/>
              <a:buChar char="-"/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Trap ip&amp;Desc#1~4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제어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IP EMS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등록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동시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대 접속가능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</a:t>
            </a:r>
          </a:p>
          <a:p>
            <a:pPr marL="171450" indent="-171450">
              <a:buFontTx/>
              <a:buChar char="-"/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Shelf Description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시스템 셀프 명칭 등록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262E9498-0249-487D-84CB-DE24D3BB43B2}"/>
              </a:ext>
            </a:extLst>
          </p:cNvPr>
          <p:cNvSpPr/>
          <p:nvPr/>
        </p:nvSpPr>
        <p:spPr bwMode="auto">
          <a:xfrm>
            <a:off x="5286236" y="3277409"/>
            <a:ext cx="4235270" cy="126187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FAN 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온도설정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/Power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출력전압</a:t>
            </a:r>
            <a:endParaRPr lang="en-US" altLang="ko-KR" sz="1400" u="sng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Power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출력전압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A/B  : 12V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이상 출력확인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System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온도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현재 시스템 온도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Battery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전압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현재 배터리사용상태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(Insert  /Extract)</a:t>
            </a: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  High Temperature system Alarm  :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시스템 온도  경보설정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B3FF3A9A-B63D-4EAE-9E09-A823F9D3A631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7-1. System </a:t>
            </a:r>
            <a:r>
              <a:rPr lang="ko-KR" altLang="en-US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제어부</a:t>
            </a:r>
            <a:endParaRPr lang="en-US" altLang="ko-KR" sz="1600" u="sng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940CF8EF-3BE2-4FB2-BB21-0CDF7B2ACC1A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062ECB35-0F4B-4C21-A95D-A210E0A96F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359" y="1793085"/>
            <a:ext cx="4157103" cy="432033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7" name="AutoShape 5">
            <a:extLst>
              <a:ext uri="{FF2B5EF4-FFF2-40B4-BE49-F238E27FC236}">
                <a16:creationId xmlns:a16="http://schemas.microsoft.com/office/drawing/2014/main" id="{0E6D085E-E84B-4D92-BFB7-AC6D72C2FE21}"/>
              </a:ext>
            </a:extLst>
          </p:cNvPr>
          <p:cNvSpPr>
            <a:spLocks noChangeArrowheads="1"/>
          </p:cNvSpPr>
          <p:nvPr/>
        </p:nvSpPr>
        <p:spPr bwMode="gray">
          <a:xfrm>
            <a:off x="618267" y="1978179"/>
            <a:ext cx="567368" cy="229814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0F8D12E5-5C26-4895-B1A5-A28180855C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15</a:t>
            </a:fld>
            <a:endParaRPr lang="ko-KR" altLang="en-US" dirty="0"/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1C6DA397-467A-4A0A-809C-FA850BDFFE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36" b="1836"/>
          <a:stretch/>
        </p:blipFill>
        <p:spPr>
          <a:xfrm>
            <a:off x="3591757" y="751144"/>
            <a:ext cx="5849830" cy="5699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id="{340816E8-24B1-464E-A092-393EB2B84FB7}"/>
              </a:ext>
            </a:extLst>
          </p:cNvPr>
          <p:cNvSpPr/>
          <p:nvPr/>
        </p:nvSpPr>
        <p:spPr>
          <a:xfrm>
            <a:off x="4394380" y="814035"/>
            <a:ext cx="891855" cy="532286"/>
          </a:xfrm>
          <a:prstGeom prst="rect">
            <a:avLst/>
          </a:prstGeom>
          <a:solidFill>
            <a:srgbClr val="FFFF00">
              <a:alpha val="20000"/>
            </a:srgbClr>
          </a:solidFill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71362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3" grpId="0"/>
      <p:bldP spid="15" grpId="0"/>
      <p:bldP spid="14" grpId="0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7AD9EDF0-CF78-4893-BC2D-0A725B2A4C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344" y="1880941"/>
            <a:ext cx="4732287" cy="362287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id="{3472E0A7-6764-4A2A-A5D7-5BCF5795069B}"/>
              </a:ext>
            </a:extLst>
          </p:cNvPr>
          <p:cNvSpPr/>
          <p:nvPr/>
        </p:nvSpPr>
        <p:spPr bwMode="auto">
          <a:xfrm>
            <a:off x="5333999" y="1880942"/>
            <a:ext cx="4572001" cy="181587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슬롯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Type</a:t>
            </a: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일체형으로 슬롯타입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미설정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SLOT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유니트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PROV Type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현재운용중인 타입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Result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: XGIU / Blank</a:t>
            </a: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SLOT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유니트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Insrt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Type 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현재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실장된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타입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Result :  XGIU / Extract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B66696FF-7248-4395-AECF-58964F1CD200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43A790F5-D7D6-44AD-905C-DAF6C1436D8A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7-2. System </a:t>
            </a:r>
            <a:r>
              <a:rPr lang="ko-KR" altLang="en-US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제어부</a:t>
            </a:r>
            <a:endParaRPr lang="en-US" altLang="ko-KR" sz="1600" u="sng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D8979B0D-B86E-43F8-ADE2-C5BE1B8A81B4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sp>
        <p:nvSpPr>
          <p:cNvPr id="11" name="AutoShape 5">
            <a:extLst>
              <a:ext uri="{FF2B5EF4-FFF2-40B4-BE49-F238E27FC236}">
                <a16:creationId xmlns:a16="http://schemas.microsoft.com/office/drawing/2014/main" id="{29DE7CA7-C62F-4B15-9911-BDA43CBBCFE9}"/>
              </a:ext>
            </a:extLst>
          </p:cNvPr>
          <p:cNvSpPr>
            <a:spLocks noChangeArrowheads="1"/>
          </p:cNvSpPr>
          <p:nvPr/>
        </p:nvSpPr>
        <p:spPr bwMode="gray">
          <a:xfrm>
            <a:off x="1023570" y="2043629"/>
            <a:ext cx="665826" cy="184666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6D2FF77D-BDCE-4097-A1DB-EAC04929A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16</a:t>
            </a:fld>
            <a:endParaRPr lang="ko-KR" altLang="en-US" dirty="0"/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A2418F04-C537-4216-B199-ACC1BA6B92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36" b="1836"/>
          <a:stretch/>
        </p:blipFill>
        <p:spPr>
          <a:xfrm>
            <a:off x="3591757" y="751144"/>
            <a:ext cx="5849830" cy="5699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직사각형 12">
            <a:extLst>
              <a:ext uri="{FF2B5EF4-FFF2-40B4-BE49-F238E27FC236}">
                <a16:creationId xmlns:a16="http://schemas.microsoft.com/office/drawing/2014/main" id="{BFF3853F-C4EA-4019-A874-601EE0D61E67}"/>
              </a:ext>
            </a:extLst>
          </p:cNvPr>
          <p:cNvSpPr/>
          <p:nvPr/>
        </p:nvSpPr>
        <p:spPr>
          <a:xfrm>
            <a:off x="4394380" y="814035"/>
            <a:ext cx="891855" cy="532286"/>
          </a:xfrm>
          <a:prstGeom prst="rect">
            <a:avLst/>
          </a:prstGeom>
          <a:solidFill>
            <a:srgbClr val="FFFF00">
              <a:alpha val="20000"/>
            </a:srgbClr>
          </a:solidFill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07880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8" grpId="0"/>
      <p:bldP spid="9" grpId="0"/>
      <p:bldP spid="10" grpId="0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BCA378D8-C9D4-4335-ADB0-13611A7311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580" y="1802167"/>
            <a:ext cx="4813705" cy="361538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6ECDF93-1332-42A7-B0D6-7A65375D792D}"/>
              </a:ext>
            </a:extLst>
          </p:cNvPr>
          <p:cNvSpPr txBox="1"/>
          <p:nvPr/>
        </p:nvSpPr>
        <p:spPr>
          <a:xfrm>
            <a:off x="7794594" y="2043629"/>
            <a:ext cx="523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ⓒ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051E93C9-5401-4AC5-AECA-DBED495E6081}"/>
              </a:ext>
            </a:extLst>
          </p:cNvPr>
          <p:cNvSpPr/>
          <p:nvPr/>
        </p:nvSpPr>
        <p:spPr bwMode="auto">
          <a:xfrm>
            <a:off x="5437819" y="1802167"/>
            <a:ext cx="4268243" cy="707874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경보</a:t>
            </a:r>
            <a:endParaRPr lang="en-US" altLang="ko-KR" sz="1400" u="sng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현재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MCU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에서 발생된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Current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경보를 보여줌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D67DE4F9-0772-49AD-BD9D-23855E241BC6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340732B6-62B3-4AF6-BE31-86AB1B9CEF71}"/>
              </a:ext>
            </a:extLst>
          </p:cNvPr>
          <p:cNvSpPr/>
          <p:nvPr/>
        </p:nvSpPr>
        <p:spPr>
          <a:xfrm>
            <a:off x="669543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7-3. System </a:t>
            </a:r>
            <a:r>
              <a:rPr lang="ko-KR" altLang="en-US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제어부</a:t>
            </a:r>
            <a:endParaRPr lang="en-US" altLang="ko-KR" sz="1600" u="sng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96FA386C-598E-4BCD-A5DC-16D1C67E2063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sp>
        <p:nvSpPr>
          <p:cNvPr id="11" name="AutoShape 5">
            <a:extLst>
              <a:ext uri="{FF2B5EF4-FFF2-40B4-BE49-F238E27FC236}">
                <a16:creationId xmlns:a16="http://schemas.microsoft.com/office/drawing/2014/main" id="{4643A86C-1DFB-47B9-86C9-D330FE65750B}"/>
              </a:ext>
            </a:extLst>
          </p:cNvPr>
          <p:cNvSpPr>
            <a:spLocks noChangeArrowheads="1"/>
          </p:cNvSpPr>
          <p:nvPr/>
        </p:nvSpPr>
        <p:spPr bwMode="gray">
          <a:xfrm>
            <a:off x="1677797" y="1954635"/>
            <a:ext cx="615471" cy="245695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84233448-8C81-4B92-857C-C0EA92E64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17</a:t>
            </a:fld>
            <a:endParaRPr lang="ko-KR" altLang="en-US" dirty="0"/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522BEF4D-1D8E-4076-94E0-45CCE92EE7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36" b="1836"/>
          <a:stretch/>
        </p:blipFill>
        <p:spPr>
          <a:xfrm>
            <a:off x="3591757" y="751144"/>
            <a:ext cx="5849830" cy="5699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직사각형 13">
            <a:extLst>
              <a:ext uri="{FF2B5EF4-FFF2-40B4-BE49-F238E27FC236}">
                <a16:creationId xmlns:a16="http://schemas.microsoft.com/office/drawing/2014/main" id="{4490E4C3-566D-4A73-83D7-3320DC1E412C}"/>
              </a:ext>
            </a:extLst>
          </p:cNvPr>
          <p:cNvSpPr/>
          <p:nvPr/>
        </p:nvSpPr>
        <p:spPr>
          <a:xfrm>
            <a:off x="4394380" y="814035"/>
            <a:ext cx="891855" cy="532286"/>
          </a:xfrm>
          <a:prstGeom prst="rect">
            <a:avLst/>
          </a:prstGeom>
          <a:solidFill>
            <a:srgbClr val="FFFF00">
              <a:alpha val="20000"/>
            </a:srgbClr>
          </a:solidFill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05332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8" grpId="0"/>
      <p:bldP spid="9" grpId="0"/>
      <p:bldP spid="10" grpId="0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1A40CC8B-C68D-4426-89E6-41F78A4949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522" y="1653208"/>
            <a:ext cx="4717913" cy="389855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37849046-17FA-4D4D-8493-21DBADC65112}"/>
              </a:ext>
            </a:extLst>
          </p:cNvPr>
          <p:cNvSpPr/>
          <p:nvPr/>
        </p:nvSpPr>
        <p:spPr bwMode="auto">
          <a:xfrm>
            <a:off x="5567316" y="1653208"/>
            <a:ext cx="3924052" cy="707874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경보등급</a:t>
            </a:r>
            <a:endParaRPr lang="en-US" altLang="ko-KR" sz="1400" u="sng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각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유니트의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ID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를 선택한 후 경보등급이 설정가능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83E9985E-5210-4A77-93C0-6355A14E0DF0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EA5CE1D5-CD81-49DA-B01D-2D7FDE638145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7-4. System </a:t>
            </a:r>
            <a:r>
              <a:rPr lang="ko-KR" altLang="en-US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제어부</a:t>
            </a:r>
            <a:endParaRPr lang="en-US" altLang="ko-KR" sz="1600" u="sng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BA5C3E08-5564-4AEC-9090-90B258717469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sp>
        <p:nvSpPr>
          <p:cNvPr id="13" name="AutoShape 5">
            <a:extLst>
              <a:ext uri="{FF2B5EF4-FFF2-40B4-BE49-F238E27FC236}">
                <a16:creationId xmlns:a16="http://schemas.microsoft.com/office/drawing/2014/main" id="{9981B29C-B07C-4502-8C99-13416D6604D6}"/>
              </a:ext>
            </a:extLst>
          </p:cNvPr>
          <p:cNvSpPr>
            <a:spLocks noChangeArrowheads="1"/>
          </p:cNvSpPr>
          <p:nvPr/>
        </p:nvSpPr>
        <p:spPr bwMode="gray">
          <a:xfrm>
            <a:off x="2289961" y="1858368"/>
            <a:ext cx="587463" cy="163379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AB1CE02F-B2F2-4BA8-A203-0CD3AC6FB9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18</a:t>
            </a:fld>
            <a:endParaRPr lang="ko-KR" altLang="en-US" dirty="0"/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7547BC58-7DE4-42C1-978D-B5EE07BAA0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36" b="1836"/>
          <a:stretch/>
        </p:blipFill>
        <p:spPr>
          <a:xfrm>
            <a:off x="3591757" y="751144"/>
            <a:ext cx="5849830" cy="5699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직사각형 13">
            <a:extLst>
              <a:ext uri="{FF2B5EF4-FFF2-40B4-BE49-F238E27FC236}">
                <a16:creationId xmlns:a16="http://schemas.microsoft.com/office/drawing/2014/main" id="{7A14E2E8-AFF7-41F0-9387-2B12CD9194A7}"/>
              </a:ext>
            </a:extLst>
          </p:cNvPr>
          <p:cNvSpPr/>
          <p:nvPr/>
        </p:nvSpPr>
        <p:spPr>
          <a:xfrm>
            <a:off x="4394380" y="814035"/>
            <a:ext cx="891855" cy="532286"/>
          </a:xfrm>
          <a:prstGeom prst="rect">
            <a:avLst/>
          </a:prstGeom>
          <a:solidFill>
            <a:srgbClr val="FFFF00">
              <a:alpha val="20000"/>
            </a:srgbClr>
          </a:solidFill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57507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10" grpId="0"/>
      <p:bldP spid="11" grpId="0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A6ECDF93-1332-42A7-B0D6-7A65375D792D}"/>
              </a:ext>
            </a:extLst>
          </p:cNvPr>
          <p:cNvSpPr txBox="1"/>
          <p:nvPr/>
        </p:nvSpPr>
        <p:spPr>
          <a:xfrm>
            <a:off x="7794594" y="2043629"/>
            <a:ext cx="523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ⓒ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AA5D548C-852B-4D83-AAC3-72320EA1D117}"/>
              </a:ext>
            </a:extLst>
          </p:cNvPr>
          <p:cNvSpPr/>
          <p:nvPr/>
        </p:nvSpPr>
        <p:spPr bwMode="auto">
          <a:xfrm>
            <a:off x="5615542" y="1597359"/>
            <a:ext cx="4105508" cy="2554533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관리</a:t>
            </a:r>
            <a:endParaRPr lang="en-US" altLang="ko-KR" sz="1400" u="sng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Version  :   MCU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버전정보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성능초기화 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: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운용되는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모든장치의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성능을 초기화함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시스템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재시작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: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운용되고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있는시스템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메모리를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재부팅함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                         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부팅시간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(4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분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30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초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회선장애 발생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rgbClr val="FF00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rgbClr val="FF00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시스템초기화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: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운용되고 있는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모든시스템을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초기화함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init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                        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부팅시간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(4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분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30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초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회선장애발생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rgbClr val="FF00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rgbClr val="FF00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System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Inverntory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Info :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각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Unit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에 대한 바코드정보입력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F48E1F26-DD2D-4E75-B2F8-D7CC6EBFBC81}"/>
              </a:ext>
            </a:extLst>
          </p:cNvPr>
          <p:cNvSpPr/>
          <p:nvPr/>
        </p:nvSpPr>
        <p:spPr>
          <a:xfrm>
            <a:off x="7088480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CD8C26C9-EC14-4148-996B-08F11360F330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7-5. System </a:t>
            </a:r>
            <a:r>
              <a:rPr lang="ko-KR" altLang="en-US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제어부 </a:t>
            </a:r>
            <a:endParaRPr lang="en-US" altLang="ko-KR" sz="1600" u="sng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DD26CE66-16B7-4308-B685-A3C84E046088}"/>
              </a:ext>
            </a:extLst>
          </p:cNvPr>
          <p:cNvGrpSpPr/>
          <p:nvPr/>
        </p:nvGrpSpPr>
        <p:grpSpPr>
          <a:xfrm>
            <a:off x="518043" y="1593543"/>
            <a:ext cx="7276551" cy="4131620"/>
            <a:chOff x="518043" y="1593543"/>
            <a:chExt cx="7276551" cy="4131620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C3989CDC-B076-4009-89C8-EC6C0786B1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8043" y="1593543"/>
              <a:ext cx="4668944" cy="413162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7575BCB-99B3-4600-9A28-FC629DA2426F}"/>
                </a:ext>
              </a:extLst>
            </p:cNvPr>
            <p:cNvSpPr txBox="1"/>
            <p:nvPr/>
          </p:nvSpPr>
          <p:spPr>
            <a:xfrm>
              <a:off x="5382486" y="4770617"/>
              <a:ext cx="2412108" cy="40011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ko-KR" altLang="en-US" sz="1000" dirty="0">
                  <a:solidFill>
                    <a:schemeClr val="bg1"/>
                  </a:solidFill>
                </a:rPr>
                <a:t>슬롯 및 </a:t>
              </a:r>
              <a:r>
                <a:rPr lang="ko-KR" altLang="en-US" sz="1000" dirty="0" err="1">
                  <a:solidFill>
                    <a:schemeClr val="bg1"/>
                  </a:solidFill>
                </a:rPr>
                <a:t>파워유니트</a:t>
              </a:r>
              <a:r>
                <a:rPr lang="ko-KR" altLang="en-US" sz="1000" dirty="0">
                  <a:solidFill>
                    <a:schemeClr val="bg1"/>
                  </a:solidFill>
                </a:rPr>
                <a:t>  바코드 이력관리</a:t>
              </a:r>
              <a:endParaRPr lang="en-US" altLang="ko-KR" sz="1000" dirty="0">
                <a:solidFill>
                  <a:schemeClr val="bg1"/>
                </a:solidFill>
              </a:endParaRPr>
            </a:p>
            <a:p>
              <a:r>
                <a:rPr lang="ko-KR" altLang="en-US" sz="1000" dirty="0">
                  <a:solidFill>
                    <a:schemeClr val="bg1"/>
                  </a:solidFill>
                </a:rPr>
                <a:t> </a:t>
              </a:r>
              <a:r>
                <a:rPr lang="en-US" altLang="ko-KR" sz="1000" dirty="0">
                  <a:solidFill>
                    <a:schemeClr val="bg1"/>
                  </a:solidFill>
                </a:rPr>
                <a:t>( </a:t>
              </a:r>
              <a:r>
                <a:rPr lang="ko-KR" altLang="en-US" sz="1000" dirty="0">
                  <a:solidFill>
                    <a:schemeClr val="bg1"/>
                  </a:solidFill>
                </a:rPr>
                <a:t>최종출하시 공장에서 입력하여 출하됨</a:t>
              </a:r>
              <a:r>
                <a:rPr lang="en-US" altLang="ko-KR" sz="1000" dirty="0">
                  <a:solidFill>
                    <a:schemeClr val="bg1"/>
                  </a:solidFill>
                </a:rPr>
                <a:t>)</a:t>
              </a:r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FC73B4C3-BB30-49D5-BA27-D096D2C398B8}"/>
                </a:ext>
              </a:extLst>
            </p:cNvPr>
            <p:cNvSpPr/>
            <p:nvPr/>
          </p:nvSpPr>
          <p:spPr>
            <a:xfrm>
              <a:off x="978957" y="4075009"/>
              <a:ext cx="3747116" cy="1478725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21313AFE-BF93-4931-9204-6F754285607C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sp>
        <p:nvSpPr>
          <p:cNvPr id="15" name="AutoShape 5">
            <a:extLst>
              <a:ext uri="{FF2B5EF4-FFF2-40B4-BE49-F238E27FC236}">
                <a16:creationId xmlns:a16="http://schemas.microsoft.com/office/drawing/2014/main" id="{EAC298CD-7A37-4570-97DD-A644C750396E}"/>
              </a:ext>
            </a:extLst>
          </p:cNvPr>
          <p:cNvSpPr>
            <a:spLocks noChangeArrowheads="1"/>
          </p:cNvSpPr>
          <p:nvPr/>
        </p:nvSpPr>
        <p:spPr bwMode="gray">
          <a:xfrm>
            <a:off x="2889681" y="1779260"/>
            <a:ext cx="591750" cy="264369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C768E77-8C5E-475B-9743-8FA7236D6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19</a:t>
            </a:fld>
            <a:endParaRPr lang="ko-KR" altLang="en-US" dirty="0"/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D4BFCDEE-879A-4796-B0DD-1D0964E6C0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36" b="1836"/>
          <a:stretch/>
        </p:blipFill>
        <p:spPr>
          <a:xfrm>
            <a:off x="3591757" y="751144"/>
            <a:ext cx="5849830" cy="5699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7" name="직사각형 16">
            <a:extLst>
              <a:ext uri="{FF2B5EF4-FFF2-40B4-BE49-F238E27FC236}">
                <a16:creationId xmlns:a16="http://schemas.microsoft.com/office/drawing/2014/main" id="{A05C1DC1-24E8-435D-8B22-ED9B64B1570A}"/>
              </a:ext>
            </a:extLst>
          </p:cNvPr>
          <p:cNvSpPr/>
          <p:nvPr/>
        </p:nvSpPr>
        <p:spPr>
          <a:xfrm>
            <a:off x="4394380" y="814035"/>
            <a:ext cx="891855" cy="532286"/>
          </a:xfrm>
          <a:prstGeom prst="rect">
            <a:avLst/>
          </a:prstGeom>
          <a:solidFill>
            <a:srgbClr val="FFFF00">
              <a:alpha val="20000"/>
            </a:srgbClr>
          </a:solidFill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10441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" grpId="0"/>
      <p:bldP spid="9" grpId="0"/>
      <p:bldP spid="13" grpId="0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5664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1.</a:t>
            </a:r>
            <a:r>
              <a:rPr lang="ko-KR" altLang="en-US" dirty="0"/>
              <a:t>시스템 개요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77C8E6AB-49D6-4D4C-8BF0-1B2066399206}"/>
              </a:ext>
            </a:extLst>
          </p:cNvPr>
          <p:cNvSpPr/>
          <p:nvPr/>
        </p:nvSpPr>
        <p:spPr>
          <a:xfrm>
            <a:off x="359607" y="1549693"/>
            <a:ext cx="9365598" cy="4031861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WTLAN-2420  COPTN </a:t>
            </a:r>
            <a:r>
              <a:rPr lang="ko-KR" altLang="en-US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장치는  국사 </a:t>
            </a:r>
            <a:r>
              <a:rPr lang="en-US" altLang="ko-KR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L3 </a:t>
            </a:r>
            <a:r>
              <a:rPr lang="ko-KR" altLang="en-US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대체용으로 개발된   집중국사 용  </a:t>
            </a:r>
            <a:r>
              <a:rPr lang="en-US" altLang="ko-KR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CCTV </a:t>
            </a:r>
            <a:r>
              <a:rPr lang="ko-KR" altLang="en-US" sz="1600" dirty="0" err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집선장치장치입니다</a:t>
            </a:r>
            <a:r>
              <a:rPr lang="en-US" altLang="ko-KR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  <a:p>
            <a:pPr algn="l">
              <a:defRPr/>
            </a:pPr>
            <a:endParaRPr lang="en-US" altLang="ko-KR" sz="1600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ko-KR" altLang="en-US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하양신호의  시스템을  </a:t>
            </a:r>
            <a:r>
              <a:rPr lang="ko-KR" altLang="en-US" sz="1600" dirty="0" err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집선하여</a:t>
            </a:r>
            <a:r>
              <a:rPr lang="en-US" altLang="ko-KR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ko-KR" altLang="en-US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이더넷 신호형태로  </a:t>
            </a:r>
            <a:r>
              <a:rPr lang="en-US" altLang="ko-KR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MPLS </a:t>
            </a:r>
            <a:r>
              <a:rPr lang="ko-KR" altLang="en-US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포맷형태로</a:t>
            </a:r>
            <a:endParaRPr lang="en-US" altLang="ko-KR" sz="1600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600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ko-KR" altLang="en-US" sz="1600" dirty="0" err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네트윅을</a:t>
            </a:r>
            <a:r>
              <a:rPr lang="ko-KR" altLang="en-US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600" dirty="0" err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이중화하여</a:t>
            </a:r>
            <a:r>
              <a:rPr lang="ko-KR" altLang="en-US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안정적이고 지속가능한 </a:t>
            </a:r>
            <a:r>
              <a:rPr lang="en-US" altLang="ko-KR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CCTV</a:t>
            </a:r>
            <a:r>
              <a:rPr lang="ko-KR" altLang="en-US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망을 구축하는데 개발된 장치이며</a:t>
            </a:r>
            <a:endParaRPr lang="en-US" altLang="ko-KR" sz="1600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600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ko-KR" altLang="en-US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또한  </a:t>
            </a:r>
            <a:r>
              <a:rPr lang="en-US" altLang="ko-KR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WTLAN-2400, WTLAN-96G,WTLAN-2420 L2</a:t>
            </a:r>
            <a:r>
              <a:rPr lang="ko-KR" altLang="en-US" sz="1600" dirty="0" err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ㅈ</a:t>
            </a:r>
            <a:r>
              <a:rPr lang="ko-KR" altLang="en-US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장치와    망연동이 가능하며</a:t>
            </a:r>
            <a:endParaRPr lang="en-US" altLang="ko-KR" sz="1600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600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Mode </a:t>
            </a:r>
            <a:r>
              <a:rPr lang="ko-KR" altLang="en-US" sz="1600" dirty="0" err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변경시</a:t>
            </a:r>
            <a:r>
              <a:rPr lang="ko-KR" altLang="en-US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WTLAN2400 </a:t>
            </a:r>
            <a:r>
              <a:rPr lang="ko-KR" altLang="en-US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대체용으로 </a:t>
            </a:r>
            <a:r>
              <a:rPr lang="ko-KR" altLang="en-US" sz="1600" dirty="0" err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ㅣ</a:t>
            </a:r>
            <a:endParaRPr lang="en-US" altLang="ko-KR" sz="1600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600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ko-KR" altLang="en-US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고객 솔루션에 따라 다양한 서비스가 제공가능한 장치입니다</a:t>
            </a:r>
            <a:r>
              <a:rPr lang="en-US" altLang="ko-KR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  <a:p>
            <a:pPr algn="l">
              <a:defRPr/>
            </a:pPr>
            <a:endParaRPr lang="en-US" altLang="ko-KR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600" b="1" dirty="0">
              <a:solidFill>
                <a:srgbClr val="7198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600" b="1" dirty="0">
              <a:solidFill>
                <a:srgbClr val="7198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ko-KR" altLang="en-US" sz="1600" b="1" dirty="0">
              <a:solidFill>
                <a:srgbClr val="7198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286179B0-87F3-46B8-B848-97E14E29CC31}"/>
              </a:ext>
            </a:extLst>
          </p:cNvPr>
          <p:cNvSpPr/>
          <p:nvPr/>
        </p:nvSpPr>
        <p:spPr>
          <a:xfrm>
            <a:off x="6990161" y="159661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Ⅰ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장비개요 및 구성 망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54CC24CA-DE45-4185-BE1B-86264F84D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2325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8A9BE6F-48E9-42CA-88BB-FAD38A0C67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266" y="1698501"/>
            <a:ext cx="5423754" cy="3830929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6ECDF93-1332-42A7-B0D6-7A65375D792D}"/>
              </a:ext>
            </a:extLst>
          </p:cNvPr>
          <p:cNvSpPr txBox="1"/>
          <p:nvPr/>
        </p:nvSpPr>
        <p:spPr>
          <a:xfrm>
            <a:off x="7794594" y="2043629"/>
            <a:ext cx="523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ⓒ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B3FF3A9A-B63D-4EAE-9E09-A823F9D3A631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7-6. SLOT1/2 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7B85C544-32A5-4AD0-AD6B-963666E44FA9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sp>
        <p:nvSpPr>
          <p:cNvPr id="17" name="AutoShape 5">
            <a:extLst>
              <a:ext uri="{FF2B5EF4-FFF2-40B4-BE49-F238E27FC236}">
                <a16:creationId xmlns:a16="http://schemas.microsoft.com/office/drawing/2014/main" id="{CAA88E72-61A4-4F24-9BFB-88D613D33A15}"/>
              </a:ext>
            </a:extLst>
          </p:cNvPr>
          <p:cNvSpPr>
            <a:spLocks noChangeArrowheads="1"/>
          </p:cNvSpPr>
          <p:nvPr/>
        </p:nvSpPr>
        <p:spPr bwMode="gray">
          <a:xfrm>
            <a:off x="640968" y="1920400"/>
            <a:ext cx="582030" cy="193626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552BE2AA-919F-431F-96BD-3844E630EEF8}"/>
              </a:ext>
            </a:extLst>
          </p:cNvPr>
          <p:cNvSpPr/>
          <p:nvPr/>
        </p:nvSpPr>
        <p:spPr bwMode="auto">
          <a:xfrm>
            <a:off x="6123547" y="1698501"/>
            <a:ext cx="3216265" cy="2893088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ko-KR" altLang="en-US" sz="1400" u="sng" dirty="0" err="1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파라메타</a:t>
            </a:r>
            <a:endParaRPr lang="en-US" altLang="ko-KR" sz="1400" u="sng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- 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Descrption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회선  주석을 입력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한글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16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자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</a:t>
            </a: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- 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Monitering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: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경보 보고 유무설정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Enable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경보감지 활성화상태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Disable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경보감지 비활성화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-  Optic Tx Power :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광출력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유무 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    on :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광소스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출력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(-3dBm~-11dBm)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    off :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광소스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출력 차단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rgbClr val="FF0000"/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0F0F2DED-2D2F-4328-89A9-A4F5E5342E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20</a:t>
            </a:fld>
            <a:endParaRPr lang="ko-KR" altLang="en-US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AFE1FD22-11D8-4A9A-87EC-ED5BCA0F35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36" b="1836"/>
          <a:stretch/>
        </p:blipFill>
        <p:spPr>
          <a:xfrm>
            <a:off x="3591757" y="751144"/>
            <a:ext cx="5849830" cy="5699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468F96B0-AB11-4837-A6F8-82213F614B6B}"/>
              </a:ext>
            </a:extLst>
          </p:cNvPr>
          <p:cNvSpPr/>
          <p:nvPr/>
        </p:nvSpPr>
        <p:spPr>
          <a:xfrm>
            <a:off x="7975662" y="951696"/>
            <a:ext cx="321689" cy="369376"/>
          </a:xfrm>
          <a:prstGeom prst="rect">
            <a:avLst/>
          </a:prstGeom>
          <a:solidFill>
            <a:srgbClr val="FFFF00">
              <a:alpha val="20000"/>
            </a:srgbClr>
          </a:solidFill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A35C22E-8A96-0DB0-EBAB-945B136EE242}"/>
              </a:ext>
            </a:extLst>
          </p:cNvPr>
          <p:cNvSpPr txBox="1"/>
          <p:nvPr/>
        </p:nvSpPr>
        <p:spPr>
          <a:xfrm>
            <a:off x="2033544" y="863387"/>
            <a:ext cx="15441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(PTN Mode)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4CA918-DC0E-0E89-8E96-8B3B36742D0C}"/>
              </a:ext>
            </a:extLst>
          </p:cNvPr>
          <p:cNvSpPr txBox="1"/>
          <p:nvPr/>
        </p:nvSpPr>
        <p:spPr>
          <a:xfrm>
            <a:off x="2019924" y="3237168"/>
            <a:ext cx="3037093" cy="64633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rgbClr val="FF0000"/>
                </a:solidFill>
              </a:rPr>
              <a:t>PTN </a:t>
            </a:r>
            <a:r>
              <a:rPr lang="ko-KR" altLang="en-US" sz="1200" dirty="0">
                <a:solidFill>
                  <a:srgbClr val="FF0000"/>
                </a:solidFill>
              </a:rPr>
              <a:t>모드시에는 </a:t>
            </a:r>
            <a:r>
              <a:rPr lang="en-US" altLang="ko-KR" sz="1200" dirty="0">
                <a:solidFill>
                  <a:srgbClr val="FF0000"/>
                </a:solidFill>
              </a:rPr>
              <a:t>MPLS </a:t>
            </a:r>
            <a:r>
              <a:rPr lang="ko-KR" altLang="en-US" sz="1200" dirty="0">
                <a:solidFill>
                  <a:srgbClr val="FF0000"/>
                </a:solidFill>
              </a:rPr>
              <a:t> </a:t>
            </a:r>
            <a:r>
              <a:rPr lang="en-US" altLang="ko-KR" sz="1200" dirty="0">
                <a:solidFill>
                  <a:srgbClr val="FF0000"/>
                </a:solidFill>
              </a:rPr>
              <a:t>(</a:t>
            </a:r>
            <a:r>
              <a:rPr lang="ko-KR" altLang="en-US" sz="1200" dirty="0" err="1">
                <a:solidFill>
                  <a:srgbClr val="FF0000"/>
                </a:solidFill>
              </a:rPr>
              <a:t>광이중화</a:t>
            </a:r>
            <a:r>
              <a:rPr lang="ko-KR" altLang="en-US" sz="1200" dirty="0">
                <a:solidFill>
                  <a:srgbClr val="FF0000"/>
                </a:solidFill>
              </a:rPr>
              <a:t> </a:t>
            </a:r>
            <a:r>
              <a:rPr lang="en-US" altLang="ko-KR" sz="1200" dirty="0">
                <a:solidFill>
                  <a:srgbClr val="FF0000"/>
                </a:solidFill>
              </a:rPr>
              <a:t>) </a:t>
            </a:r>
            <a:r>
              <a:rPr lang="ko-KR" altLang="en-US" sz="1200" dirty="0">
                <a:solidFill>
                  <a:srgbClr val="FF0000"/>
                </a:solidFill>
              </a:rPr>
              <a:t>포트</a:t>
            </a:r>
            <a:endParaRPr lang="en-US" altLang="ko-KR" sz="1200" dirty="0">
              <a:solidFill>
                <a:srgbClr val="FF0000"/>
              </a:solidFill>
            </a:endParaRPr>
          </a:p>
          <a:p>
            <a:r>
              <a:rPr lang="en-US" altLang="ko-KR" sz="1200" dirty="0">
                <a:solidFill>
                  <a:srgbClr val="FF0000"/>
                </a:solidFill>
              </a:rPr>
              <a:t>1-2 ,2-2</a:t>
            </a:r>
            <a:r>
              <a:rPr lang="ko-KR" altLang="en-US" sz="1200" dirty="0">
                <a:solidFill>
                  <a:srgbClr val="FF0000"/>
                </a:solidFill>
              </a:rPr>
              <a:t>번 </a:t>
            </a:r>
            <a:r>
              <a:rPr lang="ko-KR" altLang="en-US" sz="1200" dirty="0" err="1">
                <a:solidFill>
                  <a:srgbClr val="FF0000"/>
                </a:solidFill>
              </a:rPr>
              <a:t>고정포트입니다</a:t>
            </a:r>
            <a:endParaRPr lang="en-US" altLang="ko-KR" sz="1200" dirty="0">
              <a:solidFill>
                <a:srgbClr val="FF0000"/>
              </a:solidFill>
            </a:endParaRPr>
          </a:p>
          <a:p>
            <a:r>
              <a:rPr lang="ko-KR" altLang="en-US" sz="1200" dirty="0" err="1">
                <a:solidFill>
                  <a:srgbClr val="FF0000"/>
                </a:solidFill>
              </a:rPr>
              <a:t>개통시</a:t>
            </a:r>
            <a:r>
              <a:rPr lang="ko-KR" altLang="en-US" sz="1200" dirty="0">
                <a:solidFill>
                  <a:srgbClr val="FF0000"/>
                </a:solidFill>
              </a:rPr>
              <a:t> </a:t>
            </a:r>
            <a:r>
              <a:rPr lang="ko-KR" altLang="en-US" sz="1200" dirty="0" err="1">
                <a:solidFill>
                  <a:srgbClr val="FF0000"/>
                </a:solidFill>
              </a:rPr>
              <a:t>주의요함</a:t>
            </a:r>
            <a:endParaRPr lang="en-US" altLang="ko-KR" sz="1200" dirty="0">
              <a:solidFill>
                <a:srgbClr val="FF0000"/>
              </a:solidFill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D15BE627-9BC4-9FD5-CC1C-663FBA8778D2}"/>
              </a:ext>
            </a:extLst>
          </p:cNvPr>
          <p:cNvSpPr/>
          <p:nvPr/>
        </p:nvSpPr>
        <p:spPr>
          <a:xfrm>
            <a:off x="8708624" y="961645"/>
            <a:ext cx="321689" cy="369376"/>
          </a:xfrm>
          <a:prstGeom prst="rect">
            <a:avLst/>
          </a:prstGeom>
          <a:solidFill>
            <a:srgbClr val="FFFF00">
              <a:alpha val="20000"/>
            </a:srgbClr>
          </a:solidFill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14" name="직선 화살표 연결선 13">
            <a:extLst>
              <a:ext uri="{FF2B5EF4-FFF2-40B4-BE49-F238E27FC236}">
                <a16:creationId xmlns:a16="http://schemas.microsoft.com/office/drawing/2014/main" id="{B90C2FF5-9B9A-D288-A459-080B841DF61B}"/>
              </a:ext>
            </a:extLst>
          </p:cNvPr>
          <p:cNvCxnSpPr>
            <a:cxnSpLocks/>
            <a:stCxn id="6" idx="0"/>
          </p:cNvCxnSpPr>
          <p:nvPr/>
        </p:nvCxnSpPr>
        <p:spPr>
          <a:xfrm flipV="1">
            <a:off x="3538471" y="1321072"/>
            <a:ext cx="4423106" cy="191609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화살표 연결선 19">
            <a:extLst>
              <a:ext uri="{FF2B5EF4-FFF2-40B4-BE49-F238E27FC236}">
                <a16:creationId xmlns:a16="http://schemas.microsoft.com/office/drawing/2014/main" id="{F2D19532-8DFB-6A62-6E04-A75ED98F85A9}"/>
              </a:ext>
            </a:extLst>
          </p:cNvPr>
          <p:cNvCxnSpPr>
            <a:cxnSpLocks/>
            <a:stCxn id="6" idx="0"/>
          </p:cNvCxnSpPr>
          <p:nvPr/>
        </p:nvCxnSpPr>
        <p:spPr>
          <a:xfrm flipV="1">
            <a:off x="3538471" y="1328570"/>
            <a:ext cx="5170153" cy="190859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287289CA-31AA-64C6-6FC2-84DA748524FF}"/>
              </a:ext>
            </a:extLst>
          </p:cNvPr>
          <p:cNvSpPr txBox="1"/>
          <p:nvPr/>
        </p:nvSpPr>
        <p:spPr>
          <a:xfrm>
            <a:off x="7888905" y="1289904"/>
            <a:ext cx="46703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100" b="1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1-2</a:t>
            </a:r>
            <a:endParaRPr lang="ko-KR" altLang="en-US" sz="1100" b="1" dirty="0">
              <a:solidFill>
                <a:srgbClr val="FF0000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2D4F7B9-2AA5-0ED2-6892-51F7C37A2211}"/>
              </a:ext>
            </a:extLst>
          </p:cNvPr>
          <p:cNvSpPr txBox="1"/>
          <p:nvPr/>
        </p:nvSpPr>
        <p:spPr>
          <a:xfrm>
            <a:off x="8660434" y="1286263"/>
            <a:ext cx="46703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100" b="1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2-2</a:t>
            </a:r>
            <a:endParaRPr lang="ko-KR" altLang="en-US" sz="11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671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9" grpId="0"/>
      <p:bldP spid="17" grpId="0" animBg="1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298DF5C3-C81B-408D-9D6F-4A35B2EDE2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708" y="1579138"/>
            <a:ext cx="4462255" cy="381857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6ECDF93-1332-42A7-B0D6-7A65375D792D}"/>
              </a:ext>
            </a:extLst>
          </p:cNvPr>
          <p:cNvSpPr txBox="1"/>
          <p:nvPr/>
        </p:nvSpPr>
        <p:spPr>
          <a:xfrm>
            <a:off x="7794594" y="2043629"/>
            <a:ext cx="523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ⓒ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B3FF3A9A-B63D-4EAE-9E09-A823F9D3A631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7-7. SLOT1/2 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7B85C544-32A5-4AD0-AD6B-963666E44FA9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sp>
        <p:nvSpPr>
          <p:cNvPr id="17" name="AutoShape 5">
            <a:extLst>
              <a:ext uri="{FF2B5EF4-FFF2-40B4-BE49-F238E27FC236}">
                <a16:creationId xmlns:a16="http://schemas.microsoft.com/office/drawing/2014/main" id="{CAA88E72-61A4-4F24-9BFB-88D613D33A15}"/>
              </a:ext>
            </a:extLst>
          </p:cNvPr>
          <p:cNvSpPr>
            <a:spLocks noChangeArrowheads="1"/>
          </p:cNvSpPr>
          <p:nvPr/>
        </p:nvSpPr>
        <p:spPr bwMode="gray">
          <a:xfrm>
            <a:off x="1124125" y="1767839"/>
            <a:ext cx="638890" cy="275790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CCEFB365-8B31-4695-8DD4-732FFDEF4E40}"/>
              </a:ext>
            </a:extLst>
          </p:cNvPr>
          <p:cNvSpPr/>
          <p:nvPr/>
        </p:nvSpPr>
        <p:spPr bwMode="auto">
          <a:xfrm>
            <a:off x="5562435" y="1526707"/>
            <a:ext cx="3717396" cy="2000536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DDM</a:t>
            </a: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광 포트의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DDM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정보를 보여 준다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광모듈에서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지원되는 정보를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EMS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에 보여줌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DDM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정보가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않보일경우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: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광모듈에서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미지원됨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XGIU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포트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파장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 TRX1310) </a:t>
            </a: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                  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출력레벨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(-1dBm~-6dBm)</a:t>
            </a: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                  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수신레벨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(11dBm)</a:t>
            </a: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F770BAA7-6FD0-4B69-9789-9869469F15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7597" y="3716126"/>
            <a:ext cx="2672161" cy="236431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A41E0D80-B4BB-4F7D-8A2F-E67EA9270E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21</a:t>
            </a:fld>
            <a:endParaRPr lang="ko-KR" altLang="en-US" dirty="0"/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869E235B-343F-400D-B6A4-FE4F5D3D6AD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36" b="1836"/>
          <a:stretch/>
        </p:blipFill>
        <p:spPr>
          <a:xfrm>
            <a:off x="3591757" y="751144"/>
            <a:ext cx="5849830" cy="5699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직사각형 13">
            <a:extLst>
              <a:ext uri="{FF2B5EF4-FFF2-40B4-BE49-F238E27FC236}">
                <a16:creationId xmlns:a16="http://schemas.microsoft.com/office/drawing/2014/main" id="{13C54DA9-CCD2-4BC0-944F-4176D3FF8A25}"/>
              </a:ext>
            </a:extLst>
          </p:cNvPr>
          <p:cNvSpPr/>
          <p:nvPr/>
        </p:nvSpPr>
        <p:spPr>
          <a:xfrm>
            <a:off x="7426521" y="797299"/>
            <a:ext cx="1625200" cy="532286"/>
          </a:xfrm>
          <a:prstGeom prst="rect">
            <a:avLst/>
          </a:prstGeom>
          <a:solidFill>
            <a:srgbClr val="FFFF00">
              <a:alpha val="20000"/>
            </a:srgbClr>
          </a:solidFill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6420A0-2FD4-8673-C0A9-EFF39F3C8D7C}"/>
              </a:ext>
            </a:extLst>
          </p:cNvPr>
          <p:cNvSpPr txBox="1"/>
          <p:nvPr/>
        </p:nvSpPr>
        <p:spPr>
          <a:xfrm>
            <a:off x="2033544" y="863387"/>
            <a:ext cx="15441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(PTN Mode)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256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9" grpId="0"/>
      <p:bldP spid="17" grpId="0" animBg="1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08A1EEC3-7D94-4D51-B1D0-140F1BD585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968" y="1782372"/>
            <a:ext cx="4275516" cy="3643068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6ECDF93-1332-42A7-B0D6-7A65375D792D}"/>
              </a:ext>
            </a:extLst>
          </p:cNvPr>
          <p:cNvSpPr txBox="1"/>
          <p:nvPr/>
        </p:nvSpPr>
        <p:spPr>
          <a:xfrm>
            <a:off x="7794594" y="2043629"/>
            <a:ext cx="523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ⓒ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B3FF3A9A-B63D-4EAE-9E09-A823F9D3A631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7-8. SLOT1/2 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7B85C544-32A5-4AD0-AD6B-963666E44FA9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sp>
        <p:nvSpPr>
          <p:cNvPr id="17" name="AutoShape 5">
            <a:extLst>
              <a:ext uri="{FF2B5EF4-FFF2-40B4-BE49-F238E27FC236}">
                <a16:creationId xmlns:a16="http://schemas.microsoft.com/office/drawing/2014/main" id="{CAA88E72-61A4-4F24-9BFB-88D613D33A15}"/>
              </a:ext>
            </a:extLst>
          </p:cNvPr>
          <p:cNvSpPr>
            <a:spLocks noChangeArrowheads="1"/>
          </p:cNvSpPr>
          <p:nvPr/>
        </p:nvSpPr>
        <p:spPr bwMode="gray">
          <a:xfrm>
            <a:off x="1776953" y="1999052"/>
            <a:ext cx="563575" cy="207253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376D1163-E3AA-4812-9AE4-4A047DB8D0B1}"/>
              </a:ext>
            </a:extLst>
          </p:cNvPr>
          <p:cNvSpPr/>
          <p:nvPr/>
        </p:nvSpPr>
        <p:spPr bwMode="auto">
          <a:xfrm>
            <a:off x="5312619" y="1782372"/>
            <a:ext cx="4485722" cy="2369867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경보</a:t>
            </a:r>
            <a:endParaRPr lang="en-US" altLang="ko-KR" sz="1400" u="sng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   XGIU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유니트에서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발생한 경보를 보여줌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NNI (XGIU)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에 대한 발령경보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1) LOS  :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광수신장애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2)Optic RX Power Low 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광 수신레벨 낮음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 -14dBm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이하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</a:t>
            </a: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3)Optic RX Power High 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광수신레벨 높음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(-6dBm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이하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</a:t>
            </a: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4)Optic Module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Missmatch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포트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Speed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와광모듈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Speed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불일치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A2BDDFC8-F784-4537-B576-45EA915627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22</a:t>
            </a:fld>
            <a:endParaRPr lang="ko-KR" altLang="en-US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2B2BFC8B-0BE3-4CA9-BCB8-96590E193B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36" b="1836"/>
          <a:stretch/>
        </p:blipFill>
        <p:spPr>
          <a:xfrm>
            <a:off x="3591757" y="751144"/>
            <a:ext cx="5849830" cy="5699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ACB3AA04-C880-444A-8840-D0B166F1B6EB}"/>
              </a:ext>
            </a:extLst>
          </p:cNvPr>
          <p:cNvSpPr/>
          <p:nvPr/>
        </p:nvSpPr>
        <p:spPr>
          <a:xfrm>
            <a:off x="7426521" y="797299"/>
            <a:ext cx="1625200" cy="532286"/>
          </a:xfrm>
          <a:prstGeom prst="rect">
            <a:avLst/>
          </a:prstGeom>
          <a:solidFill>
            <a:srgbClr val="FFFF00">
              <a:alpha val="20000"/>
            </a:srgbClr>
          </a:solidFill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69874BF-2B35-C3AA-A5EB-ACAECC9CB79B}"/>
              </a:ext>
            </a:extLst>
          </p:cNvPr>
          <p:cNvSpPr txBox="1"/>
          <p:nvPr/>
        </p:nvSpPr>
        <p:spPr>
          <a:xfrm>
            <a:off x="2033544" y="863387"/>
            <a:ext cx="15441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(PTN Mode)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271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9" grpId="0"/>
      <p:bldP spid="17" grpId="0" animBg="1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6ECDF93-1332-42A7-B0D6-7A65375D792D}"/>
              </a:ext>
            </a:extLst>
          </p:cNvPr>
          <p:cNvSpPr txBox="1"/>
          <p:nvPr/>
        </p:nvSpPr>
        <p:spPr>
          <a:xfrm>
            <a:off x="7794594" y="2043629"/>
            <a:ext cx="523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ⓒ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B3FF3A9A-B63D-4EAE-9E09-A823F9D3A631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7-9. UNI 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7B85C544-32A5-4AD0-AD6B-963666E44FA9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5FD8E41B-3CAF-4601-A94E-7957633102A8}"/>
              </a:ext>
            </a:extLst>
          </p:cNvPr>
          <p:cNvGrpSpPr/>
          <p:nvPr/>
        </p:nvGrpSpPr>
        <p:grpSpPr>
          <a:xfrm>
            <a:off x="517505" y="1579138"/>
            <a:ext cx="4944801" cy="3978283"/>
            <a:chOff x="323356" y="1579137"/>
            <a:chExt cx="4944801" cy="3978283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8CC42423-4D45-4281-A5DB-12B55571527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3356" y="1579137"/>
              <a:ext cx="4944801" cy="3978283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8B644789-CCC1-4A2C-A4FA-216F211FBAAE}"/>
                </a:ext>
              </a:extLst>
            </p:cNvPr>
            <p:cNvSpPr/>
            <p:nvPr/>
          </p:nvSpPr>
          <p:spPr>
            <a:xfrm>
              <a:off x="515140" y="2228295"/>
              <a:ext cx="2370103" cy="1065321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7" name="AutoShape 5">
            <a:extLst>
              <a:ext uri="{FF2B5EF4-FFF2-40B4-BE49-F238E27FC236}">
                <a16:creationId xmlns:a16="http://schemas.microsoft.com/office/drawing/2014/main" id="{CAA88E72-61A4-4F24-9BFB-88D613D33A15}"/>
              </a:ext>
            </a:extLst>
          </p:cNvPr>
          <p:cNvSpPr>
            <a:spLocks noChangeArrowheads="1"/>
          </p:cNvSpPr>
          <p:nvPr/>
        </p:nvSpPr>
        <p:spPr bwMode="gray">
          <a:xfrm>
            <a:off x="569038" y="1775218"/>
            <a:ext cx="665826" cy="268411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8848792A-84D8-4D32-8DE2-B794713021EB}"/>
              </a:ext>
            </a:extLst>
          </p:cNvPr>
          <p:cNvSpPr/>
          <p:nvPr/>
        </p:nvSpPr>
        <p:spPr bwMode="auto">
          <a:xfrm>
            <a:off x="6186461" y="1579138"/>
            <a:ext cx="3216265" cy="3447085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ko-KR" altLang="en-US" sz="1400" u="sng" dirty="0" err="1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파라메타</a:t>
            </a:r>
            <a:endParaRPr lang="en-US" altLang="ko-KR" sz="1400" u="sng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-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Descrption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회선  주석을 입력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입력글자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: 32Byte(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한글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16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자영문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32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자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</a:t>
            </a: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-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Monitering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: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경보 보고 유무설정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Enable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경보감지 활성화상태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Disable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경보감지 비활성화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- Optic Tx Power :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광출력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유무 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on :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광소스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출력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(-3dBm~-11dBm)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off :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광소스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출력 차단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Wan Rate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청약속도 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설정범위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: 10~100M (10M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단위로설정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     </a:t>
            </a: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rgbClr val="FF0000"/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B947AAD3-A148-43D0-B37E-F8F9098F9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23</a:t>
            </a:fld>
            <a:endParaRPr lang="ko-KR" altLang="en-US" dirty="0"/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72B6A5E4-4514-45B1-9530-4505ED62A6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36" b="1836"/>
          <a:stretch/>
        </p:blipFill>
        <p:spPr>
          <a:xfrm>
            <a:off x="3591757" y="751144"/>
            <a:ext cx="5849830" cy="5699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직사각형 13">
            <a:extLst>
              <a:ext uri="{FF2B5EF4-FFF2-40B4-BE49-F238E27FC236}">
                <a16:creationId xmlns:a16="http://schemas.microsoft.com/office/drawing/2014/main" id="{D54AE17A-2811-4533-9FBD-FFF54F5C8DBC}"/>
              </a:ext>
            </a:extLst>
          </p:cNvPr>
          <p:cNvSpPr/>
          <p:nvPr/>
        </p:nvSpPr>
        <p:spPr>
          <a:xfrm>
            <a:off x="5253772" y="797299"/>
            <a:ext cx="2329876" cy="532286"/>
          </a:xfrm>
          <a:prstGeom prst="rect">
            <a:avLst/>
          </a:prstGeom>
          <a:solidFill>
            <a:srgbClr val="FFFF00">
              <a:alpha val="20000"/>
            </a:srgbClr>
          </a:solidFill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70315F3-DB43-1C1B-377E-DB18AEB0C3B1}"/>
              </a:ext>
            </a:extLst>
          </p:cNvPr>
          <p:cNvSpPr txBox="1"/>
          <p:nvPr/>
        </p:nvSpPr>
        <p:spPr>
          <a:xfrm>
            <a:off x="1535264" y="863387"/>
            <a:ext cx="15441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(PTN Mode)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041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9" grpId="0"/>
      <p:bldP spid="17" grpId="0" animBg="1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6ECDF93-1332-42A7-B0D6-7A65375D792D}"/>
              </a:ext>
            </a:extLst>
          </p:cNvPr>
          <p:cNvSpPr txBox="1"/>
          <p:nvPr/>
        </p:nvSpPr>
        <p:spPr>
          <a:xfrm>
            <a:off x="7794594" y="2043629"/>
            <a:ext cx="523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ⓒ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B3FF3A9A-B63D-4EAE-9E09-A823F9D3A631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7-10. UNI 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7B85C544-32A5-4AD0-AD6B-963666E44FA9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62947363-D7FC-460B-B40B-617ACBD3A214}"/>
              </a:ext>
            </a:extLst>
          </p:cNvPr>
          <p:cNvGrpSpPr/>
          <p:nvPr/>
        </p:nvGrpSpPr>
        <p:grpSpPr>
          <a:xfrm>
            <a:off x="417250" y="1665026"/>
            <a:ext cx="5013161" cy="4140969"/>
            <a:chOff x="417250" y="1665026"/>
            <a:chExt cx="5013161" cy="4140969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59843823-5BB0-4CE0-8A7D-93D0F6E685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7250" y="1665026"/>
              <a:ext cx="5013161" cy="414096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8B644789-CCC1-4A2C-A4FA-216F211FBAAE}"/>
                </a:ext>
              </a:extLst>
            </p:cNvPr>
            <p:cNvSpPr/>
            <p:nvPr/>
          </p:nvSpPr>
          <p:spPr>
            <a:xfrm>
              <a:off x="1172087" y="3833334"/>
              <a:ext cx="3009296" cy="703832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7" name="AutoShape 5">
            <a:extLst>
              <a:ext uri="{FF2B5EF4-FFF2-40B4-BE49-F238E27FC236}">
                <a16:creationId xmlns:a16="http://schemas.microsoft.com/office/drawing/2014/main" id="{CAA88E72-61A4-4F24-9BFB-88D613D33A15}"/>
              </a:ext>
            </a:extLst>
          </p:cNvPr>
          <p:cNvSpPr>
            <a:spLocks noChangeArrowheads="1"/>
          </p:cNvSpPr>
          <p:nvPr/>
        </p:nvSpPr>
        <p:spPr bwMode="gray">
          <a:xfrm>
            <a:off x="1172086" y="1862356"/>
            <a:ext cx="567937" cy="285226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FC68E571-645F-41C3-8D13-9FD78CADA3CC}"/>
              </a:ext>
            </a:extLst>
          </p:cNvPr>
          <p:cNvSpPr/>
          <p:nvPr/>
        </p:nvSpPr>
        <p:spPr bwMode="auto">
          <a:xfrm>
            <a:off x="5771354" y="1577165"/>
            <a:ext cx="3717396" cy="2369867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DDM</a:t>
            </a: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광 포트의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DDM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정보를 보여 준다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광모듈에서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지원되는 정보를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EMS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에 보여줌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DDM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정보가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않보일경우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: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광모듈에서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미지원됨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UNI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포트   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 TX:1550 /RX:1310) </a:t>
            </a: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             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출력레벨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(-3dBm~-11dBm)</a:t>
            </a: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             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수신레벨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(-19dBm)</a:t>
            </a: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06CE3CFF-B83A-44BA-B750-73C2CD666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16595" y="4124754"/>
            <a:ext cx="2513457" cy="231216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6D6A59C2-3FC2-4C8B-A9D7-B95E04C1C4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24</a:t>
            </a:fld>
            <a:endParaRPr lang="ko-KR" altLang="en-US" dirty="0"/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493440BC-283D-4900-903B-2F2740487F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36" b="1836"/>
          <a:stretch/>
        </p:blipFill>
        <p:spPr>
          <a:xfrm>
            <a:off x="3591757" y="751144"/>
            <a:ext cx="5849830" cy="5699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id="{30BDBD3D-2408-4F67-A240-2209DD3F580C}"/>
              </a:ext>
            </a:extLst>
          </p:cNvPr>
          <p:cNvSpPr/>
          <p:nvPr/>
        </p:nvSpPr>
        <p:spPr>
          <a:xfrm>
            <a:off x="5253772" y="797299"/>
            <a:ext cx="2329876" cy="532286"/>
          </a:xfrm>
          <a:prstGeom prst="rect">
            <a:avLst/>
          </a:prstGeom>
          <a:solidFill>
            <a:srgbClr val="FFFF00">
              <a:alpha val="20000"/>
            </a:srgbClr>
          </a:solidFill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FB49789-2BF9-2B1A-CCC6-A3E587DF04AD}"/>
              </a:ext>
            </a:extLst>
          </p:cNvPr>
          <p:cNvSpPr txBox="1"/>
          <p:nvPr/>
        </p:nvSpPr>
        <p:spPr>
          <a:xfrm>
            <a:off x="1678466" y="863387"/>
            <a:ext cx="15441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(PTN Mode)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487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9" grpId="0"/>
      <p:bldP spid="17" grpId="0" animBg="1"/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직사각형 17">
            <a:extLst>
              <a:ext uri="{FF2B5EF4-FFF2-40B4-BE49-F238E27FC236}">
                <a16:creationId xmlns:a16="http://schemas.microsoft.com/office/drawing/2014/main" id="{ED07B4BE-DBE2-4CDF-82B4-693105BD47FF}"/>
              </a:ext>
            </a:extLst>
          </p:cNvPr>
          <p:cNvSpPr/>
          <p:nvPr/>
        </p:nvSpPr>
        <p:spPr bwMode="auto">
          <a:xfrm>
            <a:off x="5576669" y="1906958"/>
            <a:ext cx="4104226" cy="2000536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경보</a:t>
            </a:r>
            <a:endParaRPr lang="en-US" altLang="ko-KR" sz="1400" u="sng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   UNI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유니트에서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발생한 경보를 보여줌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UNI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에 대한 발령경보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1) LOS  :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광수신장애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2)Optic RX Power Low 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광 수신레벨 낮음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 -14dBm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이하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</a:t>
            </a: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3)Optic RX Power High 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광수신레벨 높음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(-11dBm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이하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</a:t>
            </a: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278D475A-ACB4-4269-8ADE-576B741918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205" y="1856132"/>
            <a:ext cx="4667152" cy="325564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B3FF3A9A-B63D-4EAE-9E09-A823F9D3A631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7-11. UNI 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7B85C544-32A5-4AD0-AD6B-963666E44FA9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sp>
        <p:nvSpPr>
          <p:cNvPr id="17" name="AutoShape 5">
            <a:extLst>
              <a:ext uri="{FF2B5EF4-FFF2-40B4-BE49-F238E27FC236}">
                <a16:creationId xmlns:a16="http://schemas.microsoft.com/office/drawing/2014/main" id="{CAA88E72-61A4-4F24-9BFB-88D613D33A15}"/>
              </a:ext>
            </a:extLst>
          </p:cNvPr>
          <p:cNvSpPr>
            <a:spLocks noChangeArrowheads="1"/>
          </p:cNvSpPr>
          <p:nvPr/>
        </p:nvSpPr>
        <p:spPr bwMode="gray">
          <a:xfrm>
            <a:off x="1716513" y="2004968"/>
            <a:ext cx="657571" cy="260059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D060C873-C99A-42D0-A925-8D55D1828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25</a:t>
            </a:fld>
            <a:endParaRPr lang="ko-KR" altLang="en-US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C987E0AD-365D-41D8-A948-573CB354A1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36" b="1836"/>
          <a:stretch/>
        </p:blipFill>
        <p:spPr>
          <a:xfrm>
            <a:off x="3591757" y="751144"/>
            <a:ext cx="5849830" cy="5699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8F203A5B-7D45-4B77-A87D-2498FD995E00}"/>
              </a:ext>
            </a:extLst>
          </p:cNvPr>
          <p:cNvSpPr/>
          <p:nvPr/>
        </p:nvSpPr>
        <p:spPr>
          <a:xfrm>
            <a:off x="5253772" y="797299"/>
            <a:ext cx="2329876" cy="532286"/>
          </a:xfrm>
          <a:prstGeom prst="rect">
            <a:avLst/>
          </a:prstGeom>
          <a:solidFill>
            <a:srgbClr val="FFFF00">
              <a:alpha val="20000"/>
            </a:srgbClr>
          </a:solidFill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23A1CA3-7C08-F10D-CEA2-352A89BEBC96}"/>
              </a:ext>
            </a:extLst>
          </p:cNvPr>
          <p:cNvSpPr txBox="1"/>
          <p:nvPr/>
        </p:nvSpPr>
        <p:spPr>
          <a:xfrm>
            <a:off x="1602020" y="863387"/>
            <a:ext cx="15441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(PTN Mode)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939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7" grpId="0"/>
      <p:bldP spid="15" grpId="0"/>
      <p:bldP spid="9" grpId="0"/>
      <p:bldP spid="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11115E4B-F249-486C-AD6B-7536A85DA9A6}"/>
              </a:ext>
            </a:extLst>
          </p:cNvPr>
          <p:cNvGrpSpPr/>
          <p:nvPr/>
        </p:nvGrpSpPr>
        <p:grpSpPr>
          <a:xfrm>
            <a:off x="434810" y="1579138"/>
            <a:ext cx="4889584" cy="4460481"/>
            <a:chOff x="479068" y="1503353"/>
            <a:chExt cx="4889584" cy="4460481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D113BB5E-0304-42AD-BA68-342AC938F4D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9068" y="1503353"/>
              <a:ext cx="4889584" cy="4460481"/>
            </a:xfrm>
            <a:prstGeom prst="rect">
              <a:avLst/>
            </a:prstGeom>
            <a:ln>
              <a:noFill/>
            </a:ln>
          </p:spPr>
        </p:pic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8B644789-CCC1-4A2C-A4FA-216F211FBAAE}"/>
                </a:ext>
              </a:extLst>
            </p:cNvPr>
            <p:cNvSpPr/>
            <p:nvPr/>
          </p:nvSpPr>
          <p:spPr>
            <a:xfrm>
              <a:off x="640967" y="2556634"/>
              <a:ext cx="2825999" cy="984689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57B3909-85E7-4563-A644-C8C247EE4A45}"/>
                </a:ext>
              </a:extLst>
            </p:cNvPr>
            <p:cNvSpPr txBox="1"/>
            <p:nvPr/>
          </p:nvSpPr>
          <p:spPr>
            <a:xfrm>
              <a:off x="1751893" y="3264324"/>
              <a:ext cx="117196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rgbClr val="FF000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FIX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rgbClr val="FF000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고정 값 </a:t>
              </a:r>
              <a:endParaRPr lang="ko-KR" altLang="en-US" sz="1200" dirty="0">
                <a:solidFill>
                  <a:srgbClr val="FF0000"/>
                </a:solidFill>
              </a:endParaRPr>
            </a:p>
          </p:txBody>
        </p:sp>
      </p:grpSp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6ECDF93-1332-42A7-B0D6-7A65375D792D}"/>
              </a:ext>
            </a:extLst>
          </p:cNvPr>
          <p:cNvSpPr txBox="1"/>
          <p:nvPr/>
        </p:nvSpPr>
        <p:spPr>
          <a:xfrm>
            <a:off x="7794594" y="2043629"/>
            <a:ext cx="523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ⓒ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DB5B822-5ECF-4940-87C6-4D8ADAE7F7C6}"/>
              </a:ext>
            </a:extLst>
          </p:cNvPr>
          <p:cNvSpPr txBox="1"/>
          <p:nvPr/>
        </p:nvSpPr>
        <p:spPr>
          <a:xfrm>
            <a:off x="8239321" y="4742440"/>
            <a:ext cx="4793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ⓔ 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B3FF3A9A-B63D-4EAE-9E09-A823F9D3A631}"/>
              </a:ext>
            </a:extLst>
          </p:cNvPr>
          <p:cNvSpPr/>
          <p:nvPr/>
        </p:nvSpPr>
        <p:spPr>
          <a:xfrm>
            <a:off x="640967" y="894165"/>
            <a:ext cx="55682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7-12. MPLS </a:t>
            </a:r>
            <a:r>
              <a:rPr lang="en-US" altLang="ko-KR" sz="1600" dirty="0"/>
              <a:t>(Multi-Protocol Label Switching) </a:t>
            </a: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</a:t>
            </a:r>
            <a:r>
              <a:rPr lang="ko-KR" altLang="en-US" sz="1600" u="sng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프로비젼</a:t>
            </a: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7B85C544-32A5-4AD0-AD6B-963666E44FA9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sp>
        <p:nvSpPr>
          <p:cNvPr id="17" name="AutoShape 5">
            <a:extLst>
              <a:ext uri="{FF2B5EF4-FFF2-40B4-BE49-F238E27FC236}">
                <a16:creationId xmlns:a16="http://schemas.microsoft.com/office/drawing/2014/main" id="{CAA88E72-61A4-4F24-9BFB-88D613D33A15}"/>
              </a:ext>
            </a:extLst>
          </p:cNvPr>
          <p:cNvSpPr>
            <a:spLocks noChangeArrowheads="1"/>
          </p:cNvSpPr>
          <p:nvPr/>
        </p:nvSpPr>
        <p:spPr bwMode="gray">
          <a:xfrm>
            <a:off x="596709" y="2080418"/>
            <a:ext cx="528645" cy="242371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48704734-115B-4F42-9010-AFCEC75ADED4}"/>
              </a:ext>
            </a:extLst>
          </p:cNvPr>
          <p:cNvSpPr/>
          <p:nvPr/>
        </p:nvSpPr>
        <p:spPr bwMode="auto">
          <a:xfrm>
            <a:off x="5539666" y="1503354"/>
            <a:ext cx="4101512" cy="4185749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ko-KR" altLang="en-US" sz="1400" b="1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설정</a:t>
            </a:r>
            <a:endParaRPr lang="en-US" altLang="ko-KR" sz="1400" u="sng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- Node ID :  20.20.20.1</a:t>
            </a: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COT-RCOT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간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Node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를 구분하기위한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IP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설정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고정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</a:t>
            </a: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COT : 20.20.20.1</a:t>
            </a: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RCOT : 20.20.20.2</a:t>
            </a: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- Node Mac ID : 0</a:t>
            </a: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COT-RCOT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간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Node MAC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주소 를 구분하기위한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ID</a:t>
            </a: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ID 0 :   20.20.20.1 (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모국용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</a:t>
            </a: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ID 0 :   20.20.20.2 (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자국용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</a:t>
            </a: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rgbClr val="FF0000"/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595BE28-4408-4247-B9AD-ADC1B6817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26</a:t>
            </a:fld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640AD9-AA16-A4B8-A42A-F161080C755A}"/>
              </a:ext>
            </a:extLst>
          </p:cNvPr>
          <p:cNvSpPr txBox="1"/>
          <p:nvPr/>
        </p:nvSpPr>
        <p:spPr>
          <a:xfrm>
            <a:off x="5510214" y="863387"/>
            <a:ext cx="15441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(PTN Mode)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16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9" grpId="0"/>
      <p:bldP spid="17" grpId="0" animBg="1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6ECDF93-1332-42A7-B0D6-7A65375D792D}"/>
              </a:ext>
            </a:extLst>
          </p:cNvPr>
          <p:cNvSpPr txBox="1"/>
          <p:nvPr/>
        </p:nvSpPr>
        <p:spPr>
          <a:xfrm>
            <a:off x="7794594" y="2043629"/>
            <a:ext cx="523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ⓒ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DB5B822-5ECF-4940-87C6-4D8ADAE7F7C6}"/>
              </a:ext>
            </a:extLst>
          </p:cNvPr>
          <p:cNvSpPr txBox="1"/>
          <p:nvPr/>
        </p:nvSpPr>
        <p:spPr>
          <a:xfrm>
            <a:off x="8239321" y="4742440"/>
            <a:ext cx="4793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ⓔ 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7B85C544-32A5-4AD0-AD6B-963666E44FA9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9D2CA344-7F65-471A-A77A-E60D801782F6}"/>
              </a:ext>
            </a:extLst>
          </p:cNvPr>
          <p:cNvGrpSpPr/>
          <p:nvPr/>
        </p:nvGrpSpPr>
        <p:grpSpPr>
          <a:xfrm>
            <a:off x="515140" y="1579139"/>
            <a:ext cx="4843669" cy="4247504"/>
            <a:chOff x="515140" y="1579139"/>
            <a:chExt cx="4843669" cy="4247504"/>
          </a:xfrm>
        </p:grpSpPr>
        <p:pic>
          <p:nvPicPr>
            <p:cNvPr id="6" name="그림 5">
              <a:extLst>
                <a:ext uri="{FF2B5EF4-FFF2-40B4-BE49-F238E27FC236}">
                  <a16:creationId xmlns:a16="http://schemas.microsoft.com/office/drawing/2014/main" id="{911A2E25-87D5-4395-8F0F-5298F01071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140" y="1579139"/>
              <a:ext cx="4843669" cy="4247504"/>
            </a:xfrm>
            <a:prstGeom prst="rect">
              <a:avLst/>
            </a:prstGeom>
          </p:spPr>
        </p:pic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8B644789-CCC1-4A2C-A4FA-216F211FBAAE}"/>
                </a:ext>
              </a:extLst>
            </p:cNvPr>
            <p:cNvSpPr/>
            <p:nvPr/>
          </p:nvSpPr>
          <p:spPr>
            <a:xfrm>
              <a:off x="746729" y="2392924"/>
              <a:ext cx="4505755" cy="484527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7" name="AutoShape 5">
            <a:extLst>
              <a:ext uri="{FF2B5EF4-FFF2-40B4-BE49-F238E27FC236}">
                <a16:creationId xmlns:a16="http://schemas.microsoft.com/office/drawing/2014/main" id="{CAA88E72-61A4-4F24-9BFB-88D613D33A15}"/>
              </a:ext>
            </a:extLst>
          </p:cNvPr>
          <p:cNvSpPr>
            <a:spLocks noChangeArrowheads="1"/>
          </p:cNvSpPr>
          <p:nvPr/>
        </p:nvSpPr>
        <p:spPr bwMode="gray">
          <a:xfrm>
            <a:off x="1210400" y="2063666"/>
            <a:ext cx="665826" cy="200446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48704734-115B-4F42-9010-AFCEC75ADED4}"/>
              </a:ext>
            </a:extLst>
          </p:cNvPr>
          <p:cNvSpPr/>
          <p:nvPr/>
        </p:nvSpPr>
        <p:spPr bwMode="auto">
          <a:xfrm>
            <a:off x="5484073" y="1379589"/>
            <a:ext cx="4297490" cy="5109079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en-US" altLang="ko-KR" sz="1400" b="1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Tunnel</a:t>
            </a:r>
            <a:r>
              <a:rPr lang="ko-KR" altLang="en-US" sz="1400" b="1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400" b="1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Protection</a:t>
            </a:r>
            <a:endParaRPr lang="en-US" altLang="ko-KR" sz="1400" u="sng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*   LPS(Linear Protection Switching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선형 절체 스위칭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1) Revertive Mode</a:t>
            </a: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  Tunnel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절체 복귀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/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비복귀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설정 여부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  - Non-Revertive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비복귀성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  - Revertive :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복귀성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marL="228600" indent="-228600" algn="l">
              <a:buAutoNum type="arabicParenR"/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2) Continual Tx Interval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   -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절체타이밍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송출 간격시간 설정여부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   -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설정값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: 1~20 Sec (Default 5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초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</a:t>
            </a: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3) WTR Timer</a:t>
            </a: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복귀 대기시간 설정 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  -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설정값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: 1 ~729 Sec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설정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(default 60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초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</a:t>
            </a: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  - direct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설정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: 0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입력시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즉시 복귀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*  Tunnel SW</a:t>
            </a: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1)  Clear : manual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절체및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Lock out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상태를 초기화함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2)  Manual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SW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: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Tunnel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수동 절체 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3)  Forced SW  :  Tunnel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강제 절체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4)  Lock OUT : 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주회선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Tunnel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로 고정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모든절체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잠금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rgbClr val="FF0000"/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FD9AA77F-2F1F-44A4-ABD1-1AA16DEF61B2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7-13. MPLS (</a:t>
            </a:r>
            <a:r>
              <a:rPr lang="ko-KR" altLang="en-US" sz="1600" u="sng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프로비젼</a:t>
            </a: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468317D-0704-4814-9AAE-9F67E1737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27</a:t>
            </a:fld>
            <a:endParaRPr lang="ko-KR" alt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DE3EAAF-CF10-55A5-927D-B190D197F159}"/>
              </a:ext>
            </a:extLst>
          </p:cNvPr>
          <p:cNvSpPr txBox="1"/>
          <p:nvPr/>
        </p:nvSpPr>
        <p:spPr>
          <a:xfrm>
            <a:off x="2851661" y="863387"/>
            <a:ext cx="15441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(PTN Mode)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1193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7" grpId="0" animBg="1"/>
      <p:bldP spid="13" grpId="0"/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6ECDF93-1332-42A7-B0D6-7A65375D792D}"/>
              </a:ext>
            </a:extLst>
          </p:cNvPr>
          <p:cNvSpPr txBox="1"/>
          <p:nvPr/>
        </p:nvSpPr>
        <p:spPr>
          <a:xfrm>
            <a:off x="7794594" y="2043629"/>
            <a:ext cx="523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ⓒ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DB5B822-5ECF-4940-87C6-4D8ADAE7F7C6}"/>
              </a:ext>
            </a:extLst>
          </p:cNvPr>
          <p:cNvSpPr txBox="1"/>
          <p:nvPr/>
        </p:nvSpPr>
        <p:spPr>
          <a:xfrm>
            <a:off x="8239321" y="4742440"/>
            <a:ext cx="4793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ⓔ 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B3FF3A9A-B63D-4EAE-9E09-A823F9D3A631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7-14. MPLS (</a:t>
            </a:r>
            <a:r>
              <a:rPr lang="ko-KR" altLang="en-US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운용상태</a:t>
            </a: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7B85C544-32A5-4AD0-AD6B-963666E44FA9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9F05D5D5-45AD-479E-99A0-1C3EE07BC362}"/>
              </a:ext>
            </a:extLst>
          </p:cNvPr>
          <p:cNvGrpSpPr/>
          <p:nvPr/>
        </p:nvGrpSpPr>
        <p:grpSpPr>
          <a:xfrm>
            <a:off x="541772" y="1442864"/>
            <a:ext cx="5252972" cy="4851609"/>
            <a:chOff x="541772" y="1442864"/>
            <a:chExt cx="5252972" cy="4851609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F11BD7D8-D790-413F-B662-EC78AE93252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1772" y="1442864"/>
              <a:ext cx="5252972" cy="4851609"/>
            </a:xfrm>
            <a:prstGeom prst="rect">
              <a:avLst/>
            </a:prstGeom>
          </p:spPr>
        </p:pic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8B644789-CCC1-4A2C-A4FA-216F211FBAAE}"/>
                </a:ext>
              </a:extLst>
            </p:cNvPr>
            <p:cNvSpPr/>
            <p:nvPr/>
          </p:nvSpPr>
          <p:spPr>
            <a:xfrm>
              <a:off x="640968" y="2228295"/>
              <a:ext cx="3888502" cy="3938589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17" name="AutoShape 5">
            <a:extLst>
              <a:ext uri="{FF2B5EF4-FFF2-40B4-BE49-F238E27FC236}">
                <a16:creationId xmlns:a16="http://schemas.microsoft.com/office/drawing/2014/main" id="{CAA88E72-61A4-4F24-9BFB-88D613D33A15}"/>
              </a:ext>
            </a:extLst>
          </p:cNvPr>
          <p:cNvSpPr>
            <a:spLocks noChangeArrowheads="1"/>
          </p:cNvSpPr>
          <p:nvPr/>
        </p:nvSpPr>
        <p:spPr bwMode="gray">
          <a:xfrm>
            <a:off x="640968" y="1992986"/>
            <a:ext cx="665826" cy="269702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E4E8C7A6-2DE2-4925-876C-19C87E06AD41}"/>
              </a:ext>
            </a:extLst>
          </p:cNvPr>
          <p:cNvSpPr/>
          <p:nvPr/>
        </p:nvSpPr>
        <p:spPr bwMode="auto">
          <a:xfrm>
            <a:off x="6033997" y="1958593"/>
            <a:ext cx="3521194" cy="1231094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en-US" altLang="ko-KR" sz="1400" b="1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Tunnel</a:t>
            </a:r>
            <a:endParaRPr lang="en-US" altLang="ko-KR" sz="1400" u="sng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-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MPLS Port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운용 시 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FIX</a:t>
            </a: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rgbClr val="FF0000"/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5544F5A-16D7-47F0-9BAB-8C3139141C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28</a:t>
            </a:fld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977E770-AACA-A53D-D696-E2FC8D916E99}"/>
              </a:ext>
            </a:extLst>
          </p:cNvPr>
          <p:cNvSpPr txBox="1"/>
          <p:nvPr/>
        </p:nvSpPr>
        <p:spPr>
          <a:xfrm>
            <a:off x="2782650" y="857926"/>
            <a:ext cx="15441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(PTN Mode)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286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9" grpId="0"/>
      <p:bldP spid="17" grpId="0" animBg="1"/>
      <p:bldP spid="1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7B85C544-32A5-4AD0-AD6B-963666E44FA9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A2DDDBBA-6557-4FA0-8394-3D6C29D5AFF3}"/>
              </a:ext>
            </a:extLst>
          </p:cNvPr>
          <p:cNvGrpSpPr/>
          <p:nvPr/>
        </p:nvGrpSpPr>
        <p:grpSpPr>
          <a:xfrm>
            <a:off x="470825" y="1414788"/>
            <a:ext cx="5503538" cy="4876359"/>
            <a:chOff x="470825" y="1414788"/>
            <a:chExt cx="5503538" cy="4876359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0DC24A6A-A10D-4744-B44A-51A57A55A7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0825" y="1414788"/>
              <a:ext cx="5503538" cy="4876359"/>
            </a:xfrm>
            <a:prstGeom prst="rect">
              <a:avLst/>
            </a:prstGeom>
          </p:spPr>
        </p:pic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8B644789-CCC1-4A2C-A4FA-216F211FBAAE}"/>
                </a:ext>
              </a:extLst>
            </p:cNvPr>
            <p:cNvSpPr/>
            <p:nvPr/>
          </p:nvSpPr>
          <p:spPr>
            <a:xfrm>
              <a:off x="692525" y="2309433"/>
              <a:ext cx="3581763" cy="3910614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7" name="AutoShape 5">
            <a:extLst>
              <a:ext uri="{FF2B5EF4-FFF2-40B4-BE49-F238E27FC236}">
                <a16:creationId xmlns:a16="http://schemas.microsoft.com/office/drawing/2014/main" id="{CAA88E72-61A4-4F24-9BFB-88D613D33A15}"/>
              </a:ext>
            </a:extLst>
          </p:cNvPr>
          <p:cNvSpPr>
            <a:spLocks noChangeArrowheads="1"/>
          </p:cNvSpPr>
          <p:nvPr/>
        </p:nvSpPr>
        <p:spPr bwMode="gray">
          <a:xfrm>
            <a:off x="1293651" y="1979802"/>
            <a:ext cx="639722" cy="258531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E1A2E1BC-F5D6-4E57-894F-34E48132DF7E}"/>
              </a:ext>
            </a:extLst>
          </p:cNvPr>
          <p:cNvSpPr/>
          <p:nvPr/>
        </p:nvSpPr>
        <p:spPr bwMode="auto">
          <a:xfrm>
            <a:off x="6262225" y="1889747"/>
            <a:ext cx="2951250" cy="1046428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LPS</a:t>
            </a:r>
            <a:r>
              <a:rPr lang="en-US" altLang="ko-KR" sz="12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</a:t>
            </a:r>
            <a:r>
              <a:rPr lang="en-US" altLang="ko-KR" sz="1200" kern="100" dirty="0">
                <a:effectLst/>
                <a:latin typeface="맑은 고딕" panose="020B0503020000020004" pitchFamily="50" charset="-127"/>
                <a:cs typeface="Times New Roman" panose="02020603050405020304" pitchFamily="18" charset="0"/>
              </a:rPr>
              <a:t>Linear Protection Switching)</a:t>
            </a:r>
            <a:endParaRPr lang="en-US" altLang="ko-KR" sz="1200" u="sng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MPLS Port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운용 시 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FIX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rgbClr val="FF0000"/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99616917-F2E1-4955-8A9F-3EFFD76FE727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7-15. MPLS (</a:t>
            </a:r>
            <a:r>
              <a:rPr lang="ko-KR" altLang="en-US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운용상태</a:t>
            </a: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9CAF52E-7AD4-4EDE-975A-5AAEFA479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29</a:t>
            </a:fld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94A32A-FC79-435F-E77A-0081704C7499}"/>
              </a:ext>
            </a:extLst>
          </p:cNvPr>
          <p:cNvSpPr txBox="1"/>
          <p:nvPr/>
        </p:nvSpPr>
        <p:spPr>
          <a:xfrm>
            <a:off x="2775416" y="863387"/>
            <a:ext cx="15441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(PTN Mode)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673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7" grpId="0" animBg="1"/>
      <p:bldP spid="13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5664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2.</a:t>
            </a:r>
            <a:r>
              <a:rPr lang="ko-KR" altLang="en-US" dirty="0"/>
              <a:t>시스템 특징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FA95014-78B5-4E99-A1CF-D8737877A5F0}"/>
              </a:ext>
            </a:extLst>
          </p:cNvPr>
          <p:cNvSpPr/>
          <p:nvPr/>
        </p:nvSpPr>
        <p:spPr bwMode="auto">
          <a:xfrm>
            <a:off x="640411" y="1320736"/>
            <a:ext cx="8786874" cy="4001083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marL="285750" indent="-285750" algn="l">
              <a:buFont typeface="Wingdings" panose="05000000000000000000" pitchFamily="2" charset="2"/>
              <a:buChar char="l"/>
              <a:defRPr/>
            </a:pPr>
            <a:r>
              <a:rPr lang="en-US" altLang="ko-KR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1U  19-Inch Reck</a:t>
            </a:r>
            <a:r>
              <a:rPr lang="ko-KR" altLang="en-US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에 설치 가능한 형태로 설계</a:t>
            </a:r>
            <a:endParaRPr lang="en-US" altLang="ko-KR" sz="16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marL="285750" indent="-285750" algn="l">
              <a:buFont typeface="Wingdings" panose="05000000000000000000" pitchFamily="2" charset="2"/>
              <a:buChar char="l"/>
              <a:defRPr/>
            </a:pPr>
            <a:endParaRPr lang="en-US" altLang="ko-KR" sz="16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marL="285750" indent="-285750">
              <a:buFont typeface="Wingdings" panose="05000000000000000000" pitchFamily="2" charset="2"/>
              <a:buChar char="l"/>
              <a:defRPr/>
            </a:pPr>
            <a:r>
              <a:rPr lang="en-US" altLang="ko-KR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EMS</a:t>
            </a:r>
            <a:r>
              <a:rPr lang="ko-KR" altLang="en-US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를 이용한 망 관리 및 원격 장치 제어</a:t>
            </a:r>
            <a:endParaRPr lang="en-US" altLang="ko-KR" sz="16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marL="285750" indent="-285750" algn="l">
              <a:buFont typeface="Wingdings" panose="05000000000000000000" pitchFamily="2" charset="2"/>
              <a:buChar char="l"/>
              <a:defRPr/>
            </a:pPr>
            <a:endParaRPr lang="en-US" altLang="ko-KR" sz="16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marL="285750" indent="-285750" algn="l">
              <a:buFont typeface="Wingdings" panose="05000000000000000000" pitchFamily="2" charset="2"/>
              <a:buChar char="l"/>
              <a:defRPr/>
            </a:pPr>
            <a:r>
              <a:rPr lang="en-US" altLang="ko-KR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EMS</a:t>
            </a:r>
            <a:r>
              <a:rPr lang="ko-KR" altLang="en-US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를 이용한   다양한 전송속도 제공</a:t>
            </a:r>
            <a:endParaRPr lang="en-US" altLang="ko-KR" sz="16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marL="285750" indent="-285750" algn="l">
              <a:buFont typeface="Wingdings" panose="05000000000000000000" pitchFamily="2" charset="2"/>
              <a:buChar char="l"/>
              <a:defRPr/>
            </a:pPr>
            <a:endParaRPr lang="en-US" altLang="ko-KR" sz="16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marL="285750" indent="-285750" algn="l">
              <a:buFont typeface="Wingdings" panose="05000000000000000000" pitchFamily="2" charset="2"/>
              <a:buChar char="l"/>
              <a:defRPr/>
            </a:pPr>
            <a:r>
              <a:rPr lang="en-US" altLang="ko-KR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</a:t>
            </a:r>
            <a:r>
              <a:rPr lang="ko-KR" altLang="en-US" sz="16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네트윅</a:t>
            </a:r>
            <a:r>
              <a:rPr lang="ko-KR" altLang="en-US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이중화 구성 형태 제공 </a:t>
            </a:r>
            <a:r>
              <a:rPr lang="en-US" altLang="ko-KR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(MPLS)</a:t>
            </a:r>
          </a:p>
          <a:p>
            <a:pPr marL="285750" indent="-285750" algn="l">
              <a:buFont typeface="Wingdings" panose="05000000000000000000" pitchFamily="2" charset="2"/>
              <a:buChar char="l"/>
              <a:defRPr/>
            </a:pPr>
            <a:endParaRPr lang="en-US" altLang="ko-KR" sz="16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marL="285750" indent="-285750" algn="l">
              <a:buFont typeface="Wingdings" panose="05000000000000000000" pitchFamily="2" charset="2"/>
              <a:buChar char="l"/>
              <a:defRPr/>
            </a:pPr>
            <a:r>
              <a:rPr lang="en-US" altLang="ko-KR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EMS</a:t>
            </a:r>
            <a:r>
              <a:rPr lang="ko-KR" altLang="en-US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를 이용한 운용 상태 및 구성상태 </a:t>
            </a:r>
            <a:r>
              <a:rPr lang="en-US" altLang="ko-KR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, </a:t>
            </a:r>
            <a:r>
              <a:rPr lang="ko-KR" altLang="en-US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절체 상태</a:t>
            </a:r>
            <a:r>
              <a:rPr lang="en-US" altLang="ko-KR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,</a:t>
            </a:r>
            <a:r>
              <a:rPr lang="ko-KR" altLang="en-US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감시 및 제어기능 제공</a:t>
            </a:r>
            <a:endParaRPr lang="en-US" altLang="ko-KR" sz="16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marL="285750" indent="-285750" algn="l">
              <a:buFont typeface="Wingdings" panose="05000000000000000000" pitchFamily="2" charset="2"/>
              <a:buChar char="l"/>
              <a:defRPr/>
            </a:pPr>
            <a:endParaRPr lang="en-US" altLang="ko-KR" sz="16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marL="285750" indent="-285750" algn="l">
              <a:buFont typeface="Wingdings" panose="05000000000000000000" pitchFamily="2" charset="2"/>
              <a:buChar char="l"/>
              <a:defRPr/>
            </a:pPr>
            <a:r>
              <a:rPr lang="en-US" altLang="ko-KR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LED</a:t>
            </a:r>
            <a:r>
              <a:rPr lang="ko-KR" altLang="en-US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에 의한 가시</a:t>
            </a:r>
            <a:r>
              <a:rPr lang="en-US" altLang="ko-KR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/</a:t>
            </a:r>
            <a:r>
              <a:rPr lang="ko-KR" altLang="en-US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가청 경보 및 상태 정보표시 기능</a:t>
            </a:r>
            <a:endParaRPr lang="en-US" altLang="ko-KR" sz="16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marL="285750" indent="-285750" algn="l">
              <a:buFont typeface="Wingdings" panose="05000000000000000000" pitchFamily="2" charset="2"/>
              <a:buChar char="l"/>
              <a:defRPr/>
            </a:pPr>
            <a:endParaRPr lang="en-US" altLang="ko-KR" sz="16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marL="285750" indent="-285750" algn="l">
              <a:buFont typeface="Wingdings" panose="05000000000000000000" pitchFamily="2" charset="2"/>
              <a:buChar char="l"/>
              <a:defRPr/>
            </a:pPr>
            <a:r>
              <a:rPr lang="en-US" altLang="ko-KR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</a:t>
            </a:r>
            <a:r>
              <a:rPr lang="ko-KR" altLang="en-US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성능 및 데이터</a:t>
            </a:r>
            <a:r>
              <a:rPr lang="en-US" altLang="ko-KR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감시</a:t>
            </a:r>
            <a:endParaRPr lang="en-US" altLang="ko-KR" sz="16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marL="285750" indent="-285750" algn="l">
              <a:buFont typeface="Wingdings" panose="05000000000000000000" pitchFamily="2" charset="2"/>
              <a:buChar char="l"/>
              <a:defRPr/>
            </a:pPr>
            <a:endParaRPr lang="en-US" altLang="ko-KR" sz="16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marL="285750" indent="-285750" algn="l">
              <a:buFont typeface="Wingdings" panose="05000000000000000000" pitchFamily="2" charset="2"/>
              <a:buChar char="l"/>
              <a:defRPr/>
            </a:pPr>
            <a:r>
              <a:rPr lang="en-US" altLang="ko-KR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ko-KR" altLang="en-US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가입자 환경에 대한  이상 트래픽 보호기능추가 </a:t>
            </a:r>
            <a:r>
              <a:rPr lang="en-US" altLang="ko-KR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(TCA </a:t>
            </a:r>
            <a:r>
              <a:rPr lang="en-US" altLang="ko-KR" sz="16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Block,loop</a:t>
            </a:r>
            <a:r>
              <a:rPr lang="en-US" altLang="ko-KR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detect)</a:t>
            </a: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1D471D44-82CE-4D9D-A7C3-37CB321599F4}"/>
              </a:ext>
            </a:extLst>
          </p:cNvPr>
          <p:cNvSpPr/>
          <p:nvPr/>
        </p:nvSpPr>
        <p:spPr>
          <a:xfrm>
            <a:off x="6990161" y="159661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Ⅰ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장비개요 및 구성 망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3442579E-16BA-42CE-AB95-936B7FB5B1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4975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7B85C544-32A5-4AD0-AD6B-963666E44FA9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BD103250-4CA9-4193-BE43-BDE9990A0E5E}"/>
              </a:ext>
            </a:extLst>
          </p:cNvPr>
          <p:cNvGrpSpPr/>
          <p:nvPr/>
        </p:nvGrpSpPr>
        <p:grpSpPr>
          <a:xfrm>
            <a:off x="532263" y="1579138"/>
            <a:ext cx="4730853" cy="4534583"/>
            <a:chOff x="532263" y="1579138"/>
            <a:chExt cx="4730853" cy="4534583"/>
          </a:xfrm>
        </p:grpSpPr>
        <p:pic>
          <p:nvPicPr>
            <p:cNvPr id="18" name="그림 17">
              <a:extLst>
                <a:ext uri="{FF2B5EF4-FFF2-40B4-BE49-F238E27FC236}">
                  <a16:creationId xmlns:a16="http://schemas.microsoft.com/office/drawing/2014/main" id="{DE01A237-7208-4155-83EA-4C36ECD72F0B}"/>
                </a:ext>
              </a:extLst>
            </p:cNvPr>
            <p:cNvPicPr/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32263" y="1579138"/>
              <a:ext cx="4730853" cy="45345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8B644789-CCC1-4A2C-A4FA-216F211FBAAE}"/>
                </a:ext>
              </a:extLst>
            </p:cNvPr>
            <p:cNvSpPr/>
            <p:nvPr/>
          </p:nvSpPr>
          <p:spPr>
            <a:xfrm>
              <a:off x="746728" y="2445488"/>
              <a:ext cx="4325001" cy="925093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7" name="AutoShape 5">
            <a:extLst>
              <a:ext uri="{FF2B5EF4-FFF2-40B4-BE49-F238E27FC236}">
                <a16:creationId xmlns:a16="http://schemas.microsoft.com/office/drawing/2014/main" id="{CAA88E72-61A4-4F24-9BFB-88D613D33A15}"/>
              </a:ext>
            </a:extLst>
          </p:cNvPr>
          <p:cNvSpPr>
            <a:spLocks noChangeArrowheads="1"/>
          </p:cNvSpPr>
          <p:nvPr/>
        </p:nvSpPr>
        <p:spPr bwMode="gray">
          <a:xfrm>
            <a:off x="1775637" y="2147903"/>
            <a:ext cx="739235" cy="199496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4BFE29BA-9D4A-4D31-B732-5DF543540682}"/>
              </a:ext>
            </a:extLst>
          </p:cNvPr>
          <p:cNvSpPr/>
          <p:nvPr/>
        </p:nvSpPr>
        <p:spPr bwMode="auto">
          <a:xfrm>
            <a:off x="5817610" y="1666033"/>
            <a:ext cx="3370777" cy="2523756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Port-based VPLS MAC</a:t>
            </a:r>
            <a:endParaRPr lang="en-US" altLang="ko-KR" sz="1400" u="sng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- Port-Based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로 설정된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VPLS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에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Mac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를 확인함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- Mac address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해당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Mac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주소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  Port 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해당 포트 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- Peer Node ID :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해당되는 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Node id</a:t>
            </a: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20.20.20.1 (COT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장치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</a:t>
            </a: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20.20.20.2 (RCOT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장치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</a:t>
            </a: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rgbClr val="FF0000"/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933DAC8A-2313-4B2B-9F22-2FC7C0401341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7-16. MPLS (</a:t>
            </a:r>
            <a:r>
              <a:rPr lang="ko-KR" altLang="en-US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운용상태</a:t>
            </a: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1CCE0537-1F7C-4910-BFAC-5A897E2029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30</a:t>
            </a:fld>
            <a:endParaRPr lang="ko-KR" alt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407711-46A4-1FEE-584A-26DC6054BE68}"/>
              </a:ext>
            </a:extLst>
          </p:cNvPr>
          <p:cNvSpPr txBox="1"/>
          <p:nvPr/>
        </p:nvSpPr>
        <p:spPr>
          <a:xfrm>
            <a:off x="2775416" y="863387"/>
            <a:ext cx="15441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(PTN Mode)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1814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7" grpId="0" animBg="1"/>
      <p:bldP spid="13" grpId="0"/>
      <p:bldP spid="1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6ECDF93-1332-42A7-B0D6-7A65375D792D}"/>
              </a:ext>
            </a:extLst>
          </p:cNvPr>
          <p:cNvSpPr txBox="1"/>
          <p:nvPr/>
        </p:nvSpPr>
        <p:spPr>
          <a:xfrm>
            <a:off x="7794594" y="2043629"/>
            <a:ext cx="523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ⓒ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DB5B822-5ECF-4940-87C6-4D8ADAE7F7C6}"/>
              </a:ext>
            </a:extLst>
          </p:cNvPr>
          <p:cNvSpPr txBox="1"/>
          <p:nvPr/>
        </p:nvSpPr>
        <p:spPr>
          <a:xfrm>
            <a:off x="8239321" y="4742440"/>
            <a:ext cx="4793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ⓔ 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7B85C544-32A5-4AD0-AD6B-963666E44FA9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EC7F813E-9C98-427F-8C92-3870DE74FC80}"/>
              </a:ext>
            </a:extLst>
          </p:cNvPr>
          <p:cNvGrpSpPr/>
          <p:nvPr/>
        </p:nvGrpSpPr>
        <p:grpSpPr>
          <a:xfrm>
            <a:off x="456214" y="1666033"/>
            <a:ext cx="5004060" cy="4099041"/>
            <a:chOff x="456214" y="1666033"/>
            <a:chExt cx="5004060" cy="4099041"/>
          </a:xfrm>
        </p:grpSpPr>
        <p:pic>
          <p:nvPicPr>
            <p:cNvPr id="4" name="그림 3">
              <a:extLst>
                <a:ext uri="{FF2B5EF4-FFF2-40B4-BE49-F238E27FC236}">
                  <a16:creationId xmlns:a16="http://schemas.microsoft.com/office/drawing/2014/main" id="{C7893576-3B86-4F47-9D84-2063239ED37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6214" y="1666033"/>
              <a:ext cx="5004060" cy="409904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8B644789-CCC1-4A2C-A4FA-216F211FBAAE}"/>
                </a:ext>
              </a:extLst>
            </p:cNvPr>
            <p:cNvSpPr/>
            <p:nvPr/>
          </p:nvSpPr>
          <p:spPr>
            <a:xfrm>
              <a:off x="717613" y="2412961"/>
              <a:ext cx="4552619" cy="844045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7" name="AutoShape 5">
            <a:extLst>
              <a:ext uri="{FF2B5EF4-FFF2-40B4-BE49-F238E27FC236}">
                <a16:creationId xmlns:a16="http://schemas.microsoft.com/office/drawing/2014/main" id="{CAA88E72-61A4-4F24-9BFB-88D613D33A15}"/>
              </a:ext>
            </a:extLst>
          </p:cNvPr>
          <p:cNvSpPr>
            <a:spLocks noChangeArrowheads="1"/>
          </p:cNvSpPr>
          <p:nvPr/>
        </p:nvSpPr>
        <p:spPr bwMode="gray">
          <a:xfrm>
            <a:off x="2556767" y="2114025"/>
            <a:ext cx="756587" cy="258861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ABD55CF4-51A3-451E-A5A4-D76CC0E51E9F}"/>
              </a:ext>
            </a:extLst>
          </p:cNvPr>
          <p:cNvSpPr/>
          <p:nvPr/>
        </p:nvSpPr>
        <p:spPr bwMode="auto">
          <a:xfrm>
            <a:off x="5817610" y="1666033"/>
            <a:ext cx="3745938" cy="270842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VLAN-based VPLS MAC</a:t>
            </a:r>
            <a:endParaRPr lang="en-US" altLang="ko-KR" sz="1400" u="sng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- VLAN-Based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로 설정된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VPLS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에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Mac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를 확인함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- Mac address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해당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Mac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주소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  Port 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해당 포트 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- Peer Node ID :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해당되는 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Node id</a:t>
            </a: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20.20.20.1 (COT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장치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</a:t>
            </a: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20.20.20.2 (RCOT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장치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rgbClr val="FF0000"/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1FB22A29-7773-406F-8DCD-15001233616F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7-17. MPLS (</a:t>
            </a:r>
            <a:r>
              <a:rPr lang="ko-KR" altLang="en-US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운용상태</a:t>
            </a: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5F8C4DB4-6E1D-4CD4-B7F8-9795B7551B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31</a:t>
            </a:fld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CBF8EC8-DB01-A2D2-610F-6463620B6A9B}"/>
              </a:ext>
            </a:extLst>
          </p:cNvPr>
          <p:cNvSpPr txBox="1"/>
          <p:nvPr/>
        </p:nvSpPr>
        <p:spPr>
          <a:xfrm>
            <a:off x="2775416" y="863387"/>
            <a:ext cx="15441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(PTN Mode)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180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7" grpId="0" animBg="1"/>
      <p:bldP spid="13" grpId="0"/>
      <p:bldP spid="1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DB5B822-5ECF-4940-87C6-4D8ADAE7F7C6}"/>
              </a:ext>
            </a:extLst>
          </p:cNvPr>
          <p:cNvSpPr txBox="1"/>
          <p:nvPr/>
        </p:nvSpPr>
        <p:spPr>
          <a:xfrm>
            <a:off x="8239321" y="4742440"/>
            <a:ext cx="4793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ⓔ 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7B85C544-32A5-4AD0-AD6B-963666E44FA9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68733ED8-2BA1-40DF-A041-9868EBC77C68}"/>
              </a:ext>
            </a:extLst>
          </p:cNvPr>
          <p:cNvGrpSpPr/>
          <p:nvPr/>
        </p:nvGrpSpPr>
        <p:grpSpPr>
          <a:xfrm>
            <a:off x="569038" y="1560087"/>
            <a:ext cx="4768011" cy="4671055"/>
            <a:chOff x="569038" y="1560087"/>
            <a:chExt cx="4768011" cy="4671055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B787CC16-CFEC-4452-93BB-66BCE148F85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9038" y="1560087"/>
              <a:ext cx="4768011" cy="4671055"/>
            </a:xfrm>
            <a:prstGeom prst="rect">
              <a:avLst/>
            </a:prstGeom>
          </p:spPr>
        </p:pic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8B644789-CCC1-4A2C-A4FA-216F211FBAAE}"/>
                </a:ext>
              </a:extLst>
            </p:cNvPr>
            <p:cNvSpPr/>
            <p:nvPr/>
          </p:nvSpPr>
          <p:spPr>
            <a:xfrm>
              <a:off x="569038" y="2110993"/>
              <a:ext cx="4573117" cy="3934805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17" name="AutoShape 5">
            <a:extLst>
              <a:ext uri="{FF2B5EF4-FFF2-40B4-BE49-F238E27FC236}">
                <a16:creationId xmlns:a16="http://schemas.microsoft.com/office/drawing/2014/main" id="{CAA88E72-61A4-4F24-9BFB-88D613D33A15}"/>
              </a:ext>
            </a:extLst>
          </p:cNvPr>
          <p:cNvSpPr>
            <a:spLocks noChangeArrowheads="1"/>
          </p:cNvSpPr>
          <p:nvPr/>
        </p:nvSpPr>
        <p:spPr bwMode="gray">
          <a:xfrm>
            <a:off x="640968" y="1783625"/>
            <a:ext cx="665826" cy="260004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6A9037F0-3CC1-4D5C-AE5F-AFB9C5BCAB25}"/>
              </a:ext>
            </a:extLst>
          </p:cNvPr>
          <p:cNvSpPr/>
          <p:nvPr/>
        </p:nvSpPr>
        <p:spPr bwMode="auto">
          <a:xfrm>
            <a:off x="5765810" y="1639400"/>
            <a:ext cx="3730528" cy="1046428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Tunnel</a:t>
            </a:r>
            <a:endParaRPr lang="en-US" altLang="ko-KR" sz="1400" u="sng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-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MPLS Port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운용 시 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FIX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71B2837A-BA77-4F0D-B0EF-3892F2ADDD14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7-18. MPLS (Tunnel</a:t>
            </a:r>
            <a:r>
              <a:rPr lang="ko-KR" altLang="en-US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설정</a:t>
            </a: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6E0E17C-EF6E-4C5B-85DC-74F78161D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32</a:t>
            </a:fld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A4C593-BB28-0C34-937A-B5582477152F}"/>
              </a:ext>
            </a:extLst>
          </p:cNvPr>
          <p:cNvSpPr txBox="1"/>
          <p:nvPr/>
        </p:nvSpPr>
        <p:spPr>
          <a:xfrm>
            <a:off x="3051461" y="863387"/>
            <a:ext cx="15441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(PTN Mode)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904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7" grpId="0" animBg="1"/>
      <p:bldP spid="13" grpId="0"/>
      <p:bldP spid="1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6ECDF93-1332-42A7-B0D6-7A65375D792D}"/>
              </a:ext>
            </a:extLst>
          </p:cNvPr>
          <p:cNvSpPr txBox="1"/>
          <p:nvPr/>
        </p:nvSpPr>
        <p:spPr>
          <a:xfrm>
            <a:off x="7794594" y="2043629"/>
            <a:ext cx="523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ⓒ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DB5B822-5ECF-4940-87C6-4D8ADAE7F7C6}"/>
              </a:ext>
            </a:extLst>
          </p:cNvPr>
          <p:cNvSpPr txBox="1"/>
          <p:nvPr/>
        </p:nvSpPr>
        <p:spPr>
          <a:xfrm>
            <a:off x="8239321" y="4742440"/>
            <a:ext cx="4793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ⓔ 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7B85C544-32A5-4AD0-AD6B-963666E44FA9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sp>
        <p:nvSpPr>
          <p:cNvPr id="17" name="AutoShape 5">
            <a:extLst>
              <a:ext uri="{FF2B5EF4-FFF2-40B4-BE49-F238E27FC236}">
                <a16:creationId xmlns:a16="http://schemas.microsoft.com/office/drawing/2014/main" id="{CAA88E72-61A4-4F24-9BFB-88D613D33A15}"/>
              </a:ext>
            </a:extLst>
          </p:cNvPr>
          <p:cNvSpPr>
            <a:spLocks noChangeArrowheads="1"/>
          </p:cNvSpPr>
          <p:nvPr/>
        </p:nvSpPr>
        <p:spPr bwMode="gray">
          <a:xfrm>
            <a:off x="1345763" y="1624104"/>
            <a:ext cx="665826" cy="255030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C9ABC7DC-F373-46FF-98D0-783314568539}"/>
              </a:ext>
            </a:extLst>
          </p:cNvPr>
          <p:cNvSpPr/>
          <p:nvPr/>
        </p:nvSpPr>
        <p:spPr bwMode="auto">
          <a:xfrm>
            <a:off x="5253285" y="1543157"/>
            <a:ext cx="4545056" cy="4031861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VPLS 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</a:t>
            </a:r>
            <a:r>
              <a:rPr lang="en-US" altLang="ko-KR" sz="1200" dirty="0">
                <a:effectLst/>
                <a:latin typeface="맑은 고딕" panose="020B0503020000020004" pitchFamily="50" charset="-127"/>
                <a:cs typeface="Times New Roman" panose="02020603050405020304" pitchFamily="18" charset="0"/>
              </a:rPr>
              <a:t>Virtual Private Lan Service)</a:t>
            </a:r>
            <a:endParaRPr lang="en-US" altLang="ko-KR" sz="105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b="1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b="1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1) VPLS ID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설정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생성할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ID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값을 설정한다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범위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3000~4999)</a:t>
            </a: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2) VPLS Type :  Port base , VLAN base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타입을 설정한다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 - Port base : 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Tagged,Untagged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패킷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pass-through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방식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 - VLAN base:  Tagged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패킷 전달방식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* Tunnel List</a:t>
            </a: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1)Tunnel ID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사용할 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ID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값을 입력한다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범위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1~999)</a:t>
            </a: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2) RX –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Lable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:  VPLS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가 사용할  터널에 수용할 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RX-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Lable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값 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                        (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범위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5000~7999)</a:t>
            </a: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3) TX –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Lable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:  VPLS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가 사용할  터널에 수용할 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TX-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Lable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값 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                       (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범위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5000~7999)</a:t>
            </a: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rgbClr val="FF0000"/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B3C1D351-125B-494E-AFFF-A5CB470423E8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7-19. MPLS (Tunnel</a:t>
            </a:r>
            <a:r>
              <a:rPr lang="ko-KR" altLang="en-US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설정</a:t>
            </a: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</a:t>
            </a: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F2120E9F-F4B3-4E8B-B920-016D4029B8FA}"/>
              </a:ext>
            </a:extLst>
          </p:cNvPr>
          <p:cNvGrpSpPr/>
          <p:nvPr/>
        </p:nvGrpSpPr>
        <p:grpSpPr>
          <a:xfrm>
            <a:off x="589139" y="1482213"/>
            <a:ext cx="4545056" cy="4832525"/>
            <a:chOff x="589139" y="1482213"/>
            <a:chExt cx="4545056" cy="4832525"/>
          </a:xfrm>
        </p:grpSpPr>
        <p:grpSp>
          <p:nvGrpSpPr>
            <p:cNvPr id="2" name="그룹 1">
              <a:extLst>
                <a:ext uri="{FF2B5EF4-FFF2-40B4-BE49-F238E27FC236}">
                  <a16:creationId xmlns:a16="http://schemas.microsoft.com/office/drawing/2014/main" id="{E88137AF-7293-47E5-B3D5-39DAE6615E4C}"/>
                </a:ext>
              </a:extLst>
            </p:cNvPr>
            <p:cNvGrpSpPr/>
            <p:nvPr/>
          </p:nvGrpSpPr>
          <p:grpSpPr>
            <a:xfrm>
              <a:off x="589139" y="1482213"/>
              <a:ext cx="4545056" cy="4832525"/>
              <a:chOff x="589139" y="1482213"/>
              <a:chExt cx="4545056" cy="4832525"/>
            </a:xfrm>
          </p:grpSpPr>
          <p:pic>
            <p:nvPicPr>
              <p:cNvPr id="4" name="그림 3">
                <a:extLst>
                  <a:ext uri="{FF2B5EF4-FFF2-40B4-BE49-F238E27FC236}">
                    <a16:creationId xmlns:a16="http://schemas.microsoft.com/office/drawing/2014/main" id="{5F1F63B4-9DE1-4379-9D13-523B045595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89139" y="1482213"/>
                <a:ext cx="4545056" cy="4832525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sp>
            <p:nvSpPr>
              <p:cNvPr id="11" name="직사각형 10">
                <a:extLst>
                  <a:ext uri="{FF2B5EF4-FFF2-40B4-BE49-F238E27FC236}">
                    <a16:creationId xmlns:a16="http://schemas.microsoft.com/office/drawing/2014/main" id="{8B644789-CCC1-4A2C-A4FA-216F211FBAAE}"/>
                  </a:ext>
                </a:extLst>
              </p:cNvPr>
              <p:cNvSpPr/>
              <p:nvPr/>
            </p:nvSpPr>
            <p:spPr>
              <a:xfrm>
                <a:off x="712690" y="2952924"/>
                <a:ext cx="923163" cy="335559"/>
              </a:xfrm>
              <a:prstGeom prst="rect">
                <a:avLst/>
              </a:prstGeom>
              <a:noFill/>
              <a:ln w="15875">
                <a:solidFill>
                  <a:srgbClr val="FF0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id="{AE42C514-2918-430C-BCAE-D060904F5425}"/>
                </a:ext>
              </a:extLst>
            </p:cNvPr>
            <p:cNvSpPr/>
            <p:nvPr/>
          </p:nvSpPr>
          <p:spPr>
            <a:xfrm>
              <a:off x="1678676" y="2952924"/>
              <a:ext cx="998664" cy="335559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직사각형 17">
              <a:extLst>
                <a:ext uri="{FF2B5EF4-FFF2-40B4-BE49-F238E27FC236}">
                  <a16:creationId xmlns:a16="http://schemas.microsoft.com/office/drawing/2014/main" id="{992EED44-18F3-4AF4-B796-BA9C84FCA2ED}"/>
                </a:ext>
              </a:extLst>
            </p:cNvPr>
            <p:cNvSpPr/>
            <p:nvPr/>
          </p:nvSpPr>
          <p:spPr>
            <a:xfrm>
              <a:off x="846431" y="3429000"/>
              <a:ext cx="1720600" cy="575471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1B07BF8E-43CF-402D-8A78-E533DB4EE9F8}"/>
                </a:ext>
              </a:extLst>
            </p:cNvPr>
            <p:cNvSpPr/>
            <p:nvPr/>
          </p:nvSpPr>
          <p:spPr>
            <a:xfrm>
              <a:off x="846431" y="4509192"/>
              <a:ext cx="1393430" cy="943652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DB2D0F4F-63DB-4094-B77A-063CFA8EA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33</a:t>
            </a:fld>
            <a:endParaRPr lang="ko-KR" alt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C6560F-0043-6E88-A0CD-944E59C99B02}"/>
              </a:ext>
            </a:extLst>
          </p:cNvPr>
          <p:cNvSpPr txBox="1"/>
          <p:nvPr/>
        </p:nvSpPr>
        <p:spPr>
          <a:xfrm>
            <a:off x="3068714" y="863387"/>
            <a:ext cx="15441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(PTN Mode)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13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7" grpId="0" animBg="1"/>
      <p:bldP spid="13" grpId="0"/>
      <p:bldP spid="1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E5F6C15A-182F-41BB-85B2-051C27F262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06" y="1459271"/>
            <a:ext cx="5069317" cy="4780164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6ECDF93-1332-42A7-B0D6-7A65375D792D}"/>
              </a:ext>
            </a:extLst>
          </p:cNvPr>
          <p:cNvSpPr txBox="1"/>
          <p:nvPr/>
        </p:nvSpPr>
        <p:spPr>
          <a:xfrm>
            <a:off x="7794594" y="2043629"/>
            <a:ext cx="523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ⓒ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DB5B822-5ECF-4940-87C6-4D8ADAE7F7C6}"/>
              </a:ext>
            </a:extLst>
          </p:cNvPr>
          <p:cNvSpPr txBox="1"/>
          <p:nvPr/>
        </p:nvSpPr>
        <p:spPr>
          <a:xfrm>
            <a:off x="8239321" y="4742440"/>
            <a:ext cx="4793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ⓔ 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B3FF3A9A-B63D-4EAE-9E09-A823F9D3A631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7-20. L2SW (Provision)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7B85C544-32A5-4AD0-AD6B-963666E44FA9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8B644789-CCC1-4A2C-A4FA-216F211FBAAE}"/>
              </a:ext>
            </a:extLst>
          </p:cNvPr>
          <p:cNvSpPr/>
          <p:nvPr/>
        </p:nvSpPr>
        <p:spPr>
          <a:xfrm>
            <a:off x="901952" y="2421029"/>
            <a:ext cx="2110190" cy="1065321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AutoShape 5">
            <a:extLst>
              <a:ext uri="{FF2B5EF4-FFF2-40B4-BE49-F238E27FC236}">
                <a16:creationId xmlns:a16="http://schemas.microsoft.com/office/drawing/2014/main" id="{CAA88E72-61A4-4F24-9BFB-88D613D33A15}"/>
              </a:ext>
            </a:extLst>
          </p:cNvPr>
          <p:cNvSpPr>
            <a:spLocks noChangeArrowheads="1"/>
          </p:cNvSpPr>
          <p:nvPr/>
        </p:nvSpPr>
        <p:spPr bwMode="gray">
          <a:xfrm>
            <a:off x="493734" y="2043629"/>
            <a:ext cx="665826" cy="239567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3ABBB30A-6B23-4F85-BA26-47BAAFEB94EC}"/>
              </a:ext>
            </a:extLst>
          </p:cNvPr>
          <p:cNvSpPr/>
          <p:nvPr/>
        </p:nvSpPr>
        <p:spPr bwMode="auto">
          <a:xfrm>
            <a:off x="5817610" y="1516592"/>
            <a:ext cx="3779396" cy="233909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SW Provision</a:t>
            </a: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- Alarm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Monitering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: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스위칭부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경보검출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활성화 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Enable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경보감지 활성화상태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Disable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경보감지 비활성화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- Base Mac </a:t>
            </a: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L2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내부 시스템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MAC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주소 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고정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mac : 00-01-02-00-00-00</a:t>
            </a: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rgbClr val="FF0000"/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3BDE5C8-4B3A-4DCB-B248-D7A760F2A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34</a:t>
            </a:fld>
            <a:endParaRPr lang="ko-KR" alt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F43232F-0BAB-9473-804E-2878966A1273}"/>
              </a:ext>
            </a:extLst>
          </p:cNvPr>
          <p:cNvSpPr txBox="1"/>
          <p:nvPr/>
        </p:nvSpPr>
        <p:spPr>
          <a:xfrm>
            <a:off x="2887559" y="863387"/>
            <a:ext cx="15441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(PTN Mode)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6732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9" grpId="0"/>
      <p:bldP spid="11" grpId="0" animBg="1"/>
      <p:bldP spid="17" grpId="0" animBg="1"/>
      <p:bldP spid="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82BB2FE4-F4CA-44DD-8C57-01191D0197A5}"/>
              </a:ext>
            </a:extLst>
          </p:cNvPr>
          <p:cNvGrpSpPr/>
          <p:nvPr/>
        </p:nvGrpSpPr>
        <p:grpSpPr>
          <a:xfrm>
            <a:off x="515140" y="1533518"/>
            <a:ext cx="9350329" cy="4739747"/>
            <a:chOff x="515140" y="1533518"/>
            <a:chExt cx="9350329" cy="4739747"/>
          </a:xfrm>
        </p:grpSpPr>
        <p:pic>
          <p:nvPicPr>
            <p:cNvPr id="4" name="그림 3">
              <a:extLst>
                <a:ext uri="{FF2B5EF4-FFF2-40B4-BE49-F238E27FC236}">
                  <a16:creationId xmlns:a16="http://schemas.microsoft.com/office/drawing/2014/main" id="{A16FA342-6D8B-4B98-8696-D5CBE450BAB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140" y="1533518"/>
              <a:ext cx="4809895" cy="4695159"/>
            </a:xfrm>
            <a:prstGeom prst="rect">
              <a:avLst/>
            </a:prstGeom>
          </p:spPr>
        </p:pic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8B644789-CCC1-4A2C-A4FA-216F211FBAAE}"/>
                </a:ext>
              </a:extLst>
            </p:cNvPr>
            <p:cNvSpPr/>
            <p:nvPr/>
          </p:nvSpPr>
          <p:spPr>
            <a:xfrm>
              <a:off x="717613" y="2896339"/>
              <a:ext cx="3208928" cy="2428143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직사각형 17">
              <a:extLst>
                <a:ext uri="{FF2B5EF4-FFF2-40B4-BE49-F238E27FC236}">
                  <a16:creationId xmlns:a16="http://schemas.microsoft.com/office/drawing/2014/main" id="{1FA4DB48-83C4-4E8A-95F3-A8C2709BB32A}"/>
                </a:ext>
              </a:extLst>
            </p:cNvPr>
            <p:cNvSpPr/>
            <p:nvPr/>
          </p:nvSpPr>
          <p:spPr bwMode="auto">
            <a:xfrm>
              <a:off x="5468063" y="1533518"/>
              <a:ext cx="4397406" cy="4739747"/>
            </a:xfrm>
            <a:prstGeom prst="rect">
              <a:avLst/>
            </a:prstGeom>
          </p:spPr>
          <p:txBody>
            <a:bodyPr wrap="square" lIns="91430" tIns="45714" rIns="91430" bIns="45714">
              <a:spAutoFit/>
            </a:bodyPr>
            <a:lstStyle/>
            <a:p>
              <a:pPr algn="l">
                <a:buFont typeface="Wingdings" pitchFamily="2" charset="2"/>
                <a:buChar char="§"/>
                <a:defRPr/>
              </a:pPr>
              <a:r>
                <a:rPr lang="en-US" altLang="ko-KR" sz="1400" b="1" dirty="0">
                  <a:ln>
                    <a:solidFill>
                      <a:prstClr val="white">
                        <a:alpha val="0"/>
                      </a:prstClr>
                    </a:solidFill>
                  </a:ln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</a:t>
              </a:r>
              <a:r>
                <a:rPr lang="en-US" altLang="ko-KR" sz="1400" u="sng" dirty="0">
                  <a:ln>
                    <a:solidFill>
                      <a:prstClr val="white">
                        <a:alpha val="0"/>
                      </a:prstClr>
                    </a:solidFill>
                  </a:ln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Port Provision</a:t>
              </a:r>
            </a:p>
            <a:p>
              <a:pPr algn="l"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-  Auto Nego :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해당 포트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en-US" altLang="ko-KR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autonego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설정여부 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(default  auto)</a:t>
              </a:r>
            </a:p>
            <a:p>
              <a:pPr algn="l"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-  Flow Control  :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흐름제어설정 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(default None)</a:t>
              </a:r>
            </a:p>
            <a:p>
              <a:pPr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    Tx : </a:t>
              </a:r>
              <a:r>
                <a:rPr lang="ko-KR" altLang="en-US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송신단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제어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    Rx : </a:t>
              </a:r>
              <a:r>
                <a:rPr lang="ko-KR" altLang="en-US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수신단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제어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    both :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양방향 제어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    none:  </a:t>
              </a:r>
              <a:r>
                <a:rPr lang="ko-KR" altLang="en-US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제어않함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-  MTU : </a:t>
              </a:r>
              <a:r>
                <a:rPr lang="ko-KR" altLang="en-US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패킷사이즈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설정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(1582Byte)</a:t>
              </a:r>
            </a:p>
            <a:p>
              <a:pPr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-  Broadcast Pass </a:t>
              </a:r>
              <a:r>
                <a:rPr lang="en-US" altLang="ko-KR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Cnt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: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초당 </a:t>
              </a:r>
              <a:r>
                <a:rPr lang="ko-KR" altLang="en-US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패킷제어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(default 0)</a:t>
              </a:r>
            </a:p>
            <a:p>
              <a:pPr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-  Multicast Pass </a:t>
              </a:r>
              <a:r>
                <a:rPr lang="en-US" altLang="ko-KR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Cnt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: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초당 </a:t>
              </a:r>
              <a:r>
                <a:rPr lang="ko-KR" altLang="en-US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패킷제어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(default 0)</a:t>
              </a:r>
            </a:p>
            <a:p>
              <a:pPr marL="171450" indent="-171450">
                <a:buFontTx/>
                <a:buChar char="-"/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-  DLF Pass </a:t>
              </a:r>
              <a:r>
                <a:rPr lang="en-US" altLang="ko-KR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Cnt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: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초당 </a:t>
              </a:r>
              <a:r>
                <a:rPr lang="ko-KR" altLang="en-US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패킷제어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(default 0)</a:t>
              </a:r>
            </a:p>
            <a:p>
              <a:pPr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- VLAN Mode :  </a:t>
              </a:r>
              <a:r>
                <a:rPr lang="ko-KR" altLang="en-US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패킷전달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모드 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(default  Accept all)</a:t>
              </a:r>
            </a:p>
            <a:p>
              <a:pPr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     Accept all : untagged,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tagged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모두전달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     Tagged only : tagged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패킷만 전달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 -LAN Speed : 1G /10G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설정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6ECDF93-1332-42A7-B0D6-7A65375D792D}"/>
              </a:ext>
            </a:extLst>
          </p:cNvPr>
          <p:cNvSpPr txBox="1"/>
          <p:nvPr/>
        </p:nvSpPr>
        <p:spPr>
          <a:xfrm>
            <a:off x="7794594" y="2043629"/>
            <a:ext cx="523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ⓒ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DB5B822-5ECF-4940-87C6-4D8ADAE7F7C6}"/>
              </a:ext>
            </a:extLst>
          </p:cNvPr>
          <p:cNvSpPr txBox="1"/>
          <p:nvPr/>
        </p:nvSpPr>
        <p:spPr>
          <a:xfrm>
            <a:off x="8239321" y="4742440"/>
            <a:ext cx="4793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ⓔ 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7B85C544-32A5-4AD0-AD6B-963666E44FA9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sp>
        <p:nvSpPr>
          <p:cNvPr id="17" name="AutoShape 5">
            <a:extLst>
              <a:ext uri="{FF2B5EF4-FFF2-40B4-BE49-F238E27FC236}">
                <a16:creationId xmlns:a16="http://schemas.microsoft.com/office/drawing/2014/main" id="{CAA88E72-61A4-4F24-9BFB-88D613D33A15}"/>
              </a:ext>
            </a:extLst>
          </p:cNvPr>
          <p:cNvSpPr>
            <a:spLocks noChangeArrowheads="1"/>
          </p:cNvSpPr>
          <p:nvPr/>
        </p:nvSpPr>
        <p:spPr bwMode="gray">
          <a:xfrm>
            <a:off x="1210400" y="2083703"/>
            <a:ext cx="665826" cy="240047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58B9482D-AA77-4259-8DB2-D335FE7BB00D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7-21. L2SW (Provision)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3E31855C-2562-488D-A253-6221139692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35</a:t>
            </a:fld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BDC6ADA-625E-A87E-909E-C6B25AFA68EB}"/>
              </a:ext>
            </a:extLst>
          </p:cNvPr>
          <p:cNvSpPr txBox="1"/>
          <p:nvPr/>
        </p:nvSpPr>
        <p:spPr>
          <a:xfrm>
            <a:off x="2871655" y="863387"/>
            <a:ext cx="15441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(PTN Mode)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33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7" grpId="0" animBg="1"/>
      <p:bldP spid="1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24C48547-E9D2-41E3-9E93-D3FC0B537A07}"/>
              </a:ext>
            </a:extLst>
          </p:cNvPr>
          <p:cNvGrpSpPr/>
          <p:nvPr/>
        </p:nvGrpSpPr>
        <p:grpSpPr>
          <a:xfrm>
            <a:off x="515139" y="1458220"/>
            <a:ext cx="9248650" cy="4587578"/>
            <a:chOff x="515139" y="1458220"/>
            <a:chExt cx="9248650" cy="4587578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1783D470-B46D-40F8-A8BC-DBF6E036F7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139" y="1458220"/>
              <a:ext cx="4949746" cy="4587578"/>
            </a:xfrm>
            <a:prstGeom prst="rect">
              <a:avLst/>
            </a:prstGeom>
          </p:spPr>
        </p:pic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8B644789-CCC1-4A2C-A4FA-216F211FBAAE}"/>
                </a:ext>
              </a:extLst>
            </p:cNvPr>
            <p:cNvSpPr/>
            <p:nvPr/>
          </p:nvSpPr>
          <p:spPr>
            <a:xfrm>
              <a:off x="746730" y="4613175"/>
              <a:ext cx="1568632" cy="498597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8" name="직사각형 17">
              <a:extLst>
                <a:ext uri="{FF2B5EF4-FFF2-40B4-BE49-F238E27FC236}">
                  <a16:creationId xmlns:a16="http://schemas.microsoft.com/office/drawing/2014/main" id="{1BD7E908-071F-4472-AF71-D9414101B5C4}"/>
                </a:ext>
              </a:extLst>
            </p:cNvPr>
            <p:cNvSpPr/>
            <p:nvPr/>
          </p:nvSpPr>
          <p:spPr bwMode="auto">
            <a:xfrm>
              <a:off x="5696476" y="1458220"/>
              <a:ext cx="4067313" cy="3293197"/>
            </a:xfrm>
            <a:prstGeom prst="rect">
              <a:avLst/>
            </a:prstGeom>
          </p:spPr>
          <p:txBody>
            <a:bodyPr wrap="square" lIns="91430" tIns="45714" rIns="91430" bIns="45714">
              <a:spAutoFit/>
            </a:bodyPr>
            <a:lstStyle/>
            <a:p>
              <a:pPr algn="l">
                <a:buFont typeface="Wingdings" pitchFamily="2" charset="2"/>
                <a:buChar char="§"/>
                <a:defRPr/>
              </a:pPr>
              <a:r>
                <a:rPr lang="en-US" altLang="ko-KR" sz="1400" b="1" dirty="0">
                  <a:ln>
                    <a:solidFill>
                      <a:prstClr val="white">
                        <a:alpha val="0"/>
                      </a:prstClr>
                    </a:solidFill>
                  </a:ln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</a:t>
              </a:r>
              <a:r>
                <a:rPr lang="en-US" altLang="ko-KR" sz="1400" u="sng" dirty="0">
                  <a:ln>
                    <a:solidFill>
                      <a:prstClr val="white">
                        <a:alpha val="0"/>
                      </a:prstClr>
                    </a:solidFill>
                  </a:ln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Loop Detect</a:t>
              </a:r>
            </a:p>
            <a:p>
              <a:pPr algn="l">
                <a:buFont typeface="Wingdings" pitchFamily="2" charset="2"/>
                <a:buChar char="§"/>
                <a:defRPr/>
              </a:pPr>
              <a:endPara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-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해당 포트 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loop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발생시 </a:t>
              </a:r>
              <a:r>
                <a:rPr lang="ko-KR" altLang="en-US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포트차단하는기능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- Enable : loop detect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활성화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(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포트차단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)</a:t>
              </a:r>
            </a:p>
            <a:p>
              <a:pPr algn="l">
                <a:defRPr/>
              </a:pP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  1)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해당포트 </a:t>
              </a:r>
              <a:r>
                <a:rPr lang="ko-KR" altLang="en-US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루핑발생시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</a:p>
            <a:p>
              <a:pPr algn="l"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        3</a:t>
              </a:r>
              <a:r>
                <a:rPr lang="ko-KR" altLang="en-US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초이내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해당 포트 차단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loop detected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경보 발령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  2) 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해당포트 </a:t>
              </a:r>
              <a:r>
                <a:rPr lang="ko-KR" altLang="en-US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루핑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ko-KR" altLang="en-US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해제및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ko-KR" altLang="en-US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조치시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        20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초 이상 </a:t>
              </a:r>
              <a:r>
                <a:rPr lang="ko-KR" altLang="en-US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루핑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미발생시 차단된 포트 해제됨 경보해제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- Disable : loop detect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비활성화 </a:t>
              </a:r>
              <a:r>
                <a:rPr lang="ko-KR" altLang="en-US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동작않함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  Uplink Port(NNI)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는 </a:t>
              </a:r>
              <a:r>
                <a:rPr lang="ko-KR" altLang="en-US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집선포트이므로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ko-KR" altLang="en-US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설정않함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7B85C544-32A5-4AD0-AD6B-963666E44FA9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sp>
        <p:nvSpPr>
          <p:cNvPr id="17" name="AutoShape 5">
            <a:extLst>
              <a:ext uri="{FF2B5EF4-FFF2-40B4-BE49-F238E27FC236}">
                <a16:creationId xmlns:a16="http://schemas.microsoft.com/office/drawing/2014/main" id="{CAA88E72-61A4-4F24-9BFB-88D613D33A15}"/>
              </a:ext>
            </a:extLst>
          </p:cNvPr>
          <p:cNvSpPr>
            <a:spLocks noChangeArrowheads="1"/>
          </p:cNvSpPr>
          <p:nvPr/>
        </p:nvSpPr>
        <p:spPr bwMode="gray">
          <a:xfrm>
            <a:off x="1849231" y="2000210"/>
            <a:ext cx="665826" cy="270743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13E0FC0F-CA45-44CE-BCC7-7615DFE25C09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7-22. L2SW (Provision)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3041DFE-BBF6-4354-BB6A-801292146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36</a:t>
            </a:fld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F001FCE-58DA-2023-A242-51464B414FE2}"/>
              </a:ext>
            </a:extLst>
          </p:cNvPr>
          <p:cNvSpPr txBox="1"/>
          <p:nvPr/>
        </p:nvSpPr>
        <p:spPr>
          <a:xfrm>
            <a:off x="2870306" y="863387"/>
            <a:ext cx="15441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(PTN Mode)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908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7" grpId="0" animBg="1"/>
      <p:bldP spid="1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FD073DD7-4EB9-4B23-A3D3-4D16DF3BB25E}"/>
              </a:ext>
            </a:extLst>
          </p:cNvPr>
          <p:cNvGrpSpPr/>
          <p:nvPr/>
        </p:nvGrpSpPr>
        <p:grpSpPr>
          <a:xfrm>
            <a:off x="488605" y="1638224"/>
            <a:ext cx="9049690" cy="4196519"/>
            <a:chOff x="488605" y="1638224"/>
            <a:chExt cx="9049690" cy="4196519"/>
          </a:xfrm>
        </p:grpSpPr>
        <p:pic>
          <p:nvPicPr>
            <p:cNvPr id="4" name="그림 3">
              <a:extLst>
                <a:ext uri="{FF2B5EF4-FFF2-40B4-BE49-F238E27FC236}">
                  <a16:creationId xmlns:a16="http://schemas.microsoft.com/office/drawing/2014/main" id="{609388BC-B41D-42F7-8B2E-6F91ACCF56A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8605" y="1638224"/>
              <a:ext cx="4841041" cy="419651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8B644789-CCC1-4A2C-A4FA-216F211FBAAE}"/>
                </a:ext>
              </a:extLst>
            </p:cNvPr>
            <p:cNvSpPr/>
            <p:nvPr/>
          </p:nvSpPr>
          <p:spPr>
            <a:xfrm>
              <a:off x="740230" y="2534194"/>
              <a:ext cx="4476204" cy="3053931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직사각형 17">
              <a:extLst>
                <a:ext uri="{FF2B5EF4-FFF2-40B4-BE49-F238E27FC236}">
                  <a16:creationId xmlns:a16="http://schemas.microsoft.com/office/drawing/2014/main" id="{3391ADFB-68CD-44CA-B4A7-F6FB7362791E}"/>
                </a:ext>
              </a:extLst>
            </p:cNvPr>
            <p:cNvSpPr/>
            <p:nvPr/>
          </p:nvSpPr>
          <p:spPr bwMode="auto">
            <a:xfrm>
              <a:off x="5581271" y="1638224"/>
              <a:ext cx="3957024" cy="2739199"/>
            </a:xfrm>
            <a:prstGeom prst="rect">
              <a:avLst/>
            </a:prstGeom>
          </p:spPr>
          <p:txBody>
            <a:bodyPr wrap="square" lIns="91430" tIns="45714" rIns="91430" bIns="45714">
              <a:spAutoFit/>
            </a:bodyPr>
            <a:lstStyle/>
            <a:p>
              <a:pPr algn="l">
                <a:buFont typeface="Wingdings" pitchFamily="2" charset="2"/>
                <a:buChar char="§"/>
                <a:defRPr/>
              </a:pPr>
              <a:r>
                <a:rPr lang="en-US" altLang="ko-KR" sz="1400" b="1" dirty="0">
                  <a:ln>
                    <a:solidFill>
                      <a:prstClr val="white">
                        <a:alpha val="0"/>
                      </a:prstClr>
                    </a:solidFill>
                  </a:ln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</a:t>
              </a:r>
              <a:r>
                <a:rPr lang="en-US" altLang="ko-KR" sz="1400" u="sng" dirty="0">
                  <a:ln>
                    <a:solidFill>
                      <a:prstClr val="white">
                        <a:alpha val="0"/>
                      </a:prstClr>
                    </a:solidFill>
                  </a:ln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Mirroring</a:t>
              </a:r>
            </a:p>
            <a:p>
              <a:pPr algn="l">
                <a:defRPr/>
              </a:pPr>
              <a:endPara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해당 포트에 전달되는 네트워크 패킷을 </a:t>
              </a:r>
              <a:r>
                <a:rPr lang="ko-KR" altLang="en-US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복사하는기능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-  </a:t>
              </a:r>
              <a:r>
                <a:rPr lang="en-US" altLang="ko-KR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Monitering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Port :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모니터링 할  포트 선택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</a:p>
            <a:p>
              <a:pPr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    </a:t>
              </a:r>
              <a:r>
                <a:rPr lang="ko-KR" altLang="en-US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패킷분석할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포트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marL="171450" indent="-171450">
                <a:buFontTx/>
                <a:buChar char="-"/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Ingress Send Mirror Port :  RX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ko-KR" altLang="en-US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미러링할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포트 선택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    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단말카메라에서 </a:t>
              </a:r>
              <a:r>
                <a:rPr lang="ko-KR" altLang="en-US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수신되는방향을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ko-KR" altLang="en-US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복사하는포트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marL="171450" indent="-171450">
                <a:buFontTx/>
                <a:buChar char="-"/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marL="171450" indent="-171450">
                <a:buFontTx/>
                <a:buChar char="-"/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Egress Send Mirror Port :  TX </a:t>
              </a:r>
              <a:r>
                <a:rPr lang="ko-KR" altLang="en-US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미러링할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포트 선택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 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</a:t>
              </a:r>
              <a:r>
                <a:rPr lang="ko-KR" altLang="en-US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서버측에서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송신되는 방향을 복사하는 포트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- </a:t>
              </a:r>
              <a:r>
                <a:rPr lang="ko-KR" altLang="en-US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각포트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I/Egress </a:t>
              </a:r>
              <a:r>
                <a:rPr lang="ko-KR" altLang="en-US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단방향및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양방향 </a:t>
              </a:r>
              <a:r>
                <a:rPr lang="ko-KR" altLang="en-US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선택가능함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DB5B822-5ECF-4940-87C6-4D8ADAE7F7C6}"/>
              </a:ext>
            </a:extLst>
          </p:cNvPr>
          <p:cNvSpPr txBox="1"/>
          <p:nvPr/>
        </p:nvSpPr>
        <p:spPr>
          <a:xfrm>
            <a:off x="8239321" y="4742440"/>
            <a:ext cx="4793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ⓔ 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7B85C544-32A5-4AD0-AD6B-963666E44FA9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sp>
        <p:nvSpPr>
          <p:cNvPr id="17" name="AutoShape 5">
            <a:extLst>
              <a:ext uri="{FF2B5EF4-FFF2-40B4-BE49-F238E27FC236}">
                <a16:creationId xmlns:a16="http://schemas.microsoft.com/office/drawing/2014/main" id="{CAA88E72-61A4-4F24-9BFB-88D613D33A15}"/>
              </a:ext>
            </a:extLst>
          </p:cNvPr>
          <p:cNvSpPr>
            <a:spLocks noChangeArrowheads="1"/>
          </p:cNvSpPr>
          <p:nvPr/>
        </p:nvSpPr>
        <p:spPr bwMode="gray">
          <a:xfrm>
            <a:off x="2405647" y="2128690"/>
            <a:ext cx="665826" cy="194508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0888CCD5-64C6-4AA9-AA8E-DD7E6C61578D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7-23. L2SW (Provision)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12287082-19C7-4058-BAD8-9FEED00D0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37</a:t>
            </a:fld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FC92FC1-CD11-7C41-0354-B0CEAE37E626}"/>
              </a:ext>
            </a:extLst>
          </p:cNvPr>
          <p:cNvSpPr txBox="1"/>
          <p:nvPr/>
        </p:nvSpPr>
        <p:spPr>
          <a:xfrm>
            <a:off x="2878933" y="863387"/>
            <a:ext cx="15441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(PTN Mode)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685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7" grpId="0" animBg="1"/>
      <p:bldP spid="1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A18403F4-59CE-4460-825B-164790B63AFD}"/>
              </a:ext>
            </a:extLst>
          </p:cNvPr>
          <p:cNvGrpSpPr/>
          <p:nvPr/>
        </p:nvGrpSpPr>
        <p:grpSpPr>
          <a:xfrm>
            <a:off x="531712" y="1484304"/>
            <a:ext cx="9082070" cy="4744374"/>
            <a:chOff x="531712" y="1484304"/>
            <a:chExt cx="9082070" cy="4744374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4EF3D3BF-5DD4-48B3-9A93-30D96985D7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1712" y="1484304"/>
              <a:ext cx="4879383" cy="4744374"/>
            </a:xfrm>
            <a:prstGeom prst="rect">
              <a:avLst/>
            </a:prstGeom>
          </p:spPr>
        </p:pic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8B644789-CCC1-4A2C-A4FA-216F211FBAAE}"/>
                </a:ext>
              </a:extLst>
            </p:cNvPr>
            <p:cNvSpPr/>
            <p:nvPr/>
          </p:nvSpPr>
          <p:spPr>
            <a:xfrm>
              <a:off x="640969" y="2443008"/>
              <a:ext cx="2276648" cy="1065321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3ABBB30A-6B23-4F85-BA26-47BAAFEB94EC}"/>
                </a:ext>
              </a:extLst>
            </p:cNvPr>
            <p:cNvSpPr/>
            <p:nvPr/>
          </p:nvSpPr>
          <p:spPr bwMode="auto">
            <a:xfrm>
              <a:off x="5817609" y="1666033"/>
              <a:ext cx="3796173" cy="4001083"/>
            </a:xfrm>
            <a:prstGeom prst="rect">
              <a:avLst/>
            </a:prstGeom>
          </p:spPr>
          <p:txBody>
            <a:bodyPr wrap="square" lIns="91430" tIns="45714" rIns="91430" bIns="45714">
              <a:spAutoFit/>
            </a:bodyPr>
            <a:lstStyle/>
            <a:p>
              <a:pPr algn="l">
                <a:buFont typeface="Wingdings" pitchFamily="2" charset="2"/>
                <a:buChar char="§"/>
                <a:defRPr/>
              </a:pPr>
              <a:r>
                <a:rPr lang="en-US" altLang="ko-KR" sz="1400" b="1" dirty="0">
                  <a:ln>
                    <a:solidFill>
                      <a:prstClr val="white">
                        <a:alpha val="0"/>
                      </a:prstClr>
                    </a:solidFill>
                  </a:ln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Link Aggregation</a:t>
              </a:r>
            </a:p>
            <a:p>
              <a:pPr algn="l"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ko-KR" altLang="en-US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포트와포트간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묶어 대역폭을 </a:t>
              </a:r>
              <a:r>
                <a:rPr lang="ko-KR" altLang="en-US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조절하는기능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1) Link aggregation Group :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설정 그룹지정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  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포트추가 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:  UNI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포트 최대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4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개포트설정가능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(4G)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>
                <a:defRPr/>
              </a:pP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   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Group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추가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: 8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개그룹까지 가능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2)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설정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 Add : 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우측 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Port Info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포트 </a:t>
              </a:r>
              <a:r>
                <a:rPr lang="ko-KR" altLang="en-US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선택후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추가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 Remove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: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좌측 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Member Info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포트선택 삭제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3)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주의사항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  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장비와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-</a:t>
              </a:r>
              <a:r>
                <a:rPr lang="ko-KR" altLang="en-US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대향장치간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Aggregation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및 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port </a:t>
              </a:r>
              <a:r>
                <a:rPr lang="en-US" altLang="ko-KR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trunking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 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설정작업후에 물리적연결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 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작업순서가 </a:t>
              </a:r>
              <a:r>
                <a:rPr lang="ko-KR" altLang="en-US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반대일경우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ko-KR" altLang="en-US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루핑발생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</a:t>
              </a:r>
            </a:p>
            <a:p>
              <a:pPr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7B85C544-32A5-4AD0-AD6B-963666E44FA9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sp>
        <p:nvSpPr>
          <p:cNvPr id="17" name="AutoShape 5">
            <a:extLst>
              <a:ext uri="{FF2B5EF4-FFF2-40B4-BE49-F238E27FC236}">
                <a16:creationId xmlns:a16="http://schemas.microsoft.com/office/drawing/2014/main" id="{CAA88E72-61A4-4F24-9BFB-88D613D33A15}"/>
              </a:ext>
            </a:extLst>
          </p:cNvPr>
          <p:cNvSpPr>
            <a:spLocks noChangeArrowheads="1"/>
          </p:cNvSpPr>
          <p:nvPr/>
        </p:nvSpPr>
        <p:spPr bwMode="gray">
          <a:xfrm>
            <a:off x="3102127" y="2043629"/>
            <a:ext cx="665826" cy="260084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2E5F80F6-BA86-48C4-982E-DB7976A47E6B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7-24. L2SW (Provision)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C795C6C-B13F-4CED-80D9-786F0A4B2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38</a:t>
            </a:fld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52C468-176E-B4C0-3958-9AD22E458BFE}"/>
              </a:ext>
            </a:extLst>
          </p:cNvPr>
          <p:cNvSpPr txBox="1"/>
          <p:nvPr/>
        </p:nvSpPr>
        <p:spPr>
          <a:xfrm>
            <a:off x="2896186" y="863387"/>
            <a:ext cx="15441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(PTN Mode)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3064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7" grpId="0" animBg="1"/>
      <p:bldP spid="1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524EC313-E349-43C6-9FD9-4D920AB947DD}"/>
              </a:ext>
            </a:extLst>
          </p:cNvPr>
          <p:cNvGrpSpPr/>
          <p:nvPr/>
        </p:nvGrpSpPr>
        <p:grpSpPr>
          <a:xfrm>
            <a:off x="499791" y="1579138"/>
            <a:ext cx="8688596" cy="4832420"/>
            <a:chOff x="499791" y="1579138"/>
            <a:chExt cx="8688596" cy="4832420"/>
          </a:xfrm>
        </p:grpSpPr>
        <p:pic>
          <p:nvPicPr>
            <p:cNvPr id="4" name="그림 3">
              <a:extLst>
                <a:ext uri="{FF2B5EF4-FFF2-40B4-BE49-F238E27FC236}">
                  <a16:creationId xmlns:a16="http://schemas.microsoft.com/office/drawing/2014/main" id="{744EF029-793D-4102-BE46-672E3739159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791" y="1579138"/>
              <a:ext cx="5008123" cy="4832420"/>
            </a:xfrm>
            <a:prstGeom prst="rect">
              <a:avLst/>
            </a:prstGeom>
          </p:spPr>
        </p:pic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3ABBB30A-6B23-4F85-BA26-47BAAFEB94EC}"/>
                </a:ext>
              </a:extLst>
            </p:cNvPr>
            <p:cNvSpPr/>
            <p:nvPr/>
          </p:nvSpPr>
          <p:spPr bwMode="auto">
            <a:xfrm>
              <a:off x="5817610" y="1666033"/>
              <a:ext cx="3370777" cy="3447085"/>
            </a:xfrm>
            <a:prstGeom prst="rect">
              <a:avLst/>
            </a:prstGeom>
          </p:spPr>
          <p:txBody>
            <a:bodyPr wrap="square" lIns="91430" tIns="45714" rIns="91430" bIns="45714">
              <a:spAutoFit/>
            </a:bodyPr>
            <a:lstStyle/>
            <a:p>
              <a:pPr algn="l">
                <a:buFont typeface="Wingdings" pitchFamily="2" charset="2"/>
                <a:buChar char="§"/>
                <a:defRPr/>
              </a:pPr>
              <a:r>
                <a:rPr lang="en-US" altLang="ko-KR" sz="1400" b="1" dirty="0">
                  <a:ln>
                    <a:solidFill>
                      <a:prstClr val="white">
                        <a:alpha val="0"/>
                      </a:prstClr>
                    </a:solidFill>
                  </a:ln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Port state</a:t>
              </a:r>
            </a:p>
            <a:p>
              <a:pPr algn="l"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- Port State :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포트의 상태 확인함 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(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조회기능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)</a:t>
              </a:r>
            </a:p>
            <a:p>
              <a:pPr algn="l"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  1)  Port Speed  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접속 속도 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1G/10G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상태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   2) </a:t>
              </a:r>
              <a:r>
                <a:rPr lang="en-US" altLang="ko-KR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Autonego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활성화 비활성화 상태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        </a:t>
              </a:r>
              <a:r>
                <a:rPr lang="en-US" altLang="ko-KR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Autonego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OK 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자동협상 </a:t>
              </a:r>
              <a:r>
                <a:rPr lang="ko-KR" altLang="en-US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정상링크상태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        </a:t>
              </a:r>
              <a:r>
                <a:rPr lang="en-US" altLang="ko-KR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Autonego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NOK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자동협상 </a:t>
              </a:r>
              <a:r>
                <a:rPr lang="ko-KR" altLang="en-US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비정상링크상태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   3) Flow Control  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흐름제어 설정상태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   4) Loop State   </a:t>
              </a:r>
              <a:r>
                <a:rPr lang="ko-KR" altLang="en-US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포트별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루프상태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         Normal 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정상상태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         Loop  </a:t>
              </a:r>
              <a:r>
                <a:rPr lang="ko-KR" altLang="en-US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루핑상태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  5)  Max Frame 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프레임 사이즈설정상태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DB5B822-5ECF-4940-87C6-4D8ADAE7F7C6}"/>
              </a:ext>
            </a:extLst>
          </p:cNvPr>
          <p:cNvSpPr txBox="1"/>
          <p:nvPr/>
        </p:nvSpPr>
        <p:spPr>
          <a:xfrm>
            <a:off x="8239321" y="4742440"/>
            <a:ext cx="4793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ⓔ 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7B85C544-32A5-4AD0-AD6B-963666E44FA9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sp>
        <p:nvSpPr>
          <p:cNvPr id="17" name="AutoShape 5">
            <a:extLst>
              <a:ext uri="{FF2B5EF4-FFF2-40B4-BE49-F238E27FC236}">
                <a16:creationId xmlns:a16="http://schemas.microsoft.com/office/drawing/2014/main" id="{CAA88E72-61A4-4F24-9BFB-88D613D33A15}"/>
              </a:ext>
            </a:extLst>
          </p:cNvPr>
          <p:cNvSpPr>
            <a:spLocks noChangeArrowheads="1"/>
          </p:cNvSpPr>
          <p:nvPr/>
        </p:nvSpPr>
        <p:spPr bwMode="gray">
          <a:xfrm>
            <a:off x="569038" y="2172748"/>
            <a:ext cx="597032" cy="277141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969C4B1A-66B3-4283-88C7-D4EFDAE66A9B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7-25. L2SW (STATE)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660853DC-A8B8-46D4-8E01-0EFC370EC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39</a:t>
            </a:fld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F7C76B-B84E-84E9-D8DB-CFC2A93B5C03}"/>
              </a:ext>
            </a:extLst>
          </p:cNvPr>
          <p:cNvSpPr txBox="1"/>
          <p:nvPr/>
        </p:nvSpPr>
        <p:spPr>
          <a:xfrm>
            <a:off x="2628767" y="863387"/>
            <a:ext cx="15441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(PTN Mode)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4814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7" grpId="0" animBg="1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1047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3.</a:t>
            </a:r>
            <a:r>
              <a:rPr lang="ko-KR" altLang="en-US" dirty="0"/>
              <a:t>구성 망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00B022C5-F02D-4EE5-AA6E-368D869E3AA3}"/>
              </a:ext>
            </a:extLst>
          </p:cNvPr>
          <p:cNvSpPr/>
          <p:nvPr/>
        </p:nvSpPr>
        <p:spPr>
          <a:xfrm>
            <a:off x="6990161" y="159661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Ⅰ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장비개요 및 구성 망</a:t>
            </a: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9CB5AD8A-97FC-4A0E-ABF1-3A01C5F38888}"/>
              </a:ext>
            </a:extLst>
          </p:cNvPr>
          <p:cNvGrpSpPr/>
          <p:nvPr/>
        </p:nvGrpSpPr>
        <p:grpSpPr>
          <a:xfrm>
            <a:off x="409202" y="875539"/>
            <a:ext cx="9087595" cy="5579346"/>
            <a:chOff x="409202" y="875539"/>
            <a:chExt cx="9087595" cy="5579346"/>
          </a:xfrm>
        </p:grpSpPr>
        <p:grpSp>
          <p:nvGrpSpPr>
            <p:cNvPr id="2" name="그룹 1">
              <a:extLst>
                <a:ext uri="{FF2B5EF4-FFF2-40B4-BE49-F238E27FC236}">
                  <a16:creationId xmlns:a16="http://schemas.microsoft.com/office/drawing/2014/main" id="{510882C5-D7FA-4C00-A130-CE3DADFCA547}"/>
                </a:ext>
              </a:extLst>
            </p:cNvPr>
            <p:cNvGrpSpPr/>
            <p:nvPr/>
          </p:nvGrpSpPr>
          <p:grpSpPr>
            <a:xfrm>
              <a:off x="409202" y="875539"/>
              <a:ext cx="9087595" cy="5579346"/>
              <a:chOff x="409202" y="875539"/>
              <a:chExt cx="9087595" cy="5579346"/>
            </a:xfrm>
          </p:grpSpPr>
          <p:sp>
            <p:nvSpPr>
              <p:cNvPr id="180" name="Oval 7">
                <a:extLst>
                  <a:ext uri="{FF2B5EF4-FFF2-40B4-BE49-F238E27FC236}">
                    <a16:creationId xmlns:a16="http://schemas.microsoft.com/office/drawing/2014/main" id="{7B1FFDB2-7A33-4249-A3DD-15DD6131D2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81044" y="1441724"/>
                <a:ext cx="1295980" cy="1233479"/>
              </a:xfrm>
              <a:prstGeom prst="ellipse">
                <a:avLst/>
              </a:prstGeom>
              <a:gradFill flip="none" rotWithShape="1">
                <a:gsLst>
                  <a:gs pos="77000">
                    <a:schemeClr val="bg1">
                      <a:alpha val="30000"/>
                    </a:schemeClr>
                  </a:gs>
                  <a:gs pos="100000">
                    <a:srgbClr val="FF9900">
                      <a:alpha val="60001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381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>
                  <a:spcBef>
                    <a:spcPct val="25000"/>
                  </a:spcBef>
                  <a:buFont typeface="Webdings" pitchFamily="18" charset="2"/>
                  <a:buNone/>
                </a:pPr>
                <a:endParaRPr lang="ko-KR" altLang="en-US" sz="2000" b="1" dirty="0"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grpSp>
            <p:nvGrpSpPr>
              <p:cNvPr id="8" name="그룹 7">
                <a:extLst>
                  <a:ext uri="{FF2B5EF4-FFF2-40B4-BE49-F238E27FC236}">
                    <a16:creationId xmlns:a16="http://schemas.microsoft.com/office/drawing/2014/main" id="{5C46BA04-B10B-4311-BD83-8DD5B2565C46}"/>
                  </a:ext>
                </a:extLst>
              </p:cNvPr>
              <p:cNvGrpSpPr/>
              <p:nvPr/>
            </p:nvGrpSpPr>
            <p:grpSpPr>
              <a:xfrm>
                <a:off x="409202" y="1423252"/>
                <a:ext cx="9087595" cy="5031633"/>
                <a:chOff x="553103" y="1172192"/>
                <a:chExt cx="9836627" cy="5101908"/>
              </a:xfrm>
            </p:grpSpPr>
            <p:cxnSp>
              <p:nvCxnSpPr>
                <p:cNvPr id="9" name="직선 연결선 8">
                  <a:extLst>
                    <a:ext uri="{FF2B5EF4-FFF2-40B4-BE49-F238E27FC236}">
                      <a16:creationId xmlns:a16="http://schemas.microsoft.com/office/drawing/2014/main" id="{C7A152D4-9702-4A57-8E11-044A701F57E3}"/>
                    </a:ext>
                  </a:extLst>
                </p:cNvPr>
                <p:cNvCxnSpPr/>
                <p:nvPr/>
              </p:nvCxnSpPr>
              <p:spPr>
                <a:xfrm flipV="1">
                  <a:off x="7438253" y="2042781"/>
                  <a:ext cx="0" cy="288032"/>
                </a:xfrm>
                <a:prstGeom prst="line">
                  <a:avLst/>
                </a:prstGeom>
                <a:ln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" name="모서리가 둥근 직사각형 302">
                  <a:extLst>
                    <a:ext uri="{FF2B5EF4-FFF2-40B4-BE49-F238E27FC236}">
                      <a16:creationId xmlns:a16="http://schemas.microsoft.com/office/drawing/2014/main" id="{FA798DD2-29DE-46B4-9F45-B4B7B74EA4DE}"/>
                    </a:ext>
                  </a:extLst>
                </p:cNvPr>
                <p:cNvSpPr/>
                <p:nvPr/>
              </p:nvSpPr>
              <p:spPr>
                <a:xfrm>
                  <a:off x="553103" y="1256837"/>
                  <a:ext cx="3436707" cy="1456872"/>
                </a:xfrm>
                <a:prstGeom prst="roundRect">
                  <a:avLst/>
                </a:prstGeom>
                <a:solidFill>
                  <a:schemeClr val="accent3">
                    <a:alpha val="10000"/>
                  </a:schemeClr>
                </a:solidFill>
                <a:ln w="6350">
                  <a:solidFill>
                    <a:schemeClr val="accent1">
                      <a:shade val="50000"/>
                    </a:schemeClr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800" dirty="0"/>
                </a:p>
              </p:txBody>
            </p:sp>
            <p:sp>
              <p:nvSpPr>
                <p:cNvPr id="11" name="타원 10">
                  <a:extLst>
                    <a:ext uri="{FF2B5EF4-FFF2-40B4-BE49-F238E27FC236}">
                      <a16:creationId xmlns:a16="http://schemas.microsoft.com/office/drawing/2014/main" id="{3A1B08BC-A96A-49C0-8CA7-B755BB2FBF8B}"/>
                    </a:ext>
                  </a:extLst>
                </p:cNvPr>
                <p:cNvSpPr/>
                <p:nvPr/>
              </p:nvSpPr>
              <p:spPr>
                <a:xfrm>
                  <a:off x="3597971" y="1725477"/>
                  <a:ext cx="1951797" cy="304706"/>
                </a:xfrm>
                <a:prstGeom prst="ellipse">
                  <a:avLst/>
                </a:prstGeom>
                <a:noFill/>
                <a:ln w="127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  <p:sp>
              <p:nvSpPr>
                <p:cNvPr id="12" name="Line 310">
                  <a:extLst>
                    <a:ext uri="{FF2B5EF4-FFF2-40B4-BE49-F238E27FC236}">
                      <a16:creationId xmlns:a16="http://schemas.microsoft.com/office/drawing/2014/main" id="{F6CC0CDC-BB99-4BB8-A3E8-4E6DC23BC94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6258519" y="3725492"/>
                  <a:ext cx="1079413" cy="0"/>
                </a:xfrm>
                <a:prstGeom prst="line">
                  <a:avLst/>
                </a:prstGeom>
                <a:noFill/>
                <a:ln w="12700">
                  <a:solidFill>
                    <a:srgbClr val="FF66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ko-KR" altLang="en-US" dirty="0"/>
                </a:p>
              </p:txBody>
            </p:sp>
            <p:sp>
              <p:nvSpPr>
                <p:cNvPr id="13" name="Line 310">
                  <a:extLst>
                    <a:ext uri="{FF2B5EF4-FFF2-40B4-BE49-F238E27FC236}">
                      <a16:creationId xmlns:a16="http://schemas.microsoft.com/office/drawing/2014/main" id="{000E0E4F-83C6-4144-8986-81B5128BCA3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6070500" y="5612477"/>
                  <a:ext cx="969773" cy="2153"/>
                </a:xfrm>
                <a:prstGeom prst="line">
                  <a:avLst/>
                </a:prstGeom>
                <a:noFill/>
                <a:ln w="12700">
                  <a:solidFill>
                    <a:srgbClr val="FF66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ko-KR" altLang="en-US" dirty="0"/>
                </a:p>
              </p:txBody>
            </p:sp>
            <p:sp>
              <p:nvSpPr>
                <p:cNvPr id="14" name="Line 310">
                  <a:extLst>
                    <a:ext uri="{FF2B5EF4-FFF2-40B4-BE49-F238E27FC236}">
                      <a16:creationId xmlns:a16="http://schemas.microsoft.com/office/drawing/2014/main" id="{8AA5BCAA-3286-47D7-B143-7D5D67EC1AF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7082200" y="5641509"/>
                  <a:ext cx="2458499" cy="2068"/>
                </a:xfrm>
                <a:prstGeom prst="line">
                  <a:avLst/>
                </a:prstGeom>
                <a:noFill/>
                <a:ln w="12700">
                  <a:solidFill>
                    <a:srgbClr val="FF66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ko-KR" altLang="en-US" dirty="0"/>
                </a:p>
              </p:txBody>
            </p:sp>
            <p:sp>
              <p:nvSpPr>
                <p:cNvPr id="15" name="Line 310">
                  <a:extLst>
                    <a:ext uri="{FF2B5EF4-FFF2-40B4-BE49-F238E27FC236}">
                      <a16:creationId xmlns:a16="http://schemas.microsoft.com/office/drawing/2014/main" id="{90EEE732-52B2-4AF5-A6EA-3613AAC7156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6798226" y="3703054"/>
                  <a:ext cx="2458499" cy="2068"/>
                </a:xfrm>
                <a:prstGeom prst="line">
                  <a:avLst/>
                </a:prstGeom>
                <a:noFill/>
                <a:ln w="12700">
                  <a:solidFill>
                    <a:srgbClr val="FF66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ko-KR" altLang="en-US" dirty="0"/>
                </a:p>
              </p:txBody>
            </p:sp>
            <p:pic>
              <p:nvPicPr>
                <p:cNvPr id="16" name="Picture 2" descr="C:\Documents and Settings\권강일\바탕 화면\바탕화면정리\홈페이지\장비 사진(찰영)\WTLAN---2400-500.png">
                  <a:extLst>
                    <a:ext uri="{FF2B5EF4-FFF2-40B4-BE49-F238E27FC236}">
                      <a16:creationId xmlns:a16="http://schemas.microsoft.com/office/drawing/2014/main" id="{80CA7829-0B62-4F35-83BE-C8E72F593A69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6714331" y="3591441"/>
                  <a:ext cx="951342" cy="40481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18" name="그룹 17">
                  <a:extLst>
                    <a:ext uri="{FF2B5EF4-FFF2-40B4-BE49-F238E27FC236}">
                      <a16:creationId xmlns:a16="http://schemas.microsoft.com/office/drawing/2014/main" id="{1EC8B715-CB99-4C9A-A789-8655547625AC}"/>
                    </a:ext>
                  </a:extLst>
                </p:cNvPr>
                <p:cNvGrpSpPr/>
                <p:nvPr/>
              </p:nvGrpSpPr>
              <p:grpSpPr>
                <a:xfrm>
                  <a:off x="9209794" y="3513636"/>
                  <a:ext cx="1179936" cy="424860"/>
                  <a:chOff x="5776340" y="4210688"/>
                  <a:chExt cx="2429780" cy="919258"/>
                </a:xfrm>
              </p:grpSpPr>
              <p:grpSp>
                <p:nvGrpSpPr>
                  <p:cNvPr id="157" name="그룹 262">
                    <a:extLst>
                      <a:ext uri="{FF2B5EF4-FFF2-40B4-BE49-F238E27FC236}">
                        <a16:creationId xmlns:a16="http://schemas.microsoft.com/office/drawing/2014/main" id="{E4CBE29D-6AE4-4B1F-BBF5-D6C0338785EF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5776340" y="4283127"/>
                    <a:ext cx="2429780" cy="846819"/>
                    <a:chOff x="6852138" y="1410374"/>
                    <a:chExt cx="1720833" cy="590566"/>
                  </a:xfrm>
                </p:grpSpPr>
                <p:pic>
                  <p:nvPicPr>
                    <p:cNvPr id="161" name="Picture 2">
                      <a:extLst>
                        <a:ext uri="{FF2B5EF4-FFF2-40B4-BE49-F238E27FC236}">
                          <a16:creationId xmlns:a16="http://schemas.microsoft.com/office/drawing/2014/main" id="{2C2FE398-FF6E-425F-929E-3CAEE8296607}"/>
                        </a:ext>
                      </a:extLst>
                    </p:cNvPr>
                    <p:cNvPicPr>
                      <a:picLocks noChangeAspect="1" noChangeArrowheads="1"/>
                    </p:cNvPicPr>
                    <p:nvPr/>
                  </p:nvPicPr>
                  <p:blipFill>
                    <a:blip r:embed="rId4" cstate="print"/>
                    <a:srcRect/>
                    <a:stretch>
                      <a:fillRect/>
                    </a:stretch>
                  </p:blipFill>
                  <p:spPr bwMode="auto">
                    <a:xfrm>
                      <a:off x="7744219" y="1733536"/>
                      <a:ext cx="288004" cy="243135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  <p:pic>
                  <p:nvPicPr>
                    <p:cNvPr id="162" name="Picture 9" descr="방화">
                      <a:extLst>
                        <a:ext uri="{FF2B5EF4-FFF2-40B4-BE49-F238E27FC236}">
                          <a16:creationId xmlns:a16="http://schemas.microsoft.com/office/drawing/2014/main" id="{0D419E68-B64F-448F-8408-DF9AAC8A308E}"/>
                        </a:ext>
                      </a:extLst>
                    </p:cNvPr>
                    <p:cNvPicPr>
                      <a:picLocks noChangeAspect="1" noChangeArrowheads="1"/>
                    </p:cNvPicPr>
                    <p:nvPr/>
                  </p:nvPicPr>
                  <p:blipFill>
                    <a:blip r:embed="rId5" cstate="print"/>
                    <a:srcRect/>
                    <a:stretch>
                      <a:fillRect/>
                    </a:stretch>
                  </p:blipFill>
                  <p:spPr bwMode="auto">
                    <a:xfrm flipH="1">
                      <a:off x="8250228" y="1714938"/>
                      <a:ext cx="274967" cy="28600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  <p:pic>
                  <p:nvPicPr>
                    <p:cNvPr id="163" name="Picture 3" descr="C:\Documents and Settings\권강일\Local Settings\Temporary Internet Files\Content.IE5\SRMK91FP\MC900388754[1].wmf">
                      <a:extLst>
                        <a:ext uri="{FF2B5EF4-FFF2-40B4-BE49-F238E27FC236}">
                          <a16:creationId xmlns:a16="http://schemas.microsoft.com/office/drawing/2014/main" id="{1894E767-09D9-4C6D-B38D-330169A63742}"/>
                        </a:ext>
                      </a:extLst>
                    </p:cNvPr>
                    <p:cNvPicPr>
                      <a:picLocks noChangeAspect="1" noChangeArrowheads="1"/>
                    </p:cNvPicPr>
                    <p:nvPr/>
                  </p:nvPicPr>
                  <p:blipFill>
                    <a:blip r:embed="rId6" cstate="print"/>
                    <a:srcRect/>
                    <a:stretch>
                      <a:fillRect/>
                    </a:stretch>
                  </p:blipFill>
                  <p:spPr bwMode="auto">
                    <a:xfrm>
                      <a:off x="8222201" y="1410374"/>
                      <a:ext cx="350770" cy="285784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  <p:cxnSp>
                  <p:nvCxnSpPr>
                    <p:cNvPr id="164" name="꺾인 연결선 268">
                      <a:extLst>
                        <a:ext uri="{FF2B5EF4-FFF2-40B4-BE49-F238E27FC236}">
                          <a16:creationId xmlns:a16="http://schemas.microsoft.com/office/drawing/2014/main" id="{349DD001-00DB-4CB0-A54E-C4A1C12F3CB4}"/>
                        </a:ext>
                      </a:extLst>
                    </p:cNvPr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7467440" y="1553266"/>
                      <a:ext cx="276779" cy="75249"/>
                    </a:xfrm>
                    <a:prstGeom prst="bentConnector3">
                      <a:avLst>
                        <a:gd name="adj1" fmla="val 50000"/>
                      </a:avLst>
                    </a:prstGeom>
                    <a:noFill/>
                    <a:ln w="9525" algn="ctr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</p:cxnSp>
                <p:cxnSp>
                  <p:nvCxnSpPr>
                    <p:cNvPr id="165" name="꺾인 연결선 269">
                      <a:extLst>
                        <a:ext uri="{FF2B5EF4-FFF2-40B4-BE49-F238E27FC236}">
                          <a16:creationId xmlns:a16="http://schemas.microsoft.com/office/drawing/2014/main" id="{7870F2D0-7416-4EF2-A152-2634609C0DAC}"/>
                        </a:ext>
                      </a:extLst>
                    </p:cNvPr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7517584" y="1689642"/>
                      <a:ext cx="226635" cy="183983"/>
                    </a:xfrm>
                    <a:prstGeom prst="bentConnector3">
                      <a:avLst>
                        <a:gd name="adj1" fmla="val 50000"/>
                      </a:avLst>
                    </a:prstGeom>
                    <a:noFill/>
                    <a:ln w="9525" algn="ctr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</p:cxnSp>
                <p:pic>
                  <p:nvPicPr>
                    <p:cNvPr id="166" name="Picture 2">
                      <a:extLst>
                        <a:ext uri="{FF2B5EF4-FFF2-40B4-BE49-F238E27FC236}">
                          <a16:creationId xmlns:a16="http://schemas.microsoft.com/office/drawing/2014/main" id="{5B65D279-94C9-464D-9A23-64BFD851EC99}"/>
                        </a:ext>
                      </a:extLst>
                    </p:cNvPr>
                    <p:cNvPicPr>
                      <a:picLocks noChangeAspect="1" noChangeArrowheads="1"/>
                    </p:cNvPicPr>
                    <p:nvPr/>
                  </p:nvPicPr>
                  <p:blipFill>
                    <a:blip r:embed="rId7" cstate="print"/>
                    <a:srcRect/>
                    <a:stretch>
                      <a:fillRect/>
                    </a:stretch>
                  </p:blipFill>
                  <p:spPr bwMode="auto">
                    <a:xfrm>
                      <a:off x="6852138" y="1542804"/>
                      <a:ext cx="674077" cy="22347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</p:grpSp>
              <p:cxnSp>
                <p:nvCxnSpPr>
                  <p:cNvPr id="158" name="직선 연결선 157">
                    <a:extLst>
                      <a:ext uri="{FF2B5EF4-FFF2-40B4-BE49-F238E27FC236}">
                        <a16:creationId xmlns:a16="http://schemas.microsoft.com/office/drawing/2014/main" id="{1F329FF3-4B26-497A-A409-9A60DAC30CF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397717" y="4947387"/>
                    <a:ext cx="424393" cy="0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pic>
                <p:nvPicPr>
                  <p:cNvPr id="159" name="그림 158">
                    <a:extLst>
                      <a:ext uri="{FF2B5EF4-FFF2-40B4-BE49-F238E27FC236}">
                        <a16:creationId xmlns:a16="http://schemas.microsoft.com/office/drawing/2014/main" id="{D535B10F-CDE9-4696-89C1-6076A4B10A6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 cstate="print"/>
                  <a:stretch>
                    <a:fillRect/>
                  </a:stretch>
                </p:blipFill>
                <p:spPr>
                  <a:xfrm flipH="1">
                    <a:off x="7035940" y="4210688"/>
                    <a:ext cx="406657" cy="397590"/>
                  </a:xfrm>
                  <a:prstGeom prst="rect">
                    <a:avLst/>
                  </a:prstGeom>
                </p:spPr>
              </p:pic>
              <p:cxnSp>
                <p:nvCxnSpPr>
                  <p:cNvPr id="160" name="직선 연결선 159">
                    <a:extLst>
                      <a:ext uri="{FF2B5EF4-FFF2-40B4-BE49-F238E27FC236}">
                        <a16:creationId xmlns:a16="http://schemas.microsoft.com/office/drawing/2014/main" id="{B4191C98-A3A9-4D48-8E07-4B9582CE920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283819" y="4488021"/>
                    <a:ext cx="424393" cy="0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" name="그룹 65">
                  <a:extLst>
                    <a:ext uri="{FF2B5EF4-FFF2-40B4-BE49-F238E27FC236}">
                      <a16:creationId xmlns:a16="http://schemas.microsoft.com/office/drawing/2014/main" id="{D5A0667D-7114-471F-8EE6-4C73393CD9B2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8266618" y="3644838"/>
                  <a:ext cx="106474" cy="116444"/>
                  <a:chOff x="6858016" y="2928934"/>
                  <a:chExt cx="214314" cy="214314"/>
                </a:xfrm>
              </p:grpSpPr>
              <p:sp>
                <p:nvSpPr>
                  <p:cNvPr id="155" name="타원 154">
                    <a:extLst>
                      <a:ext uri="{FF2B5EF4-FFF2-40B4-BE49-F238E27FC236}">
                        <a16:creationId xmlns:a16="http://schemas.microsoft.com/office/drawing/2014/main" id="{3C44939B-0D95-4204-AC44-D025B717EFBA}"/>
                      </a:ext>
                    </a:extLst>
                  </p:cNvPr>
                  <p:cNvSpPr/>
                  <p:nvPr/>
                </p:nvSpPr>
                <p:spPr>
                  <a:xfrm>
                    <a:off x="6858016" y="2928934"/>
                    <a:ext cx="214314" cy="21431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>
                      <a:defRPr/>
                    </a:pPr>
                    <a:endParaRPr lang="ko-KR" altLang="en-US" dirty="0">
                      <a:solidFill>
                        <a:srgbClr val="FFFFFF"/>
                      </a:solidFill>
                      <a:ea typeface="굴림" pitchFamily="50" charset="-127"/>
                    </a:endParaRPr>
                  </a:p>
                </p:txBody>
              </p:sp>
              <p:cxnSp>
                <p:nvCxnSpPr>
                  <p:cNvPr id="156" name="직선 화살표 연결선 155">
                    <a:extLst>
                      <a:ext uri="{FF2B5EF4-FFF2-40B4-BE49-F238E27FC236}">
                        <a16:creationId xmlns:a16="http://schemas.microsoft.com/office/drawing/2014/main" id="{49B1EB3F-D80F-4BF6-9117-795990F9EA68}"/>
                      </a:ext>
                    </a:extLst>
                  </p:cNvPr>
                  <p:cNvCxnSpPr/>
                  <p:nvPr/>
                </p:nvCxnSpPr>
                <p:spPr>
                  <a:xfrm rot="16200000" flipH="1">
                    <a:off x="6884024" y="2993503"/>
                    <a:ext cx="165047" cy="85177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0" name="Oval 7">
                  <a:extLst>
                    <a:ext uri="{FF2B5EF4-FFF2-40B4-BE49-F238E27FC236}">
                      <a16:creationId xmlns:a16="http://schemas.microsoft.com/office/drawing/2014/main" id="{CD94F9A2-5335-40DA-9ABF-7B22D9DD59B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076754" y="1172192"/>
                  <a:ext cx="1402799" cy="1250707"/>
                </a:xfrm>
                <a:prstGeom prst="ellipse">
                  <a:avLst/>
                </a:prstGeom>
                <a:gradFill flip="none" rotWithShape="1">
                  <a:gsLst>
                    <a:gs pos="77000">
                      <a:schemeClr val="bg1">
                        <a:alpha val="30000"/>
                      </a:schemeClr>
                    </a:gs>
                    <a:gs pos="100000">
                      <a:srgbClr val="FF9900">
                        <a:alpha val="60001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38100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>
                    <a:spcBef>
                      <a:spcPct val="25000"/>
                    </a:spcBef>
                    <a:buFont typeface="Webdings" pitchFamily="18" charset="2"/>
                    <a:buNone/>
                  </a:pPr>
                  <a:endParaRPr lang="ko-KR" altLang="en-US" sz="2000" b="1" dirty="0">
                    <a:latin typeface="HY헤드라인M" pitchFamily="18" charset="-127"/>
                    <a:ea typeface="HY헤드라인M" pitchFamily="18" charset="-127"/>
                  </a:endParaRPr>
                </a:p>
              </p:txBody>
            </p:sp>
            <p:grpSp>
              <p:nvGrpSpPr>
                <p:cNvPr id="21" name="그룹 65">
                  <a:extLst>
                    <a:ext uri="{FF2B5EF4-FFF2-40B4-BE49-F238E27FC236}">
                      <a16:creationId xmlns:a16="http://schemas.microsoft.com/office/drawing/2014/main" id="{61311A17-4595-40D9-9826-D7AE788106FC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8267820" y="5583737"/>
                  <a:ext cx="106474" cy="116444"/>
                  <a:chOff x="6858016" y="2928934"/>
                  <a:chExt cx="214314" cy="214314"/>
                </a:xfrm>
              </p:grpSpPr>
              <p:sp>
                <p:nvSpPr>
                  <p:cNvPr id="153" name="타원 152">
                    <a:extLst>
                      <a:ext uri="{FF2B5EF4-FFF2-40B4-BE49-F238E27FC236}">
                        <a16:creationId xmlns:a16="http://schemas.microsoft.com/office/drawing/2014/main" id="{78886C44-29B3-49AD-90DF-61877C916F3F}"/>
                      </a:ext>
                    </a:extLst>
                  </p:cNvPr>
                  <p:cNvSpPr/>
                  <p:nvPr/>
                </p:nvSpPr>
                <p:spPr>
                  <a:xfrm>
                    <a:off x="6858016" y="2928934"/>
                    <a:ext cx="214314" cy="21431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>
                      <a:defRPr/>
                    </a:pPr>
                    <a:endParaRPr lang="ko-KR" altLang="en-US" dirty="0">
                      <a:solidFill>
                        <a:srgbClr val="FFFFFF"/>
                      </a:solidFill>
                      <a:ea typeface="굴림" pitchFamily="50" charset="-127"/>
                    </a:endParaRPr>
                  </a:p>
                </p:txBody>
              </p:sp>
              <p:cxnSp>
                <p:nvCxnSpPr>
                  <p:cNvPr id="154" name="직선 화살표 연결선 153">
                    <a:extLst>
                      <a:ext uri="{FF2B5EF4-FFF2-40B4-BE49-F238E27FC236}">
                        <a16:creationId xmlns:a16="http://schemas.microsoft.com/office/drawing/2014/main" id="{57DF8B2E-58FE-4858-AE67-B05737102B04}"/>
                      </a:ext>
                    </a:extLst>
                  </p:cNvPr>
                  <p:cNvCxnSpPr/>
                  <p:nvPr/>
                </p:nvCxnSpPr>
                <p:spPr>
                  <a:xfrm rot="16200000" flipH="1">
                    <a:off x="6884024" y="2993503"/>
                    <a:ext cx="165047" cy="85177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2" name="모서리가 둥근 직사각형 302">
                  <a:extLst>
                    <a:ext uri="{FF2B5EF4-FFF2-40B4-BE49-F238E27FC236}">
                      <a16:creationId xmlns:a16="http://schemas.microsoft.com/office/drawing/2014/main" id="{2666869F-A48B-4BD5-AD22-3489CE6CC1E8}"/>
                    </a:ext>
                  </a:extLst>
                </p:cNvPr>
                <p:cNvSpPr/>
                <p:nvPr/>
              </p:nvSpPr>
              <p:spPr>
                <a:xfrm>
                  <a:off x="4913868" y="1251173"/>
                  <a:ext cx="2885914" cy="1189180"/>
                </a:xfrm>
                <a:prstGeom prst="roundRect">
                  <a:avLst/>
                </a:prstGeom>
                <a:solidFill>
                  <a:schemeClr val="accent3">
                    <a:alpha val="10000"/>
                  </a:schemeClr>
                </a:solidFill>
                <a:ln w="6350">
                  <a:solidFill>
                    <a:schemeClr val="accent1">
                      <a:shade val="50000"/>
                    </a:schemeClr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ko-KR" altLang="en-US" sz="80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grpSp>
              <p:nvGrpSpPr>
                <p:cNvPr id="23" name="그룹 22">
                  <a:extLst>
                    <a:ext uri="{FF2B5EF4-FFF2-40B4-BE49-F238E27FC236}">
                      <a16:creationId xmlns:a16="http://schemas.microsoft.com/office/drawing/2014/main" id="{F7A11E8D-3644-4F51-B76B-4AE92AB93821}"/>
                    </a:ext>
                  </a:extLst>
                </p:cNvPr>
                <p:cNvGrpSpPr/>
                <p:nvPr/>
              </p:nvGrpSpPr>
              <p:grpSpPr>
                <a:xfrm>
                  <a:off x="671180" y="1262624"/>
                  <a:ext cx="2187642" cy="1310288"/>
                  <a:chOff x="890730" y="847105"/>
                  <a:chExt cx="2187642" cy="1310288"/>
                </a:xfrm>
              </p:grpSpPr>
              <p:sp>
                <p:nvSpPr>
                  <p:cNvPr id="139" name="Line 313">
                    <a:extLst>
                      <a:ext uri="{FF2B5EF4-FFF2-40B4-BE49-F238E27FC236}">
                        <a16:creationId xmlns:a16="http://schemas.microsoft.com/office/drawing/2014/main" id="{1557575C-A23A-4B81-AC88-4D6602A91DC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660599" y="1491325"/>
                    <a:ext cx="1521" cy="460872"/>
                  </a:xfrm>
                  <a:prstGeom prst="line">
                    <a:avLst/>
                  </a:prstGeom>
                  <a:noFill/>
                  <a:ln w="12700">
                    <a:solidFill>
                      <a:srgbClr val="FF66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 dirty="0"/>
                  </a:p>
                </p:txBody>
              </p:sp>
              <p:sp>
                <p:nvSpPr>
                  <p:cNvPr id="140" name="Text Box 316">
                    <a:extLst>
                      <a:ext uri="{FF2B5EF4-FFF2-40B4-BE49-F238E27FC236}">
                        <a16:creationId xmlns:a16="http://schemas.microsoft.com/office/drawing/2014/main" id="{65447177-12CD-47B5-B41F-72802F4CD59B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107230" y="847105"/>
                    <a:ext cx="595035" cy="21544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ko-KR" altLang="en-US" sz="800" dirty="0">
                        <a:latin typeface="+mn-ea"/>
                        <a:ea typeface="+mn-ea"/>
                      </a:rPr>
                      <a:t>연계서버</a:t>
                    </a:r>
                  </a:p>
                </p:txBody>
              </p:sp>
              <p:sp>
                <p:nvSpPr>
                  <p:cNvPr id="141" name="Text Box 319">
                    <a:extLst>
                      <a:ext uri="{FF2B5EF4-FFF2-40B4-BE49-F238E27FC236}">
                        <a16:creationId xmlns:a16="http://schemas.microsoft.com/office/drawing/2014/main" id="{E9CF5F2C-732F-49DD-BABD-E165E7C7B495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806191" y="1139266"/>
                    <a:ext cx="838414" cy="218453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ko-KR" sz="800" dirty="0">
                        <a:latin typeface="+mn-ea"/>
                        <a:ea typeface="+mn-ea"/>
                      </a:rPr>
                      <a:t>Backbone L3</a:t>
                    </a:r>
                    <a:endParaRPr lang="ko-KR" altLang="en-US" sz="800" dirty="0">
                      <a:latin typeface="+mn-ea"/>
                      <a:ea typeface="+mn-ea"/>
                    </a:endParaRPr>
                  </a:p>
                </p:txBody>
              </p:sp>
              <p:sp>
                <p:nvSpPr>
                  <p:cNvPr id="142" name="Text Box 321">
                    <a:extLst>
                      <a:ext uri="{FF2B5EF4-FFF2-40B4-BE49-F238E27FC236}">
                        <a16:creationId xmlns:a16="http://schemas.microsoft.com/office/drawing/2014/main" id="{AFA4E575-5C26-42E3-9274-410EE8AED307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90730" y="1941949"/>
                    <a:ext cx="606256" cy="21544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ko-KR" sz="800" dirty="0">
                        <a:latin typeface="+mn-ea"/>
                        <a:ea typeface="+mn-ea"/>
                      </a:rPr>
                      <a:t>VMS</a:t>
                    </a:r>
                    <a:r>
                      <a:rPr lang="ko-KR" altLang="en-US" sz="800" dirty="0">
                        <a:latin typeface="+mn-ea"/>
                        <a:ea typeface="+mn-ea"/>
                      </a:rPr>
                      <a:t>서버</a:t>
                    </a:r>
                  </a:p>
                </p:txBody>
              </p:sp>
              <p:sp>
                <p:nvSpPr>
                  <p:cNvPr id="143" name="Line 310">
                    <a:extLst>
                      <a:ext uri="{FF2B5EF4-FFF2-40B4-BE49-F238E27FC236}">
                        <a16:creationId xmlns:a16="http://schemas.microsoft.com/office/drawing/2014/main" id="{9B52EEE2-2C52-43B3-A251-535F03A485EA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65154" y="1476968"/>
                    <a:ext cx="1913218" cy="2"/>
                  </a:xfrm>
                  <a:prstGeom prst="line">
                    <a:avLst/>
                  </a:prstGeom>
                  <a:noFill/>
                  <a:ln w="12700">
                    <a:solidFill>
                      <a:srgbClr val="FF66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 dirty="0"/>
                  </a:p>
                </p:txBody>
              </p:sp>
              <p:sp>
                <p:nvSpPr>
                  <p:cNvPr id="144" name="Line 312">
                    <a:extLst>
                      <a:ext uri="{FF2B5EF4-FFF2-40B4-BE49-F238E27FC236}">
                        <a16:creationId xmlns:a16="http://schemas.microsoft.com/office/drawing/2014/main" id="{5B646B28-1B52-4E85-9EE0-F76B62D8860E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410108" y="1251250"/>
                    <a:ext cx="0" cy="236881"/>
                  </a:xfrm>
                  <a:prstGeom prst="line">
                    <a:avLst/>
                  </a:prstGeom>
                  <a:noFill/>
                  <a:ln w="12700">
                    <a:solidFill>
                      <a:srgbClr val="FF66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 dirty="0"/>
                  </a:p>
                </p:txBody>
              </p:sp>
              <p:grpSp>
                <p:nvGrpSpPr>
                  <p:cNvPr id="145" name="그룹 144">
                    <a:extLst>
                      <a:ext uri="{FF2B5EF4-FFF2-40B4-BE49-F238E27FC236}">
                        <a16:creationId xmlns:a16="http://schemas.microsoft.com/office/drawing/2014/main" id="{7499B4E3-0EBF-41F2-94CC-93BA58C55CB6}"/>
                      </a:ext>
                    </a:extLst>
                  </p:cNvPr>
                  <p:cNvGrpSpPr/>
                  <p:nvPr/>
                </p:nvGrpSpPr>
                <p:grpSpPr>
                  <a:xfrm>
                    <a:off x="1938909" y="1332763"/>
                    <a:ext cx="328896" cy="290444"/>
                    <a:chOff x="4657720" y="1841487"/>
                    <a:chExt cx="714379" cy="357191"/>
                  </a:xfrm>
                </p:grpSpPr>
                <p:pic>
                  <p:nvPicPr>
                    <p:cNvPr id="151" name="Picture 10">
                      <a:extLst>
                        <a:ext uri="{FF2B5EF4-FFF2-40B4-BE49-F238E27FC236}">
                          <a16:creationId xmlns:a16="http://schemas.microsoft.com/office/drawing/2014/main" id="{98289EAF-232B-4FF0-9344-D52A5D733650}"/>
                        </a:ext>
                      </a:extLst>
                    </p:cNvPr>
                    <p:cNvPicPr>
                      <a:picLocks noChangeArrowheads="1"/>
                    </p:cNvPicPr>
                    <p:nvPr/>
                  </p:nvPicPr>
                  <p:blipFill>
                    <a:blip r:embed="rId9" cstate="print"/>
                    <a:srcRect/>
                    <a:stretch>
                      <a:fillRect/>
                    </a:stretch>
                  </p:blipFill>
                  <p:spPr bwMode="auto">
                    <a:xfrm>
                      <a:off x="4657720" y="1841487"/>
                      <a:ext cx="714379" cy="35719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  <p:pic>
                  <p:nvPicPr>
                    <p:cNvPr id="152" name="Picture 13">
                      <a:extLst>
                        <a:ext uri="{FF2B5EF4-FFF2-40B4-BE49-F238E27FC236}">
                          <a16:creationId xmlns:a16="http://schemas.microsoft.com/office/drawing/2014/main" id="{2B1D5DE1-E647-4211-87A2-4266CD2CDA89}"/>
                        </a:ext>
                      </a:extLst>
                    </p:cNvPr>
                    <p:cNvPicPr>
                      <a:picLocks noChangeArrowheads="1"/>
                    </p:cNvPicPr>
                    <p:nvPr/>
                  </p:nvPicPr>
                  <p:blipFill>
                    <a:blip r:embed="rId10" cstate="print"/>
                    <a:srcRect/>
                    <a:stretch>
                      <a:fillRect/>
                    </a:stretch>
                  </p:blipFill>
                  <p:spPr bwMode="auto">
                    <a:xfrm>
                      <a:off x="4729158" y="1984363"/>
                      <a:ext cx="428628" cy="142877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</p:grpSp>
              <p:pic>
                <p:nvPicPr>
                  <p:cNvPr id="146" name="그림 230">
                    <a:extLst>
                      <a:ext uri="{FF2B5EF4-FFF2-40B4-BE49-F238E27FC236}">
                        <a16:creationId xmlns:a16="http://schemas.microsoft.com/office/drawing/2014/main" id="{9E7BB6D0-7C85-4CA2-BFD5-3654FB90F2C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1" cstate="print"/>
                  <a:srcRect/>
                  <a:stretch>
                    <a:fillRect/>
                  </a:stretch>
                </p:blipFill>
                <p:spPr bwMode="auto">
                  <a:xfrm>
                    <a:off x="1281697" y="1037245"/>
                    <a:ext cx="266182" cy="31504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147" name="Text Box 316">
                    <a:extLst>
                      <a:ext uri="{FF2B5EF4-FFF2-40B4-BE49-F238E27FC236}">
                        <a16:creationId xmlns:a16="http://schemas.microsoft.com/office/drawing/2014/main" id="{94E2D333-679A-4AA0-8C78-5477A866F532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432348" y="1936162"/>
                    <a:ext cx="732893" cy="21544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ko-KR" sz="800" dirty="0">
                        <a:latin typeface="+mn-ea"/>
                        <a:ea typeface="+mn-ea"/>
                      </a:rPr>
                      <a:t>Storge </a:t>
                    </a:r>
                    <a:r>
                      <a:rPr lang="ko-KR" altLang="en-US" sz="800" dirty="0">
                        <a:latin typeface="+mn-ea"/>
                        <a:ea typeface="+mn-ea"/>
                      </a:rPr>
                      <a:t>서버</a:t>
                    </a:r>
                  </a:p>
                </p:txBody>
              </p:sp>
              <p:pic>
                <p:nvPicPr>
                  <p:cNvPr id="148" name="그림 230">
                    <a:extLst>
                      <a:ext uri="{FF2B5EF4-FFF2-40B4-BE49-F238E27FC236}">
                        <a16:creationId xmlns:a16="http://schemas.microsoft.com/office/drawing/2014/main" id="{01F3DF9F-2D1F-47C9-B092-53473E824FF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1" cstate="print"/>
                  <a:srcRect/>
                  <a:stretch>
                    <a:fillRect/>
                  </a:stretch>
                </p:blipFill>
                <p:spPr bwMode="auto">
                  <a:xfrm>
                    <a:off x="1533090" y="1691461"/>
                    <a:ext cx="266182" cy="31504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149" name="Line 313">
                    <a:extLst>
                      <a:ext uri="{FF2B5EF4-FFF2-40B4-BE49-F238E27FC236}">
                        <a16:creationId xmlns:a16="http://schemas.microsoft.com/office/drawing/2014/main" id="{D6A01338-0401-4A0A-B9FC-9D8FBA9491B5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166215" y="1479966"/>
                    <a:ext cx="1521" cy="460872"/>
                  </a:xfrm>
                  <a:prstGeom prst="line">
                    <a:avLst/>
                  </a:prstGeom>
                  <a:noFill/>
                  <a:ln w="12700">
                    <a:solidFill>
                      <a:srgbClr val="FF66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 dirty="0"/>
                  </a:p>
                </p:txBody>
              </p:sp>
              <p:pic>
                <p:nvPicPr>
                  <p:cNvPr id="150" name="그림 230">
                    <a:extLst>
                      <a:ext uri="{FF2B5EF4-FFF2-40B4-BE49-F238E27FC236}">
                        <a16:creationId xmlns:a16="http://schemas.microsoft.com/office/drawing/2014/main" id="{F59C51DF-ECDE-4F0D-8862-FA220C0D5DC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1" cstate="print"/>
                  <a:srcRect/>
                  <a:stretch>
                    <a:fillRect/>
                  </a:stretch>
                </p:blipFill>
                <p:spPr bwMode="auto">
                  <a:xfrm>
                    <a:off x="1030576" y="1689161"/>
                    <a:ext cx="266182" cy="31504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  <p:grpSp>
              <p:nvGrpSpPr>
                <p:cNvPr id="24" name="그룹 23">
                  <a:extLst>
                    <a:ext uri="{FF2B5EF4-FFF2-40B4-BE49-F238E27FC236}">
                      <a16:creationId xmlns:a16="http://schemas.microsoft.com/office/drawing/2014/main" id="{9E89FFF5-7E67-4021-A196-59AC2F8A4A02}"/>
                    </a:ext>
                  </a:extLst>
                </p:cNvPr>
                <p:cNvGrpSpPr/>
                <p:nvPr/>
              </p:nvGrpSpPr>
              <p:grpSpPr>
                <a:xfrm>
                  <a:off x="9156726" y="1669369"/>
                  <a:ext cx="1179936" cy="424860"/>
                  <a:chOff x="5776340" y="4210688"/>
                  <a:chExt cx="2429780" cy="919258"/>
                </a:xfrm>
              </p:grpSpPr>
              <p:grpSp>
                <p:nvGrpSpPr>
                  <p:cNvPr id="129" name="그룹 262">
                    <a:extLst>
                      <a:ext uri="{FF2B5EF4-FFF2-40B4-BE49-F238E27FC236}">
                        <a16:creationId xmlns:a16="http://schemas.microsoft.com/office/drawing/2014/main" id="{68D35838-87E8-4A53-ADE2-6A62F1DD3AA0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5776340" y="4283127"/>
                    <a:ext cx="2429780" cy="846819"/>
                    <a:chOff x="6852138" y="1410374"/>
                    <a:chExt cx="1720833" cy="590566"/>
                  </a:xfrm>
                </p:grpSpPr>
                <p:pic>
                  <p:nvPicPr>
                    <p:cNvPr id="133" name="Picture 2">
                      <a:extLst>
                        <a:ext uri="{FF2B5EF4-FFF2-40B4-BE49-F238E27FC236}">
                          <a16:creationId xmlns:a16="http://schemas.microsoft.com/office/drawing/2014/main" id="{241D7AD1-49A8-4BAB-BC61-31F624578FF4}"/>
                        </a:ext>
                      </a:extLst>
                    </p:cNvPr>
                    <p:cNvPicPr>
                      <a:picLocks noChangeAspect="1" noChangeArrowheads="1"/>
                    </p:cNvPicPr>
                    <p:nvPr/>
                  </p:nvPicPr>
                  <p:blipFill>
                    <a:blip r:embed="rId4" cstate="print"/>
                    <a:srcRect/>
                    <a:stretch>
                      <a:fillRect/>
                    </a:stretch>
                  </p:blipFill>
                  <p:spPr bwMode="auto">
                    <a:xfrm>
                      <a:off x="7744219" y="1733536"/>
                      <a:ext cx="288004" cy="243135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  <p:pic>
                  <p:nvPicPr>
                    <p:cNvPr id="134" name="Picture 9" descr="방화">
                      <a:extLst>
                        <a:ext uri="{FF2B5EF4-FFF2-40B4-BE49-F238E27FC236}">
                          <a16:creationId xmlns:a16="http://schemas.microsoft.com/office/drawing/2014/main" id="{CE8843F6-F630-4E43-8615-06398D3447FB}"/>
                        </a:ext>
                      </a:extLst>
                    </p:cNvPr>
                    <p:cNvPicPr>
                      <a:picLocks noChangeAspect="1" noChangeArrowheads="1"/>
                    </p:cNvPicPr>
                    <p:nvPr/>
                  </p:nvPicPr>
                  <p:blipFill>
                    <a:blip r:embed="rId5" cstate="print"/>
                    <a:srcRect/>
                    <a:stretch>
                      <a:fillRect/>
                    </a:stretch>
                  </p:blipFill>
                  <p:spPr bwMode="auto">
                    <a:xfrm flipH="1">
                      <a:off x="8250228" y="1714938"/>
                      <a:ext cx="274967" cy="28600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  <p:pic>
                  <p:nvPicPr>
                    <p:cNvPr id="135" name="Picture 3" descr="C:\Documents and Settings\권강일\Local Settings\Temporary Internet Files\Content.IE5\SRMK91FP\MC900388754[1].wmf">
                      <a:extLst>
                        <a:ext uri="{FF2B5EF4-FFF2-40B4-BE49-F238E27FC236}">
                          <a16:creationId xmlns:a16="http://schemas.microsoft.com/office/drawing/2014/main" id="{EE0AD057-033C-4DE7-86B5-DBB4CAA8296D}"/>
                        </a:ext>
                      </a:extLst>
                    </p:cNvPr>
                    <p:cNvPicPr>
                      <a:picLocks noChangeAspect="1" noChangeArrowheads="1"/>
                    </p:cNvPicPr>
                    <p:nvPr/>
                  </p:nvPicPr>
                  <p:blipFill>
                    <a:blip r:embed="rId6" cstate="print"/>
                    <a:srcRect/>
                    <a:stretch>
                      <a:fillRect/>
                    </a:stretch>
                  </p:blipFill>
                  <p:spPr bwMode="auto">
                    <a:xfrm>
                      <a:off x="8222201" y="1410374"/>
                      <a:ext cx="350770" cy="285784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  <p:cxnSp>
                  <p:nvCxnSpPr>
                    <p:cNvPr id="136" name="꺾인 연결선 268">
                      <a:extLst>
                        <a:ext uri="{FF2B5EF4-FFF2-40B4-BE49-F238E27FC236}">
                          <a16:creationId xmlns:a16="http://schemas.microsoft.com/office/drawing/2014/main" id="{3662B441-C5E4-4B22-A9BD-84E92670B90F}"/>
                        </a:ext>
                      </a:extLst>
                    </p:cNvPr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7467440" y="1553266"/>
                      <a:ext cx="276779" cy="75249"/>
                    </a:xfrm>
                    <a:prstGeom prst="bentConnector3">
                      <a:avLst>
                        <a:gd name="adj1" fmla="val 50000"/>
                      </a:avLst>
                    </a:prstGeom>
                    <a:noFill/>
                    <a:ln w="9525" algn="ctr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</p:cxnSp>
                <p:cxnSp>
                  <p:nvCxnSpPr>
                    <p:cNvPr id="137" name="꺾인 연결선 269">
                      <a:extLst>
                        <a:ext uri="{FF2B5EF4-FFF2-40B4-BE49-F238E27FC236}">
                          <a16:creationId xmlns:a16="http://schemas.microsoft.com/office/drawing/2014/main" id="{84BE92FB-D43A-47FE-9A74-5378BCA49302}"/>
                        </a:ext>
                      </a:extLst>
                    </p:cNvPr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7517584" y="1689642"/>
                      <a:ext cx="226635" cy="183983"/>
                    </a:xfrm>
                    <a:prstGeom prst="bentConnector3">
                      <a:avLst>
                        <a:gd name="adj1" fmla="val 50000"/>
                      </a:avLst>
                    </a:prstGeom>
                    <a:noFill/>
                    <a:ln w="9525" algn="ctr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</p:cxnSp>
                <p:pic>
                  <p:nvPicPr>
                    <p:cNvPr id="138" name="Picture 2">
                      <a:extLst>
                        <a:ext uri="{FF2B5EF4-FFF2-40B4-BE49-F238E27FC236}">
                          <a16:creationId xmlns:a16="http://schemas.microsoft.com/office/drawing/2014/main" id="{4D2422B2-D237-4888-96B1-48C7880CCE41}"/>
                        </a:ext>
                      </a:extLst>
                    </p:cNvPr>
                    <p:cNvPicPr>
                      <a:picLocks noChangeAspect="1" noChangeArrowheads="1"/>
                    </p:cNvPicPr>
                    <p:nvPr/>
                  </p:nvPicPr>
                  <p:blipFill>
                    <a:blip r:embed="rId7" cstate="print"/>
                    <a:srcRect/>
                    <a:stretch>
                      <a:fillRect/>
                    </a:stretch>
                  </p:blipFill>
                  <p:spPr bwMode="auto">
                    <a:xfrm>
                      <a:off x="6852138" y="1542804"/>
                      <a:ext cx="674077" cy="22347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</p:grpSp>
              <p:cxnSp>
                <p:nvCxnSpPr>
                  <p:cNvPr id="130" name="직선 연결선 129">
                    <a:extLst>
                      <a:ext uri="{FF2B5EF4-FFF2-40B4-BE49-F238E27FC236}">
                        <a16:creationId xmlns:a16="http://schemas.microsoft.com/office/drawing/2014/main" id="{CF1D3C84-6BCC-495D-9037-FD100F7AAEA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397717" y="4947387"/>
                    <a:ext cx="424393" cy="0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pic>
                <p:nvPicPr>
                  <p:cNvPr id="131" name="그림 130">
                    <a:extLst>
                      <a:ext uri="{FF2B5EF4-FFF2-40B4-BE49-F238E27FC236}">
                        <a16:creationId xmlns:a16="http://schemas.microsoft.com/office/drawing/2014/main" id="{0D6A0AFE-945F-48F6-B9B2-D8553A44135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 cstate="print"/>
                  <a:stretch>
                    <a:fillRect/>
                  </a:stretch>
                </p:blipFill>
                <p:spPr>
                  <a:xfrm flipH="1">
                    <a:off x="7035940" y="4210688"/>
                    <a:ext cx="406657" cy="397590"/>
                  </a:xfrm>
                  <a:prstGeom prst="rect">
                    <a:avLst/>
                  </a:prstGeom>
                </p:spPr>
              </p:pic>
              <p:cxnSp>
                <p:nvCxnSpPr>
                  <p:cNvPr id="132" name="직선 연결선 131">
                    <a:extLst>
                      <a:ext uri="{FF2B5EF4-FFF2-40B4-BE49-F238E27FC236}">
                        <a16:creationId xmlns:a16="http://schemas.microsoft.com/office/drawing/2014/main" id="{37BDB8FE-A32A-43F8-88C7-4E1BA0201FA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283819" y="4488021"/>
                    <a:ext cx="424393" cy="0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5" name="직사각형 24">
                  <a:extLst>
                    <a:ext uri="{FF2B5EF4-FFF2-40B4-BE49-F238E27FC236}">
                      <a16:creationId xmlns:a16="http://schemas.microsoft.com/office/drawing/2014/main" id="{89F80239-64BD-4B8D-BA3D-220CB433F87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69550" y="3483576"/>
                  <a:ext cx="971062" cy="2308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anchor="ctr">
                  <a:spAutoFit/>
                </a:bodyPr>
                <a:lstStyle/>
                <a:p>
                  <a:pPr algn="ctr"/>
                  <a:r>
                    <a:rPr lang="en-US" altLang="ko-KR" sz="900" dirty="0">
                      <a:latin typeface="나눔바른고딕"/>
                      <a:ea typeface="나눔바른고딕"/>
                      <a:cs typeface="나눔바른고딕"/>
                    </a:rPr>
                    <a:t>1G</a:t>
                  </a:r>
                  <a:endParaRPr lang="ko-KR" altLang="en-US" sz="900" dirty="0">
                    <a:latin typeface="나눔바른고딕"/>
                    <a:ea typeface="나눔바른고딕"/>
                    <a:cs typeface="나눔바른고딕"/>
                  </a:endParaRPr>
                </a:p>
              </p:txBody>
            </p:sp>
            <p:grpSp>
              <p:nvGrpSpPr>
                <p:cNvPr id="26" name="그룹 25">
                  <a:extLst>
                    <a:ext uri="{FF2B5EF4-FFF2-40B4-BE49-F238E27FC236}">
                      <a16:creationId xmlns:a16="http://schemas.microsoft.com/office/drawing/2014/main" id="{4B7DBC83-2E89-4FDB-A9D4-2D6C3A4BAAED}"/>
                    </a:ext>
                  </a:extLst>
                </p:cNvPr>
                <p:cNvGrpSpPr/>
                <p:nvPr/>
              </p:nvGrpSpPr>
              <p:grpSpPr>
                <a:xfrm>
                  <a:off x="9165593" y="2147807"/>
                  <a:ext cx="1179936" cy="424860"/>
                  <a:chOff x="5776340" y="4210688"/>
                  <a:chExt cx="2429780" cy="919258"/>
                </a:xfrm>
              </p:grpSpPr>
              <p:grpSp>
                <p:nvGrpSpPr>
                  <p:cNvPr id="119" name="그룹 262">
                    <a:extLst>
                      <a:ext uri="{FF2B5EF4-FFF2-40B4-BE49-F238E27FC236}">
                        <a16:creationId xmlns:a16="http://schemas.microsoft.com/office/drawing/2014/main" id="{86490FF6-CD44-468C-BBE4-F1BFF2F3E066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5776340" y="4283127"/>
                    <a:ext cx="2429780" cy="846819"/>
                    <a:chOff x="6852138" y="1410374"/>
                    <a:chExt cx="1720833" cy="590566"/>
                  </a:xfrm>
                </p:grpSpPr>
                <p:pic>
                  <p:nvPicPr>
                    <p:cNvPr id="123" name="Picture 2">
                      <a:extLst>
                        <a:ext uri="{FF2B5EF4-FFF2-40B4-BE49-F238E27FC236}">
                          <a16:creationId xmlns:a16="http://schemas.microsoft.com/office/drawing/2014/main" id="{01B6E473-2B87-4B62-9310-726046C0FD3E}"/>
                        </a:ext>
                      </a:extLst>
                    </p:cNvPr>
                    <p:cNvPicPr>
                      <a:picLocks noChangeAspect="1" noChangeArrowheads="1"/>
                    </p:cNvPicPr>
                    <p:nvPr/>
                  </p:nvPicPr>
                  <p:blipFill>
                    <a:blip r:embed="rId4" cstate="print"/>
                    <a:srcRect/>
                    <a:stretch>
                      <a:fillRect/>
                    </a:stretch>
                  </p:blipFill>
                  <p:spPr bwMode="auto">
                    <a:xfrm>
                      <a:off x="7744219" y="1733536"/>
                      <a:ext cx="288004" cy="243135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  <p:pic>
                  <p:nvPicPr>
                    <p:cNvPr id="124" name="Picture 9" descr="방화">
                      <a:extLst>
                        <a:ext uri="{FF2B5EF4-FFF2-40B4-BE49-F238E27FC236}">
                          <a16:creationId xmlns:a16="http://schemas.microsoft.com/office/drawing/2014/main" id="{A98909E7-7032-4F04-9D60-9809BAD858B6}"/>
                        </a:ext>
                      </a:extLst>
                    </p:cNvPr>
                    <p:cNvPicPr>
                      <a:picLocks noChangeAspect="1" noChangeArrowheads="1"/>
                    </p:cNvPicPr>
                    <p:nvPr/>
                  </p:nvPicPr>
                  <p:blipFill>
                    <a:blip r:embed="rId5" cstate="print"/>
                    <a:srcRect/>
                    <a:stretch>
                      <a:fillRect/>
                    </a:stretch>
                  </p:blipFill>
                  <p:spPr bwMode="auto">
                    <a:xfrm flipH="1">
                      <a:off x="8250228" y="1714938"/>
                      <a:ext cx="274967" cy="28600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  <p:pic>
                  <p:nvPicPr>
                    <p:cNvPr id="125" name="Picture 3" descr="C:\Documents and Settings\권강일\Local Settings\Temporary Internet Files\Content.IE5\SRMK91FP\MC900388754[1].wmf">
                      <a:extLst>
                        <a:ext uri="{FF2B5EF4-FFF2-40B4-BE49-F238E27FC236}">
                          <a16:creationId xmlns:a16="http://schemas.microsoft.com/office/drawing/2014/main" id="{0C7189D0-B2D9-4E2E-A194-80A7D47A99A4}"/>
                        </a:ext>
                      </a:extLst>
                    </p:cNvPr>
                    <p:cNvPicPr>
                      <a:picLocks noChangeAspect="1" noChangeArrowheads="1"/>
                    </p:cNvPicPr>
                    <p:nvPr/>
                  </p:nvPicPr>
                  <p:blipFill>
                    <a:blip r:embed="rId6" cstate="print"/>
                    <a:srcRect/>
                    <a:stretch>
                      <a:fillRect/>
                    </a:stretch>
                  </p:blipFill>
                  <p:spPr bwMode="auto">
                    <a:xfrm>
                      <a:off x="8222201" y="1410374"/>
                      <a:ext cx="350770" cy="285784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  <p:cxnSp>
                  <p:nvCxnSpPr>
                    <p:cNvPr id="126" name="꺾인 연결선 268">
                      <a:extLst>
                        <a:ext uri="{FF2B5EF4-FFF2-40B4-BE49-F238E27FC236}">
                          <a16:creationId xmlns:a16="http://schemas.microsoft.com/office/drawing/2014/main" id="{2D3AF69C-BD8C-4A15-BFA4-9C87134182BA}"/>
                        </a:ext>
                      </a:extLst>
                    </p:cNvPr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7467440" y="1553266"/>
                      <a:ext cx="276779" cy="75249"/>
                    </a:xfrm>
                    <a:prstGeom prst="bentConnector3">
                      <a:avLst>
                        <a:gd name="adj1" fmla="val 50000"/>
                      </a:avLst>
                    </a:prstGeom>
                    <a:noFill/>
                    <a:ln w="9525" algn="ctr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</p:cxnSp>
                <p:cxnSp>
                  <p:nvCxnSpPr>
                    <p:cNvPr id="127" name="꺾인 연결선 269">
                      <a:extLst>
                        <a:ext uri="{FF2B5EF4-FFF2-40B4-BE49-F238E27FC236}">
                          <a16:creationId xmlns:a16="http://schemas.microsoft.com/office/drawing/2014/main" id="{8EC3B629-B033-4E72-A553-A8640065F5EA}"/>
                        </a:ext>
                      </a:extLst>
                    </p:cNvPr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7517584" y="1689642"/>
                      <a:ext cx="226635" cy="183983"/>
                    </a:xfrm>
                    <a:prstGeom prst="bentConnector3">
                      <a:avLst>
                        <a:gd name="adj1" fmla="val 50000"/>
                      </a:avLst>
                    </a:prstGeom>
                    <a:noFill/>
                    <a:ln w="9525" algn="ctr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</p:cxnSp>
                <p:pic>
                  <p:nvPicPr>
                    <p:cNvPr id="128" name="Picture 2">
                      <a:extLst>
                        <a:ext uri="{FF2B5EF4-FFF2-40B4-BE49-F238E27FC236}">
                          <a16:creationId xmlns:a16="http://schemas.microsoft.com/office/drawing/2014/main" id="{78D3D46B-CB8A-4F3B-B575-496157791897}"/>
                        </a:ext>
                      </a:extLst>
                    </p:cNvPr>
                    <p:cNvPicPr>
                      <a:picLocks noChangeAspect="1" noChangeArrowheads="1"/>
                    </p:cNvPicPr>
                    <p:nvPr/>
                  </p:nvPicPr>
                  <p:blipFill>
                    <a:blip r:embed="rId7" cstate="print"/>
                    <a:srcRect/>
                    <a:stretch>
                      <a:fillRect/>
                    </a:stretch>
                  </p:blipFill>
                  <p:spPr bwMode="auto">
                    <a:xfrm>
                      <a:off x="6852138" y="1542804"/>
                      <a:ext cx="674077" cy="22347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</p:grpSp>
              <p:cxnSp>
                <p:nvCxnSpPr>
                  <p:cNvPr id="120" name="직선 연결선 119">
                    <a:extLst>
                      <a:ext uri="{FF2B5EF4-FFF2-40B4-BE49-F238E27FC236}">
                        <a16:creationId xmlns:a16="http://schemas.microsoft.com/office/drawing/2014/main" id="{E781D2C9-7AB7-46A7-B5B2-53B50238F1C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397717" y="4947387"/>
                    <a:ext cx="424393" cy="0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pic>
                <p:nvPicPr>
                  <p:cNvPr id="121" name="그림 120">
                    <a:extLst>
                      <a:ext uri="{FF2B5EF4-FFF2-40B4-BE49-F238E27FC236}">
                        <a16:creationId xmlns:a16="http://schemas.microsoft.com/office/drawing/2014/main" id="{7F4572EA-C058-4E25-903B-2C749528B7A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 cstate="print"/>
                  <a:stretch>
                    <a:fillRect/>
                  </a:stretch>
                </p:blipFill>
                <p:spPr>
                  <a:xfrm flipH="1">
                    <a:off x="7035940" y="4210688"/>
                    <a:ext cx="406657" cy="397590"/>
                  </a:xfrm>
                  <a:prstGeom prst="rect">
                    <a:avLst/>
                  </a:prstGeom>
                </p:spPr>
              </p:pic>
              <p:cxnSp>
                <p:nvCxnSpPr>
                  <p:cNvPr id="122" name="직선 연결선 121">
                    <a:extLst>
                      <a:ext uri="{FF2B5EF4-FFF2-40B4-BE49-F238E27FC236}">
                        <a16:creationId xmlns:a16="http://schemas.microsoft.com/office/drawing/2014/main" id="{CE77EEB0-FC3B-43C6-8448-5CA8070D975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283819" y="4488021"/>
                    <a:ext cx="424393" cy="0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7" name="Line 310">
                  <a:extLst>
                    <a:ext uri="{FF2B5EF4-FFF2-40B4-BE49-F238E27FC236}">
                      <a16:creationId xmlns:a16="http://schemas.microsoft.com/office/drawing/2014/main" id="{B11D32CF-0952-4D6D-BE84-5013648B35B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5400000" flipH="1">
                  <a:off x="4198641" y="3776570"/>
                  <a:ext cx="3674032" cy="9353"/>
                </a:xfrm>
                <a:prstGeom prst="line">
                  <a:avLst/>
                </a:prstGeom>
                <a:noFill/>
                <a:ln w="12700">
                  <a:solidFill>
                    <a:srgbClr val="FF66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ko-KR" altLang="en-US"/>
                </a:p>
              </p:txBody>
            </p:sp>
            <p:grpSp>
              <p:nvGrpSpPr>
                <p:cNvPr id="28" name="그룹 65">
                  <a:extLst>
                    <a:ext uri="{FF2B5EF4-FFF2-40B4-BE49-F238E27FC236}">
                      <a16:creationId xmlns:a16="http://schemas.microsoft.com/office/drawing/2014/main" id="{B12D6DA6-44FD-4BFC-92A5-74E17A4BE102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8277004" y="1792608"/>
                  <a:ext cx="106474" cy="116444"/>
                  <a:chOff x="6858016" y="2928934"/>
                  <a:chExt cx="214314" cy="214314"/>
                </a:xfrm>
              </p:grpSpPr>
              <p:sp>
                <p:nvSpPr>
                  <p:cNvPr id="117" name="타원 116">
                    <a:extLst>
                      <a:ext uri="{FF2B5EF4-FFF2-40B4-BE49-F238E27FC236}">
                        <a16:creationId xmlns:a16="http://schemas.microsoft.com/office/drawing/2014/main" id="{2192F76E-C619-49B8-B7DB-1DAF5C17709C}"/>
                      </a:ext>
                    </a:extLst>
                  </p:cNvPr>
                  <p:cNvSpPr/>
                  <p:nvPr/>
                </p:nvSpPr>
                <p:spPr>
                  <a:xfrm>
                    <a:off x="6858016" y="2928934"/>
                    <a:ext cx="214314" cy="21431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>
                      <a:defRPr/>
                    </a:pPr>
                    <a:endParaRPr lang="ko-KR" altLang="en-US">
                      <a:solidFill>
                        <a:srgbClr val="FFFFFF"/>
                      </a:solidFill>
                      <a:ea typeface="굴림" pitchFamily="50" charset="-127"/>
                    </a:endParaRPr>
                  </a:p>
                </p:txBody>
              </p:sp>
              <p:cxnSp>
                <p:nvCxnSpPr>
                  <p:cNvPr id="118" name="직선 화살표 연결선 117">
                    <a:extLst>
                      <a:ext uri="{FF2B5EF4-FFF2-40B4-BE49-F238E27FC236}">
                        <a16:creationId xmlns:a16="http://schemas.microsoft.com/office/drawing/2014/main" id="{F9F3FF3C-89DF-400C-A1F3-8C14FB22042F}"/>
                      </a:ext>
                    </a:extLst>
                  </p:cNvPr>
                  <p:cNvCxnSpPr/>
                  <p:nvPr/>
                </p:nvCxnSpPr>
                <p:spPr>
                  <a:xfrm rot="16200000" flipH="1">
                    <a:off x="6884024" y="2993503"/>
                    <a:ext cx="165047" cy="85177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9" name="그룹 65">
                  <a:extLst>
                    <a:ext uri="{FF2B5EF4-FFF2-40B4-BE49-F238E27FC236}">
                      <a16:creationId xmlns:a16="http://schemas.microsoft.com/office/drawing/2014/main" id="{DA35F6D0-05E0-41F0-A775-8AF9972C812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8297685" y="2272803"/>
                  <a:ext cx="106474" cy="116444"/>
                  <a:chOff x="6858016" y="2928934"/>
                  <a:chExt cx="214314" cy="214314"/>
                </a:xfrm>
              </p:grpSpPr>
              <p:sp>
                <p:nvSpPr>
                  <p:cNvPr id="115" name="타원 114">
                    <a:extLst>
                      <a:ext uri="{FF2B5EF4-FFF2-40B4-BE49-F238E27FC236}">
                        <a16:creationId xmlns:a16="http://schemas.microsoft.com/office/drawing/2014/main" id="{B60A166A-5EC6-4840-A54A-436F7DC17186}"/>
                      </a:ext>
                    </a:extLst>
                  </p:cNvPr>
                  <p:cNvSpPr/>
                  <p:nvPr/>
                </p:nvSpPr>
                <p:spPr>
                  <a:xfrm>
                    <a:off x="6858016" y="2928934"/>
                    <a:ext cx="214314" cy="21431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>
                      <a:defRPr/>
                    </a:pPr>
                    <a:endParaRPr lang="ko-KR" altLang="en-US">
                      <a:solidFill>
                        <a:srgbClr val="FFFFFF"/>
                      </a:solidFill>
                      <a:ea typeface="굴림" pitchFamily="50" charset="-127"/>
                    </a:endParaRPr>
                  </a:p>
                </p:txBody>
              </p:sp>
              <p:cxnSp>
                <p:nvCxnSpPr>
                  <p:cNvPr id="116" name="직선 화살표 연결선 115">
                    <a:extLst>
                      <a:ext uri="{FF2B5EF4-FFF2-40B4-BE49-F238E27FC236}">
                        <a16:creationId xmlns:a16="http://schemas.microsoft.com/office/drawing/2014/main" id="{D9832CF5-D7A2-4065-BD62-86BEB2DA9863}"/>
                      </a:ext>
                    </a:extLst>
                  </p:cNvPr>
                  <p:cNvCxnSpPr/>
                  <p:nvPr/>
                </p:nvCxnSpPr>
                <p:spPr>
                  <a:xfrm rot="16200000" flipH="1">
                    <a:off x="6884024" y="2993503"/>
                    <a:ext cx="165047" cy="85177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0" name="그룹 29">
                  <a:extLst>
                    <a:ext uri="{FF2B5EF4-FFF2-40B4-BE49-F238E27FC236}">
                      <a16:creationId xmlns:a16="http://schemas.microsoft.com/office/drawing/2014/main" id="{8BF12549-B119-4440-9F6D-83D32DBAC0ED}"/>
                    </a:ext>
                  </a:extLst>
                </p:cNvPr>
                <p:cNvGrpSpPr/>
                <p:nvPr/>
              </p:nvGrpSpPr>
              <p:grpSpPr>
                <a:xfrm>
                  <a:off x="9205412" y="5462840"/>
                  <a:ext cx="1179936" cy="424860"/>
                  <a:chOff x="5776340" y="4210688"/>
                  <a:chExt cx="2429780" cy="919258"/>
                </a:xfrm>
              </p:grpSpPr>
              <p:grpSp>
                <p:nvGrpSpPr>
                  <p:cNvPr id="105" name="그룹 262">
                    <a:extLst>
                      <a:ext uri="{FF2B5EF4-FFF2-40B4-BE49-F238E27FC236}">
                        <a16:creationId xmlns:a16="http://schemas.microsoft.com/office/drawing/2014/main" id="{A681F7EA-9819-4BBF-8FD4-8E2AC847551E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5776340" y="4283127"/>
                    <a:ext cx="2429780" cy="846819"/>
                    <a:chOff x="6852138" y="1410374"/>
                    <a:chExt cx="1720833" cy="590566"/>
                  </a:xfrm>
                </p:grpSpPr>
                <p:pic>
                  <p:nvPicPr>
                    <p:cNvPr id="109" name="Picture 2">
                      <a:extLst>
                        <a:ext uri="{FF2B5EF4-FFF2-40B4-BE49-F238E27FC236}">
                          <a16:creationId xmlns:a16="http://schemas.microsoft.com/office/drawing/2014/main" id="{61C9C47E-A34E-4E77-B963-338A74AD2634}"/>
                        </a:ext>
                      </a:extLst>
                    </p:cNvPr>
                    <p:cNvPicPr>
                      <a:picLocks noChangeAspect="1" noChangeArrowheads="1"/>
                    </p:cNvPicPr>
                    <p:nvPr/>
                  </p:nvPicPr>
                  <p:blipFill>
                    <a:blip r:embed="rId4" cstate="print"/>
                    <a:srcRect/>
                    <a:stretch>
                      <a:fillRect/>
                    </a:stretch>
                  </p:blipFill>
                  <p:spPr bwMode="auto">
                    <a:xfrm>
                      <a:off x="7744219" y="1733536"/>
                      <a:ext cx="288004" cy="243135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  <p:pic>
                  <p:nvPicPr>
                    <p:cNvPr id="110" name="Picture 9" descr="방화">
                      <a:extLst>
                        <a:ext uri="{FF2B5EF4-FFF2-40B4-BE49-F238E27FC236}">
                          <a16:creationId xmlns:a16="http://schemas.microsoft.com/office/drawing/2014/main" id="{C1B99CE1-C6C0-4A43-BC6F-6897C008D0C0}"/>
                        </a:ext>
                      </a:extLst>
                    </p:cNvPr>
                    <p:cNvPicPr>
                      <a:picLocks noChangeAspect="1" noChangeArrowheads="1"/>
                    </p:cNvPicPr>
                    <p:nvPr/>
                  </p:nvPicPr>
                  <p:blipFill>
                    <a:blip r:embed="rId5" cstate="print"/>
                    <a:srcRect/>
                    <a:stretch>
                      <a:fillRect/>
                    </a:stretch>
                  </p:blipFill>
                  <p:spPr bwMode="auto">
                    <a:xfrm flipH="1">
                      <a:off x="8250228" y="1714938"/>
                      <a:ext cx="274967" cy="28600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  <p:pic>
                  <p:nvPicPr>
                    <p:cNvPr id="111" name="Picture 3" descr="C:\Documents and Settings\권강일\Local Settings\Temporary Internet Files\Content.IE5\SRMK91FP\MC900388754[1].wmf">
                      <a:extLst>
                        <a:ext uri="{FF2B5EF4-FFF2-40B4-BE49-F238E27FC236}">
                          <a16:creationId xmlns:a16="http://schemas.microsoft.com/office/drawing/2014/main" id="{B8C5962E-EE64-42EE-B1F3-7DCE9B02813B}"/>
                        </a:ext>
                      </a:extLst>
                    </p:cNvPr>
                    <p:cNvPicPr>
                      <a:picLocks noChangeAspect="1" noChangeArrowheads="1"/>
                    </p:cNvPicPr>
                    <p:nvPr/>
                  </p:nvPicPr>
                  <p:blipFill>
                    <a:blip r:embed="rId6" cstate="print"/>
                    <a:srcRect/>
                    <a:stretch>
                      <a:fillRect/>
                    </a:stretch>
                  </p:blipFill>
                  <p:spPr bwMode="auto">
                    <a:xfrm>
                      <a:off x="8222201" y="1410374"/>
                      <a:ext cx="350770" cy="285784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  <p:cxnSp>
                  <p:nvCxnSpPr>
                    <p:cNvPr id="112" name="꺾인 연결선 268">
                      <a:extLst>
                        <a:ext uri="{FF2B5EF4-FFF2-40B4-BE49-F238E27FC236}">
                          <a16:creationId xmlns:a16="http://schemas.microsoft.com/office/drawing/2014/main" id="{1A604CF0-264E-4A99-85E0-645F03F0CB5B}"/>
                        </a:ext>
                      </a:extLst>
                    </p:cNvPr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7467440" y="1553266"/>
                      <a:ext cx="276779" cy="75249"/>
                    </a:xfrm>
                    <a:prstGeom prst="bentConnector3">
                      <a:avLst>
                        <a:gd name="adj1" fmla="val 50000"/>
                      </a:avLst>
                    </a:prstGeom>
                    <a:noFill/>
                    <a:ln w="9525" algn="ctr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</p:cxnSp>
                <p:cxnSp>
                  <p:nvCxnSpPr>
                    <p:cNvPr id="113" name="꺾인 연결선 269">
                      <a:extLst>
                        <a:ext uri="{FF2B5EF4-FFF2-40B4-BE49-F238E27FC236}">
                          <a16:creationId xmlns:a16="http://schemas.microsoft.com/office/drawing/2014/main" id="{C98FBB93-BA29-43CC-8015-508B25DAD2CC}"/>
                        </a:ext>
                      </a:extLst>
                    </p:cNvPr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7517584" y="1689642"/>
                      <a:ext cx="226635" cy="183983"/>
                    </a:xfrm>
                    <a:prstGeom prst="bentConnector3">
                      <a:avLst>
                        <a:gd name="adj1" fmla="val 50000"/>
                      </a:avLst>
                    </a:prstGeom>
                    <a:noFill/>
                    <a:ln w="9525" algn="ctr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</p:cxnSp>
                <p:pic>
                  <p:nvPicPr>
                    <p:cNvPr id="114" name="Picture 2">
                      <a:extLst>
                        <a:ext uri="{FF2B5EF4-FFF2-40B4-BE49-F238E27FC236}">
                          <a16:creationId xmlns:a16="http://schemas.microsoft.com/office/drawing/2014/main" id="{72E219FC-0724-4762-80F1-AE1335E5C59A}"/>
                        </a:ext>
                      </a:extLst>
                    </p:cNvPr>
                    <p:cNvPicPr>
                      <a:picLocks noChangeAspect="1" noChangeArrowheads="1"/>
                    </p:cNvPicPr>
                    <p:nvPr/>
                  </p:nvPicPr>
                  <p:blipFill>
                    <a:blip r:embed="rId7" cstate="print"/>
                    <a:srcRect/>
                    <a:stretch>
                      <a:fillRect/>
                    </a:stretch>
                  </p:blipFill>
                  <p:spPr bwMode="auto">
                    <a:xfrm>
                      <a:off x="6852138" y="1542804"/>
                      <a:ext cx="674077" cy="22347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</p:grpSp>
              <p:cxnSp>
                <p:nvCxnSpPr>
                  <p:cNvPr id="106" name="직선 연결선 105">
                    <a:extLst>
                      <a:ext uri="{FF2B5EF4-FFF2-40B4-BE49-F238E27FC236}">
                        <a16:creationId xmlns:a16="http://schemas.microsoft.com/office/drawing/2014/main" id="{4B35FC06-0462-4143-91F6-60DF87D9A17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397717" y="4947387"/>
                    <a:ext cx="424393" cy="0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pic>
                <p:nvPicPr>
                  <p:cNvPr id="107" name="그림 106">
                    <a:extLst>
                      <a:ext uri="{FF2B5EF4-FFF2-40B4-BE49-F238E27FC236}">
                        <a16:creationId xmlns:a16="http://schemas.microsoft.com/office/drawing/2014/main" id="{C11C6583-E404-465B-9F88-BE3BD1E09B5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 cstate="print"/>
                  <a:stretch>
                    <a:fillRect/>
                  </a:stretch>
                </p:blipFill>
                <p:spPr>
                  <a:xfrm flipH="1">
                    <a:off x="7035940" y="4210688"/>
                    <a:ext cx="406657" cy="397590"/>
                  </a:xfrm>
                  <a:prstGeom prst="rect">
                    <a:avLst/>
                  </a:prstGeom>
                </p:spPr>
              </p:pic>
              <p:cxnSp>
                <p:nvCxnSpPr>
                  <p:cNvPr id="108" name="직선 연결선 107">
                    <a:extLst>
                      <a:ext uri="{FF2B5EF4-FFF2-40B4-BE49-F238E27FC236}">
                        <a16:creationId xmlns:a16="http://schemas.microsoft.com/office/drawing/2014/main" id="{089F45A0-CF51-4027-B87B-7C6B7FE003B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283819" y="4488021"/>
                    <a:ext cx="424393" cy="0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1" name="Line 310">
                  <a:extLst>
                    <a:ext uri="{FF2B5EF4-FFF2-40B4-BE49-F238E27FC236}">
                      <a16:creationId xmlns:a16="http://schemas.microsoft.com/office/drawing/2014/main" id="{1F168DCC-36C6-46C0-8AD3-726EE06ABA0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6277520" y="1854509"/>
                  <a:ext cx="2871052" cy="16489"/>
                </a:xfrm>
                <a:prstGeom prst="line">
                  <a:avLst/>
                </a:prstGeom>
                <a:noFill/>
                <a:ln w="127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ko-KR" altLang="en-US"/>
                </a:p>
              </p:txBody>
            </p:sp>
            <p:grpSp>
              <p:nvGrpSpPr>
                <p:cNvPr id="32" name="그룹 75">
                  <a:extLst>
                    <a:ext uri="{FF2B5EF4-FFF2-40B4-BE49-F238E27FC236}">
                      <a16:creationId xmlns:a16="http://schemas.microsoft.com/office/drawing/2014/main" id="{74A515B9-89CF-4730-891E-66637EF02CA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473600" y="1673970"/>
                  <a:ext cx="144489" cy="109739"/>
                  <a:chOff x="6286512" y="3952861"/>
                  <a:chExt cx="185726" cy="190518"/>
                </a:xfrm>
              </p:grpSpPr>
              <p:sp>
                <p:nvSpPr>
                  <p:cNvPr id="102" name="타원 101">
                    <a:extLst>
                      <a:ext uri="{FF2B5EF4-FFF2-40B4-BE49-F238E27FC236}">
                        <a16:creationId xmlns:a16="http://schemas.microsoft.com/office/drawing/2014/main" id="{C2A307AE-846A-428A-B20D-E1FF7C3DAA0A}"/>
                      </a:ext>
                    </a:extLst>
                  </p:cNvPr>
                  <p:cNvSpPr/>
                  <p:nvPr/>
                </p:nvSpPr>
                <p:spPr>
                  <a:xfrm>
                    <a:off x="6286512" y="3952861"/>
                    <a:ext cx="185726" cy="190518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>
                      <a:defRPr/>
                    </a:pPr>
                    <a:endParaRPr lang="ko-KR" altLang="en-US">
                      <a:solidFill>
                        <a:srgbClr val="FFFFFF"/>
                      </a:solidFill>
                      <a:ea typeface="굴림" pitchFamily="50" charset="-127"/>
                    </a:endParaRPr>
                  </a:p>
                </p:txBody>
              </p:sp>
              <p:cxnSp>
                <p:nvCxnSpPr>
                  <p:cNvPr id="103" name="직선 화살표 연결선 102">
                    <a:extLst>
                      <a:ext uri="{FF2B5EF4-FFF2-40B4-BE49-F238E27FC236}">
                        <a16:creationId xmlns:a16="http://schemas.microsoft.com/office/drawing/2014/main" id="{6718278E-9DE9-400E-A59F-70F0E1B38E3E}"/>
                      </a:ext>
                    </a:extLst>
                  </p:cNvPr>
                  <p:cNvCxnSpPr/>
                  <p:nvPr/>
                </p:nvCxnSpPr>
                <p:spPr>
                  <a:xfrm rot="16200000" flipH="1">
                    <a:off x="6280844" y="4023946"/>
                    <a:ext cx="148697" cy="71581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4" name="직선 화살표 연결선 103">
                    <a:extLst>
                      <a:ext uri="{FF2B5EF4-FFF2-40B4-BE49-F238E27FC236}">
                        <a16:creationId xmlns:a16="http://schemas.microsoft.com/office/drawing/2014/main" id="{DE8E9341-D27A-4432-ADBD-6BD652CE83CD}"/>
                      </a:ext>
                    </a:extLst>
                  </p:cNvPr>
                  <p:cNvCxnSpPr/>
                  <p:nvPr/>
                </p:nvCxnSpPr>
                <p:spPr>
                  <a:xfrm rot="16200000" flipH="1">
                    <a:off x="6336564" y="3978261"/>
                    <a:ext cx="141728" cy="90928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3" name="그룹 75">
                  <a:extLst>
                    <a:ext uri="{FF2B5EF4-FFF2-40B4-BE49-F238E27FC236}">
                      <a16:creationId xmlns:a16="http://schemas.microsoft.com/office/drawing/2014/main" id="{35C94164-688C-41E2-898B-340494F8C33B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482892" y="1977304"/>
                  <a:ext cx="144489" cy="109739"/>
                  <a:chOff x="6286512" y="3952861"/>
                  <a:chExt cx="185726" cy="190518"/>
                </a:xfrm>
              </p:grpSpPr>
              <p:sp>
                <p:nvSpPr>
                  <p:cNvPr id="99" name="타원 98">
                    <a:extLst>
                      <a:ext uri="{FF2B5EF4-FFF2-40B4-BE49-F238E27FC236}">
                        <a16:creationId xmlns:a16="http://schemas.microsoft.com/office/drawing/2014/main" id="{D2E02733-903B-460F-8ACD-27FFF03E9955}"/>
                      </a:ext>
                    </a:extLst>
                  </p:cNvPr>
                  <p:cNvSpPr/>
                  <p:nvPr/>
                </p:nvSpPr>
                <p:spPr>
                  <a:xfrm>
                    <a:off x="6286512" y="3952861"/>
                    <a:ext cx="185726" cy="190518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>
                      <a:defRPr/>
                    </a:pPr>
                    <a:endParaRPr lang="ko-KR" altLang="en-US">
                      <a:solidFill>
                        <a:srgbClr val="FFFFFF"/>
                      </a:solidFill>
                      <a:ea typeface="굴림" pitchFamily="50" charset="-127"/>
                    </a:endParaRPr>
                  </a:p>
                </p:txBody>
              </p:sp>
              <p:cxnSp>
                <p:nvCxnSpPr>
                  <p:cNvPr id="100" name="직선 화살표 연결선 99">
                    <a:extLst>
                      <a:ext uri="{FF2B5EF4-FFF2-40B4-BE49-F238E27FC236}">
                        <a16:creationId xmlns:a16="http://schemas.microsoft.com/office/drawing/2014/main" id="{2447551E-25C7-439B-A96D-4C8116AEB65B}"/>
                      </a:ext>
                    </a:extLst>
                  </p:cNvPr>
                  <p:cNvCxnSpPr/>
                  <p:nvPr/>
                </p:nvCxnSpPr>
                <p:spPr>
                  <a:xfrm rot="16200000" flipH="1">
                    <a:off x="6280844" y="4023946"/>
                    <a:ext cx="148697" cy="71581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1" name="직선 화살표 연결선 100">
                    <a:extLst>
                      <a:ext uri="{FF2B5EF4-FFF2-40B4-BE49-F238E27FC236}">
                        <a16:creationId xmlns:a16="http://schemas.microsoft.com/office/drawing/2014/main" id="{3DF87BC4-EAF3-45C7-A748-2E7242117D38}"/>
                      </a:ext>
                    </a:extLst>
                  </p:cNvPr>
                  <p:cNvCxnSpPr/>
                  <p:nvPr/>
                </p:nvCxnSpPr>
                <p:spPr>
                  <a:xfrm rot="16200000" flipH="1">
                    <a:off x="6336564" y="3978261"/>
                    <a:ext cx="141728" cy="90928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4" name="Line 310">
                  <a:extLst>
                    <a:ext uri="{FF2B5EF4-FFF2-40B4-BE49-F238E27FC236}">
                      <a16:creationId xmlns:a16="http://schemas.microsoft.com/office/drawing/2014/main" id="{05AF26D4-C8E1-41E6-A413-9EB368BBA9C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5400000" flipH="1">
                  <a:off x="5414892" y="2799175"/>
                  <a:ext cx="1659967" cy="29914"/>
                </a:xfrm>
                <a:prstGeom prst="line">
                  <a:avLst/>
                </a:prstGeom>
                <a:noFill/>
                <a:ln w="12700">
                  <a:solidFill>
                    <a:srgbClr val="FF66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ko-KR" altLang="en-US" dirty="0"/>
                </a:p>
              </p:txBody>
            </p:sp>
            <p:sp>
              <p:nvSpPr>
                <p:cNvPr id="35" name="Text Box 317">
                  <a:extLst>
                    <a:ext uri="{FF2B5EF4-FFF2-40B4-BE49-F238E27FC236}">
                      <a16:creationId xmlns:a16="http://schemas.microsoft.com/office/drawing/2014/main" id="{557DCCB4-3A7E-449A-8BCE-F5843406B93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227830" y="1778256"/>
                  <a:ext cx="713657" cy="21544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ko-KR" sz="800" dirty="0">
                      <a:latin typeface="+mn-ea"/>
                    </a:rPr>
                    <a:t>10G</a:t>
                  </a:r>
                  <a:r>
                    <a:rPr lang="ko-KR" altLang="en-US" sz="800" dirty="0">
                      <a:latin typeface="+mn-ea"/>
                    </a:rPr>
                    <a:t> 이중화</a:t>
                  </a:r>
                  <a:endParaRPr lang="ko-KR" altLang="en-US" sz="800" dirty="0">
                    <a:latin typeface="+mn-ea"/>
                    <a:ea typeface="+mn-ea"/>
                  </a:endParaRPr>
                </a:p>
              </p:txBody>
            </p:sp>
            <p:sp>
              <p:nvSpPr>
                <p:cNvPr id="36" name="직사각형 35">
                  <a:extLst>
                    <a:ext uri="{FF2B5EF4-FFF2-40B4-BE49-F238E27FC236}">
                      <a16:creationId xmlns:a16="http://schemas.microsoft.com/office/drawing/2014/main" id="{4C04575F-ACD0-4A46-9BBF-C054CD3F5B7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28909" y="3266917"/>
                  <a:ext cx="1067939" cy="2308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anchor="ctr">
                  <a:spAutoFit/>
                </a:bodyPr>
                <a:lstStyle/>
                <a:p>
                  <a:pPr algn="ctr"/>
                  <a:r>
                    <a:rPr lang="en-US" altLang="ko-KR" sz="900" b="1" dirty="0">
                      <a:latin typeface="나눔바른고딕"/>
                      <a:ea typeface="나눔바른고딕"/>
                      <a:cs typeface="나눔바른고딕"/>
                    </a:rPr>
                    <a:t>WTLAN-2400</a:t>
                  </a:r>
                  <a:endParaRPr lang="ko-KR" altLang="en-US" sz="900" b="1" dirty="0">
                    <a:latin typeface="나눔바른고딕"/>
                    <a:ea typeface="나눔바른고딕"/>
                    <a:cs typeface="나눔바른고딕"/>
                  </a:endParaRPr>
                </a:p>
              </p:txBody>
            </p:sp>
            <p:cxnSp>
              <p:nvCxnSpPr>
                <p:cNvPr id="37" name="직선 연결선 36">
                  <a:extLst>
                    <a:ext uri="{FF2B5EF4-FFF2-40B4-BE49-F238E27FC236}">
                      <a16:creationId xmlns:a16="http://schemas.microsoft.com/office/drawing/2014/main" id="{79DE2198-02A0-411E-81DE-1BCE360EE9C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981830" y="2038275"/>
                  <a:ext cx="705" cy="219063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직선 연결선 37">
                  <a:extLst>
                    <a:ext uri="{FF2B5EF4-FFF2-40B4-BE49-F238E27FC236}">
                      <a16:creationId xmlns:a16="http://schemas.microsoft.com/office/drawing/2014/main" id="{162C89E7-7704-479C-869B-2DAC895AB12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46575" y="4089483"/>
                  <a:ext cx="705" cy="219063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직선 연결선 38">
                  <a:extLst>
                    <a:ext uri="{FF2B5EF4-FFF2-40B4-BE49-F238E27FC236}">
                      <a16:creationId xmlns:a16="http://schemas.microsoft.com/office/drawing/2014/main" id="{F58F8861-4E62-4760-B0E8-949ED8B8564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46575" y="6055037"/>
                  <a:ext cx="705" cy="219063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40" name="그룹 65">
                  <a:extLst>
                    <a:ext uri="{FF2B5EF4-FFF2-40B4-BE49-F238E27FC236}">
                      <a16:creationId xmlns:a16="http://schemas.microsoft.com/office/drawing/2014/main" id="{AD85FA70-848A-482F-B59E-595AA86ED9F6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6440721" y="1816276"/>
                  <a:ext cx="106474" cy="116444"/>
                  <a:chOff x="6858016" y="2928934"/>
                  <a:chExt cx="214314" cy="214314"/>
                </a:xfrm>
              </p:grpSpPr>
              <p:sp>
                <p:nvSpPr>
                  <p:cNvPr id="97" name="타원 96">
                    <a:extLst>
                      <a:ext uri="{FF2B5EF4-FFF2-40B4-BE49-F238E27FC236}">
                        <a16:creationId xmlns:a16="http://schemas.microsoft.com/office/drawing/2014/main" id="{FE460B82-0037-4B26-91CF-3B6396C4BD58}"/>
                      </a:ext>
                    </a:extLst>
                  </p:cNvPr>
                  <p:cNvSpPr/>
                  <p:nvPr/>
                </p:nvSpPr>
                <p:spPr>
                  <a:xfrm>
                    <a:off x="6858016" y="2928934"/>
                    <a:ext cx="214314" cy="21431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>
                      <a:defRPr/>
                    </a:pPr>
                    <a:endParaRPr lang="ko-KR" altLang="en-US" dirty="0">
                      <a:solidFill>
                        <a:srgbClr val="FFFFFF"/>
                      </a:solidFill>
                      <a:ea typeface="굴림" pitchFamily="50" charset="-127"/>
                    </a:endParaRPr>
                  </a:p>
                </p:txBody>
              </p:sp>
              <p:cxnSp>
                <p:nvCxnSpPr>
                  <p:cNvPr id="98" name="직선 화살표 연결선 97">
                    <a:extLst>
                      <a:ext uri="{FF2B5EF4-FFF2-40B4-BE49-F238E27FC236}">
                        <a16:creationId xmlns:a16="http://schemas.microsoft.com/office/drawing/2014/main" id="{F48AF77A-5D05-4216-9E3E-099F2EEA4F2C}"/>
                      </a:ext>
                    </a:extLst>
                  </p:cNvPr>
                  <p:cNvCxnSpPr/>
                  <p:nvPr/>
                </p:nvCxnSpPr>
                <p:spPr>
                  <a:xfrm rot="16200000" flipH="1">
                    <a:off x="6884024" y="2993503"/>
                    <a:ext cx="165047" cy="85177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1" name="직사각형 40">
                  <a:extLst>
                    <a:ext uri="{FF2B5EF4-FFF2-40B4-BE49-F238E27FC236}">
                      <a16:creationId xmlns:a16="http://schemas.microsoft.com/office/drawing/2014/main" id="{4BF099BB-7B88-4479-B218-0A044A4D30B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121122" y="1544770"/>
                  <a:ext cx="533406" cy="2308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anchor="ctr">
                  <a:spAutoFit/>
                </a:bodyPr>
                <a:lstStyle/>
                <a:p>
                  <a:pPr algn="ctr"/>
                  <a:r>
                    <a:rPr lang="en-US" altLang="ko-KR" sz="900" dirty="0">
                      <a:latin typeface="나눔바른고딕"/>
                      <a:ea typeface="나눔바른고딕"/>
                      <a:cs typeface="나눔바른고딕"/>
                    </a:rPr>
                    <a:t>.RT</a:t>
                  </a:r>
                  <a:endParaRPr lang="ko-KR" altLang="en-US" sz="900" dirty="0">
                    <a:latin typeface="나눔바른고딕"/>
                    <a:ea typeface="나눔바른고딕"/>
                    <a:cs typeface="나눔바른고딕"/>
                  </a:endParaRPr>
                </a:p>
              </p:txBody>
            </p:sp>
            <p:sp>
              <p:nvSpPr>
                <p:cNvPr id="42" name="직사각형 41">
                  <a:extLst>
                    <a:ext uri="{FF2B5EF4-FFF2-40B4-BE49-F238E27FC236}">
                      <a16:creationId xmlns:a16="http://schemas.microsoft.com/office/drawing/2014/main" id="{97900611-7CB1-4290-B240-E9679EF8579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123120" y="3423193"/>
                  <a:ext cx="533406" cy="2308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anchor="ctr">
                  <a:spAutoFit/>
                </a:bodyPr>
                <a:lstStyle/>
                <a:p>
                  <a:pPr algn="ctr"/>
                  <a:r>
                    <a:rPr lang="en-US" altLang="ko-KR" sz="900" dirty="0">
                      <a:latin typeface="나눔바른고딕"/>
                      <a:ea typeface="나눔바른고딕"/>
                      <a:cs typeface="나눔바른고딕"/>
                    </a:rPr>
                    <a:t>.RT</a:t>
                  </a:r>
                  <a:endParaRPr lang="ko-KR" altLang="en-US" sz="900" dirty="0">
                    <a:latin typeface="나눔바른고딕"/>
                    <a:ea typeface="나눔바른고딕"/>
                    <a:cs typeface="나눔바른고딕"/>
                  </a:endParaRPr>
                </a:p>
              </p:txBody>
            </p:sp>
            <p:sp>
              <p:nvSpPr>
                <p:cNvPr id="43" name="직사각형 42">
                  <a:extLst>
                    <a:ext uri="{FF2B5EF4-FFF2-40B4-BE49-F238E27FC236}">
                      <a16:creationId xmlns:a16="http://schemas.microsoft.com/office/drawing/2014/main" id="{40C605E2-412E-47B3-9041-B4F8030D5D7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159562" y="5336850"/>
                  <a:ext cx="533406" cy="2308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anchor="ctr">
                  <a:spAutoFit/>
                </a:bodyPr>
                <a:lstStyle/>
                <a:p>
                  <a:pPr algn="ctr"/>
                  <a:r>
                    <a:rPr lang="en-US" altLang="ko-KR" sz="900" dirty="0">
                      <a:latin typeface="나눔바른고딕"/>
                      <a:ea typeface="나눔바른고딕"/>
                      <a:cs typeface="나눔바른고딕"/>
                    </a:rPr>
                    <a:t>.RT</a:t>
                  </a:r>
                  <a:endParaRPr lang="ko-KR" altLang="en-US" sz="900" dirty="0">
                    <a:latin typeface="나눔바른고딕"/>
                    <a:ea typeface="나눔바른고딕"/>
                    <a:cs typeface="나눔바른고딕"/>
                  </a:endParaRPr>
                </a:p>
              </p:txBody>
            </p:sp>
            <p:sp>
              <p:nvSpPr>
                <p:cNvPr id="44" name="직사각형 43">
                  <a:extLst>
                    <a:ext uri="{FF2B5EF4-FFF2-40B4-BE49-F238E27FC236}">
                      <a16:creationId xmlns:a16="http://schemas.microsoft.com/office/drawing/2014/main" id="{D26246AE-EBFC-4784-97E5-24A60FD8FD05}"/>
                    </a:ext>
                  </a:extLst>
                </p:cNvPr>
                <p:cNvSpPr/>
                <p:nvPr/>
              </p:nvSpPr>
              <p:spPr>
                <a:xfrm>
                  <a:off x="8885368" y="1961891"/>
                  <a:ext cx="928459" cy="21544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lvl="0"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ko-KR" sz="800" b="1" dirty="0">
                      <a:latin typeface="+mn-ea"/>
                    </a:rPr>
                    <a:t>100M(4Port)RT</a:t>
                  </a:r>
                  <a:endParaRPr lang="ko-KR" altLang="en-US" sz="800" b="1" dirty="0">
                    <a:latin typeface="+mn-ea"/>
                  </a:endParaRPr>
                </a:p>
              </p:txBody>
            </p:sp>
            <p:sp>
              <p:nvSpPr>
                <p:cNvPr id="45" name="직사각형 44">
                  <a:extLst>
                    <a:ext uri="{FF2B5EF4-FFF2-40B4-BE49-F238E27FC236}">
                      <a16:creationId xmlns:a16="http://schemas.microsoft.com/office/drawing/2014/main" id="{385C5A3B-044A-4EB7-9B04-C84EF0C7E47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15800" y="5152186"/>
                  <a:ext cx="1080120" cy="37449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anchor="ctr">
                  <a:spAutoFit/>
                </a:bodyPr>
                <a:lstStyle/>
                <a:p>
                  <a:pPr algn="ctr"/>
                  <a:r>
                    <a:rPr lang="en-US" altLang="ko-KR" sz="900" b="1" dirty="0">
                      <a:latin typeface="나눔바른고딕"/>
                      <a:ea typeface="나눔바른고딕"/>
                      <a:cs typeface="나눔바른고딕"/>
                    </a:rPr>
                    <a:t>WTLAN-2420 L2 </a:t>
                  </a:r>
                  <a:endParaRPr lang="ko-KR" altLang="en-US" sz="900" b="1" dirty="0">
                    <a:latin typeface="나눔바른고딕"/>
                    <a:ea typeface="나눔바른고딕"/>
                    <a:cs typeface="나눔바른고딕"/>
                  </a:endParaRPr>
                </a:p>
              </p:txBody>
            </p:sp>
            <p:sp>
              <p:nvSpPr>
                <p:cNvPr id="46" name="직사각형 45">
                  <a:extLst>
                    <a:ext uri="{FF2B5EF4-FFF2-40B4-BE49-F238E27FC236}">
                      <a16:creationId xmlns:a16="http://schemas.microsoft.com/office/drawing/2014/main" id="{CED7A304-2164-4FDF-A31D-C3E2F9BA509F}"/>
                    </a:ext>
                  </a:extLst>
                </p:cNvPr>
                <p:cNvSpPr/>
                <p:nvPr/>
              </p:nvSpPr>
              <p:spPr>
                <a:xfrm>
                  <a:off x="9054865" y="5772694"/>
                  <a:ext cx="784189" cy="21544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lvl="0"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ko-KR" sz="800" b="1" dirty="0">
                      <a:solidFill>
                        <a:srgbClr val="FF0000"/>
                      </a:solidFill>
                      <a:latin typeface="+mn-ea"/>
                    </a:rPr>
                    <a:t>1G(8Port)RT</a:t>
                  </a:r>
                  <a:endParaRPr lang="ko-KR" altLang="en-US" sz="800" b="1" dirty="0">
                    <a:solidFill>
                      <a:srgbClr val="FF0000"/>
                    </a:solidFill>
                    <a:latin typeface="+mn-ea"/>
                  </a:endParaRPr>
                </a:p>
              </p:txBody>
            </p:sp>
            <p:pic>
              <p:nvPicPr>
                <p:cNvPr id="47" name="Picture 35">
                  <a:extLst>
                    <a:ext uri="{FF2B5EF4-FFF2-40B4-BE49-F238E27FC236}">
                      <a16:creationId xmlns:a16="http://schemas.microsoft.com/office/drawing/2014/main" id="{DD6865FE-BE80-4801-87A3-99D38E585323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2" cstate="print"/>
                <a:srcRect/>
                <a:stretch>
                  <a:fillRect/>
                </a:stretch>
              </p:blipFill>
              <p:spPr bwMode="auto">
                <a:xfrm>
                  <a:off x="6636962" y="1648402"/>
                  <a:ext cx="976602" cy="620186"/>
                </a:xfrm>
                <a:prstGeom prst="rect">
                  <a:avLst/>
                </a:prstGeom>
                <a:noFill/>
                <a:ln w="9525" cap="flat" cmpd="sng" algn="ctr">
                  <a:noFill/>
                  <a:prstDash val="solid"/>
                  <a:miter lim="800000"/>
                  <a:headEnd/>
                  <a:tailEnd/>
                </a:ln>
                <a:effectLst>
                  <a:prstShdw prst="shdw18" dist="17961" dir="13500000">
                    <a:schemeClr val="accent1">
                      <a:gamma/>
                      <a:shade val="60000"/>
                      <a:invGamma/>
                    </a:schemeClr>
                  </a:prstShdw>
                </a:effectLst>
              </p:spPr>
            </p:pic>
            <p:cxnSp>
              <p:nvCxnSpPr>
                <p:cNvPr id="48" name="직선 연결선 47">
                  <a:extLst>
                    <a:ext uri="{FF2B5EF4-FFF2-40B4-BE49-F238E27FC236}">
                      <a16:creationId xmlns:a16="http://schemas.microsoft.com/office/drawing/2014/main" id="{A12DACD9-5B7B-4574-85C6-1A40534C75E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386486" y="2729287"/>
                  <a:ext cx="705" cy="219063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9" name="직사각형 48">
                  <a:extLst>
                    <a:ext uri="{FF2B5EF4-FFF2-40B4-BE49-F238E27FC236}">
                      <a16:creationId xmlns:a16="http://schemas.microsoft.com/office/drawing/2014/main" id="{73805783-1150-4880-AF8D-EBB8BB6CDD94}"/>
                    </a:ext>
                  </a:extLst>
                </p:cNvPr>
                <p:cNvSpPr/>
                <p:nvPr/>
              </p:nvSpPr>
              <p:spPr>
                <a:xfrm>
                  <a:off x="8938686" y="3823002"/>
                  <a:ext cx="928459" cy="21544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lvl="0"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ko-KR" sz="800" b="1" dirty="0">
                      <a:latin typeface="+mn-ea"/>
                    </a:rPr>
                    <a:t>100M(4Port)RT</a:t>
                  </a:r>
                  <a:endParaRPr lang="ko-KR" altLang="en-US" sz="800" b="1" dirty="0">
                    <a:latin typeface="+mn-ea"/>
                  </a:endParaRPr>
                </a:p>
              </p:txBody>
            </p:sp>
            <p:sp>
              <p:nvSpPr>
                <p:cNvPr id="50" name="직사각형 49">
                  <a:extLst>
                    <a:ext uri="{FF2B5EF4-FFF2-40B4-BE49-F238E27FC236}">
                      <a16:creationId xmlns:a16="http://schemas.microsoft.com/office/drawing/2014/main" id="{1CE882C4-D69F-4A35-B8FA-EC03D053BFE9}"/>
                    </a:ext>
                  </a:extLst>
                </p:cNvPr>
                <p:cNvSpPr/>
                <p:nvPr/>
              </p:nvSpPr>
              <p:spPr>
                <a:xfrm>
                  <a:off x="8938012" y="2447441"/>
                  <a:ext cx="784189" cy="21544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lvl="0"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ko-KR" sz="800" b="1" dirty="0">
                      <a:latin typeface="+mn-ea"/>
                    </a:rPr>
                    <a:t>1G(8Port)RT</a:t>
                  </a:r>
                  <a:endParaRPr lang="ko-KR" altLang="en-US" sz="800" b="1" dirty="0">
                    <a:latin typeface="+mn-ea"/>
                  </a:endParaRPr>
                </a:p>
              </p:txBody>
            </p:sp>
            <p:sp>
              <p:nvSpPr>
                <p:cNvPr id="51" name="Line 310">
                  <a:extLst>
                    <a:ext uri="{FF2B5EF4-FFF2-40B4-BE49-F238E27FC236}">
                      <a16:creationId xmlns:a16="http://schemas.microsoft.com/office/drawing/2014/main" id="{5000A687-D89E-4F7C-9837-089F7044DF4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7438252" y="2326353"/>
                  <a:ext cx="1738419" cy="0"/>
                </a:xfrm>
                <a:prstGeom prst="line">
                  <a:avLst/>
                </a:prstGeom>
                <a:noFill/>
                <a:ln w="12700">
                  <a:solidFill>
                    <a:srgbClr val="FF66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ko-KR" altLang="en-US" dirty="0"/>
                </a:p>
              </p:txBody>
            </p:sp>
            <p:sp>
              <p:nvSpPr>
                <p:cNvPr id="52" name="직사각형 51">
                  <a:extLst>
                    <a:ext uri="{FF2B5EF4-FFF2-40B4-BE49-F238E27FC236}">
                      <a16:creationId xmlns:a16="http://schemas.microsoft.com/office/drawing/2014/main" id="{19EE602E-A5DE-4554-826F-4907C8F2CB36}"/>
                    </a:ext>
                  </a:extLst>
                </p:cNvPr>
                <p:cNvSpPr/>
                <p:nvPr/>
              </p:nvSpPr>
              <p:spPr>
                <a:xfrm>
                  <a:off x="7799782" y="1619585"/>
                  <a:ext cx="1176925" cy="21544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lvl="0"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ko-KR" sz="800" b="1" dirty="0">
                      <a:latin typeface="+mn-ea"/>
                    </a:rPr>
                    <a:t>RIU-O </a:t>
                  </a:r>
                  <a:r>
                    <a:rPr lang="ko-KR" altLang="en-US" sz="800" b="1" dirty="0" err="1">
                      <a:latin typeface="+mn-ea"/>
                    </a:rPr>
                    <a:t>유니트</a:t>
                  </a:r>
                  <a:r>
                    <a:rPr lang="en-US" altLang="ko-KR" sz="800" b="1" dirty="0">
                      <a:latin typeface="+mn-ea"/>
                    </a:rPr>
                    <a:t>(100M)</a:t>
                  </a:r>
                  <a:endParaRPr lang="ko-KR" altLang="en-US" sz="800" b="1" dirty="0">
                    <a:latin typeface="+mn-ea"/>
                  </a:endParaRPr>
                </a:p>
              </p:txBody>
            </p:sp>
            <p:sp>
              <p:nvSpPr>
                <p:cNvPr id="53" name="직사각형 52">
                  <a:extLst>
                    <a:ext uri="{FF2B5EF4-FFF2-40B4-BE49-F238E27FC236}">
                      <a16:creationId xmlns:a16="http://schemas.microsoft.com/office/drawing/2014/main" id="{8F482FA5-FB1C-468C-869F-F6E6D471CBFC}"/>
                    </a:ext>
                  </a:extLst>
                </p:cNvPr>
                <p:cNvSpPr/>
                <p:nvPr/>
              </p:nvSpPr>
              <p:spPr>
                <a:xfrm>
                  <a:off x="7875283" y="2391283"/>
                  <a:ext cx="1071127" cy="21544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lvl="0"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ko-KR" sz="800" b="1" dirty="0">
                      <a:latin typeface="+mn-ea"/>
                    </a:rPr>
                    <a:t>RIU-16 </a:t>
                  </a:r>
                  <a:r>
                    <a:rPr lang="ko-KR" altLang="en-US" sz="800" b="1" dirty="0" err="1">
                      <a:latin typeface="+mn-ea"/>
                    </a:rPr>
                    <a:t>유니트</a:t>
                  </a:r>
                  <a:r>
                    <a:rPr lang="en-US" altLang="ko-KR" sz="800" b="1" dirty="0">
                      <a:latin typeface="+mn-ea"/>
                    </a:rPr>
                    <a:t>(1G)</a:t>
                  </a:r>
                  <a:endParaRPr lang="ko-KR" altLang="en-US" sz="800" b="1" dirty="0">
                    <a:latin typeface="+mn-ea"/>
                  </a:endParaRPr>
                </a:p>
              </p:txBody>
            </p:sp>
            <p:sp>
              <p:nvSpPr>
                <p:cNvPr id="54" name="직사각형 53">
                  <a:extLst>
                    <a:ext uri="{FF2B5EF4-FFF2-40B4-BE49-F238E27FC236}">
                      <a16:creationId xmlns:a16="http://schemas.microsoft.com/office/drawing/2014/main" id="{9B95E984-3836-4182-A656-EBBC7D00594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349679" y="5409935"/>
                  <a:ext cx="971062" cy="2308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anchor="ctr">
                  <a:spAutoFit/>
                </a:bodyPr>
                <a:lstStyle/>
                <a:p>
                  <a:pPr algn="ctr"/>
                  <a:r>
                    <a:rPr lang="en-US" altLang="ko-KR" sz="900" dirty="0">
                      <a:latin typeface="나눔바른고딕"/>
                      <a:ea typeface="나눔바른고딕"/>
                      <a:cs typeface="나눔바른고딕"/>
                    </a:rPr>
                    <a:t>1G</a:t>
                  </a:r>
                  <a:endParaRPr lang="ko-KR" altLang="en-US" sz="900" dirty="0">
                    <a:latin typeface="나눔바른고딕"/>
                    <a:ea typeface="나눔바른고딕"/>
                    <a:cs typeface="나눔바른고딕"/>
                  </a:endParaRPr>
                </a:p>
              </p:txBody>
            </p:sp>
            <p:sp>
              <p:nvSpPr>
                <p:cNvPr id="55" name="직사각형 54">
                  <a:extLst>
                    <a:ext uri="{FF2B5EF4-FFF2-40B4-BE49-F238E27FC236}">
                      <a16:creationId xmlns:a16="http://schemas.microsoft.com/office/drawing/2014/main" id="{98928E5B-1807-4875-87C2-1E2CEE2CB69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00917" y="1322701"/>
                  <a:ext cx="1067939" cy="2308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anchor="ctr">
                  <a:spAutoFit/>
                </a:bodyPr>
                <a:lstStyle/>
                <a:p>
                  <a:pPr algn="ctr"/>
                  <a:r>
                    <a:rPr lang="en-US" altLang="ko-KR" sz="900" b="1" dirty="0">
                      <a:latin typeface="나눔바른고딕"/>
                      <a:ea typeface="나눔바른고딕"/>
                      <a:cs typeface="나눔바른고딕"/>
                    </a:rPr>
                    <a:t>WTLAN-96G</a:t>
                  </a:r>
                  <a:endParaRPr lang="ko-KR" altLang="en-US" sz="900" b="1" dirty="0">
                    <a:latin typeface="나눔바른고딕"/>
                    <a:ea typeface="나눔바른고딕"/>
                    <a:cs typeface="나눔바른고딕"/>
                  </a:endParaRPr>
                </a:p>
              </p:txBody>
            </p:sp>
            <p:sp>
              <p:nvSpPr>
                <p:cNvPr id="56" name="직사각형 55">
                  <a:extLst>
                    <a:ext uri="{FF2B5EF4-FFF2-40B4-BE49-F238E27FC236}">
                      <a16:creationId xmlns:a16="http://schemas.microsoft.com/office/drawing/2014/main" id="{12405066-CCC1-4BBE-B92E-EB592214290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784493" y="1369505"/>
                  <a:ext cx="1067939" cy="3693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anchor="ctr">
                  <a:spAutoFit/>
                </a:bodyPr>
                <a:lstStyle/>
                <a:p>
                  <a:pPr algn="ctr"/>
                  <a:r>
                    <a:rPr lang="en-US" altLang="ko-KR" sz="900" b="1" dirty="0">
                      <a:latin typeface="나눔바른고딕"/>
                      <a:ea typeface="나눔바른고딕"/>
                      <a:cs typeface="나눔바른고딕"/>
                    </a:rPr>
                    <a:t>WTLAN 2420</a:t>
                  </a:r>
                </a:p>
                <a:p>
                  <a:pPr algn="ctr"/>
                  <a:r>
                    <a:rPr lang="en-US" altLang="ko-KR" sz="900" b="1" dirty="0">
                      <a:latin typeface="나눔바른고딕"/>
                      <a:ea typeface="나눔바른고딕"/>
                      <a:cs typeface="나눔바른고딕"/>
                    </a:rPr>
                    <a:t>PTN</a:t>
                  </a:r>
                  <a:endParaRPr lang="ko-KR" altLang="en-US" sz="900" b="1" dirty="0">
                    <a:latin typeface="나눔바른고딕"/>
                    <a:ea typeface="나눔바른고딕"/>
                    <a:cs typeface="나눔바른고딕"/>
                  </a:endParaRPr>
                </a:p>
              </p:txBody>
            </p:sp>
            <p:sp>
              <p:nvSpPr>
                <p:cNvPr id="57" name="직사각형 56">
                  <a:extLst>
                    <a:ext uri="{FF2B5EF4-FFF2-40B4-BE49-F238E27FC236}">
                      <a16:creationId xmlns:a16="http://schemas.microsoft.com/office/drawing/2014/main" id="{7402D81B-8DC2-42E7-BF82-3158B215651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237199" y="1334975"/>
                  <a:ext cx="1067939" cy="3693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anchor="ctr">
                  <a:spAutoFit/>
                </a:bodyPr>
                <a:lstStyle/>
                <a:p>
                  <a:pPr algn="ctr"/>
                  <a:r>
                    <a:rPr lang="en-US" altLang="ko-KR" sz="900" b="1" dirty="0">
                      <a:latin typeface="나눔바른고딕"/>
                      <a:ea typeface="나눔바른고딕"/>
                      <a:cs typeface="나눔바른고딕"/>
                    </a:rPr>
                    <a:t>WTLAN 2420</a:t>
                  </a:r>
                </a:p>
                <a:p>
                  <a:pPr algn="ctr"/>
                  <a:r>
                    <a:rPr lang="en-US" altLang="ko-KR" sz="900" b="1" dirty="0">
                      <a:latin typeface="나눔바른고딕"/>
                      <a:ea typeface="나눔바른고딕"/>
                      <a:cs typeface="나눔바른고딕"/>
                    </a:rPr>
                    <a:t>PTN</a:t>
                  </a:r>
                  <a:endParaRPr lang="ko-KR" altLang="en-US" sz="900" b="1" dirty="0">
                    <a:latin typeface="나눔바른고딕"/>
                    <a:ea typeface="나눔바른고딕"/>
                    <a:cs typeface="나눔바른고딕"/>
                  </a:endParaRPr>
                </a:p>
              </p:txBody>
            </p:sp>
            <p:grpSp>
              <p:nvGrpSpPr>
                <p:cNvPr id="58" name="그룹 57">
                  <a:extLst>
                    <a:ext uri="{FF2B5EF4-FFF2-40B4-BE49-F238E27FC236}">
                      <a16:creationId xmlns:a16="http://schemas.microsoft.com/office/drawing/2014/main" id="{C78D0DAF-6B72-48DC-960C-B5E8409EA8CC}"/>
                    </a:ext>
                  </a:extLst>
                </p:cNvPr>
                <p:cNvGrpSpPr/>
                <p:nvPr/>
              </p:nvGrpSpPr>
              <p:grpSpPr>
                <a:xfrm>
                  <a:off x="598390" y="4543525"/>
                  <a:ext cx="3436707" cy="1456872"/>
                  <a:chOff x="593709" y="4544005"/>
                  <a:chExt cx="3436707" cy="1456872"/>
                </a:xfrm>
              </p:grpSpPr>
              <p:sp>
                <p:nvSpPr>
                  <p:cNvPr id="79" name="모서리가 둥근 직사각형 302">
                    <a:extLst>
                      <a:ext uri="{FF2B5EF4-FFF2-40B4-BE49-F238E27FC236}">
                        <a16:creationId xmlns:a16="http://schemas.microsoft.com/office/drawing/2014/main" id="{FF83B88D-5829-4435-92D5-D806F3582546}"/>
                      </a:ext>
                    </a:extLst>
                  </p:cNvPr>
                  <p:cNvSpPr/>
                  <p:nvPr/>
                </p:nvSpPr>
                <p:spPr>
                  <a:xfrm>
                    <a:off x="593709" y="4544005"/>
                    <a:ext cx="3436707" cy="1456872"/>
                  </a:xfrm>
                  <a:prstGeom prst="roundRect">
                    <a:avLst/>
                  </a:prstGeom>
                  <a:solidFill>
                    <a:schemeClr val="accent3">
                      <a:alpha val="10000"/>
                    </a:schemeClr>
                  </a:solidFill>
                  <a:ln w="6350">
                    <a:solidFill>
                      <a:schemeClr val="accent1">
                        <a:shade val="50000"/>
                      </a:schemeClr>
                    </a:solidFill>
                    <a:prstDash val="sysDot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800" dirty="0"/>
                  </a:p>
                </p:txBody>
              </p:sp>
              <p:grpSp>
                <p:nvGrpSpPr>
                  <p:cNvPr id="80" name="그룹 79">
                    <a:extLst>
                      <a:ext uri="{FF2B5EF4-FFF2-40B4-BE49-F238E27FC236}">
                        <a16:creationId xmlns:a16="http://schemas.microsoft.com/office/drawing/2014/main" id="{94CE69B7-C1B9-442B-B36D-C3EEFCF25CD4}"/>
                      </a:ext>
                    </a:extLst>
                  </p:cNvPr>
                  <p:cNvGrpSpPr/>
                  <p:nvPr/>
                </p:nvGrpSpPr>
                <p:grpSpPr>
                  <a:xfrm>
                    <a:off x="707414" y="4638683"/>
                    <a:ext cx="2187642" cy="1310288"/>
                    <a:chOff x="890730" y="847105"/>
                    <a:chExt cx="2187642" cy="1310288"/>
                  </a:xfrm>
                </p:grpSpPr>
                <p:sp>
                  <p:nvSpPr>
                    <p:cNvPr id="83" name="Line 313">
                      <a:extLst>
                        <a:ext uri="{FF2B5EF4-FFF2-40B4-BE49-F238E27FC236}">
                          <a16:creationId xmlns:a16="http://schemas.microsoft.com/office/drawing/2014/main" id="{230A64C3-BA01-4820-9409-107AD7AC77A3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1660599" y="1491325"/>
                      <a:ext cx="1521" cy="460872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FF66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ko-KR" altLang="en-US" dirty="0"/>
                    </a:p>
                  </p:txBody>
                </p:sp>
                <p:sp>
                  <p:nvSpPr>
                    <p:cNvPr id="84" name="Text Box 316">
                      <a:extLst>
                        <a:ext uri="{FF2B5EF4-FFF2-40B4-BE49-F238E27FC236}">
                          <a16:creationId xmlns:a16="http://schemas.microsoft.com/office/drawing/2014/main" id="{5DBC1325-E867-4B8A-B7A9-4736F24B9779}"/>
                        </a:ext>
                      </a:extLst>
                    </p:cNvPr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107230" y="847105"/>
                      <a:ext cx="595035" cy="215444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>
                      <a:spAutoFit/>
                    </a:bodyPr>
                    <a:lstStyle/>
                    <a:p>
                      <a:r>
                        <a:rPr lang="ko-KR" altLang="en-US" sz="800" dirty="0">
                          <a:latin typeface="+mn-ea"/>
                          <a:ea typeface="+mn-ea"/>
                        </a:rPr>
                        <a:t>연계서버</a:t>
                      </a:r>
                    </a:p>
                  </p:txBody>
                </p:sp>
                <p:sp>
                  <p:nvSpPr>
                    <p:cNvPr id="85" name="Text Box 319">
                      <a:extLst>
                        <a:ext uri="{FF2B5EF4-FFF2-40B4-BE49-F238E27FC236}">
                          <a16:creationId xmlns:a16="http://schemas.microsoft.com/office/drawing/2014/main" id="{53D659C6-5AD8-4EA7-B443-7981092A0572}"/>
                        </a:ext>
                      </a:extLst>
                    </p:cNvPr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806191" y="1139266"/>
                      <a:ext cx="631904" cy="215444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>
                      <a:spAutoFit/>
                    </a:bodyPr>
                    <a:lstStyle/>
                    <a:p>
                      <a:r>
                        <a:rPr lang="en-US" altLang="ko-KR" sz="800" dirty="0">
                          <a:latin typeface="+mn-ea"/>
                          <a:ea typeface="+mn-ea"/>
                        </a:rPr>
                        <a:t>Backbone</a:t>
                      </a:r>
                      <a:endParaRPr lang="ko-KR" altLang="en-US" sz="800" dirty="0">
                        <a:latin typeface="+mn-ea"/>
                        <a:ea typeface="+mn-ea"/>
                      </a:endParaRPr>
                    </a:p>
                  </p:txBody>
                </p:sp>
                <p:sp>
                  <p:nvSpPr>
                    <p:cNvPr id="86" name="Text Box 321">
                      <a:extLst>
                        <a:ext uri="{FF2B5EF4-FFF2-40B4-BE49-F238E27FC236}">
                          <a16:creationId xmlns:a16="http://schemas.microsoft.com/office/drawing/2014/main" id="{84436FD7-5A20-4985-B174-F555C8A80567}"/>
                        </a:ext>
                      </a:extLst>
                    </p:cNvPr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890730" y="1941949"/>
                      <a:ext cx="606256" cy="215444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>
                      <a:spAutoFit/>
                    </a:bodyPr>
                    <a:lstStyle/>
                    <a:p>
                      <a:r>
                        <a:rPr lang="en-US" altLang="ko-KR" sz="800" dirty="0">
                          <a:latin typeface="+mn-ea"/>
                          <a:ea typeface="+mn-ea"/>
                        </a:rPr>
                        <a:t>VMS</a:t>
                      </a:r>
                      <a:r>
                        <a:rPr lang="ko-KR" altLang="en-US" sz="800" dirty="0">
                          <a:latin typeface="+mn-ea"/>
                          <a:ea typeface="+mn-ea"/>
                        </a:rPr>
                        <a:t>서버</a:t>
                      </a:r>
                    </a:p>
                  </p:txBody>
                </p:sp>
                <p:sp>
                  <p:nvSpPr>
                    <p:cNvPr id="87" name="Line 310">
                      <a:extLst>
                        <a:ext uri="{FF2B5EF4-FFF2-40B4-BE49-F238E27FC236}">
                          <a16:creationId xmlns:a16="http://schemas.microsoft.com/office/drawing/2014/main" id="{82F14F86-B29C-4F65-82E9-35B879A7229B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1165154" y="1476968"/>
                      <a:ext cx="1913218" cy="2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FF66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ko-KR" altLang="en-US" dirty="0"/>
                    </a:p>
                  </p:txBody>
                </p:sp>
                <p:sp>
                  <p:nvSpPr>
                    <p:cNvPr id="88" name="Line 312">
                      <a:extLst>
                        <a:ext uri="{FF2B5EF4-FFF2-40B4-BE49-F238E27FC236}">
                          <a16:creationId xmlns:a16="http://schemas.microsoft.com/office/drawing/2014/main" id="{AAD1037F-2EC6-4E3F-962C-4C197927992B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1410108" y="1251250"/>
                      <a:ext cx="0" cy="236881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FF66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ko-KR" altLang="en-US" dirty="0"/>
                    </a:p>
                  </p:txBody>
                </p:sp>
                <p:grpSp>
                  <p:nvGrpSpPr>
                    <p:cNvPr id="89" name="그룹 88">
                      <a:extLst>
                        <a:ext uri="{FF2B5EF4-FFF2-40B4-BE49-F238E27FC236}">
                          <a16:creationId xmlns:a16="http://schemas.microsoft.com/office/drawing/2014/main" id="{83D7EC17-62F0-4A9B-87E4-4731D3706ED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938909" y="1332763"/>
                      <a:ext cx="328896" cy="290444"/>
                      <a:chOff x="4657720" y="1841487"/>
                      <a:chExt cx="714379" cy="357191"/>
                    </a:xfrm>
                  </p:grpSpPr>
                  <p:pic>
                    <p:nvPicPr>
                      <p:cNvPr id="95" name="Picture 10">
                        <a:extLst>
                          <a:ext uri="{FF2B5EF4-FFF2-40B4-BE49-F238E27FC236}">
                            <a16:creationId xmlns:a16="http://schemas.microsoft.com/office/drawing/2014/main" id="{D25A4F4A-9FB4-45F7-ADA0-4B7738B39431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9" cstate="print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57720" y="1841487"/>
                        <a:ext cx="714379" cy="35719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  <p:pic>
                    <p:nvPicPr>
                      <p:cNvPr id="96" name="Picture 13">
                        <a:extLst>
                          <a:ext uri="{FF2B5EF4-FFF2-40B4-BE49-F238E27FC236}">
                            <a16:creationId xmlns:a16="http://schemas.microsoft.com/office/drawing/2014/main" id="{DF1B207E-B9AA-4468-B487-D9E8507C0BE6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10" cstate="print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9158" y="1984363"/>
                        <a:ext cx="428628" cy="14287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grpSp>
                <p:pic>
                  <p:nvPicPr>
                    <p:cNvPr id="90" name="그림 230">
                      <a:extLst>
                        <a:ext uri="{FF2B5EF4-FFF2-40B4-BE49-F238E27FC236}">
                          <a16:creationId xmlns:a16="http://schemas.microsoft.com/office/drawing/2014/main" id="{77C083DA-E788-480E-9D22-746A03E7F21C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11" cstate="print"/>
                    <a:srcRect/>
                    <a:stretch>
                      <a:fillRect/>
                    </a:stretch>
                  </p:blipFill>
                  <p:spPr bwMode="auto">
                    <a:xfrm>
                      <a:off x="1281697" y="1037245"/>
                      <a:ext cx="266182" cy="315049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  <p:sp>
                  <p:nvSpPr>
                    <p:cNvPr id="91" name="Text Box 316">
                      <a:extLst>
                        <a:ext uri="{FF2B5EF4-FFF2-40B4-BE49-F238E27FC236}">
                          <a16:creationId xmlns:a16="http://schemas.microsoft.com/office/drawing/2014/main" id="{F69454CE-4D1D-4D6E-8F86-F67D7F225B3C}"/>
                        </a:ext>
                      </a:extLst>
                    </p:cNvPr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432348" y="1936162"/>
                      <a:ext cx="732893" cy="215444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>
                      <a:spAutoFit/>
                    </a:bodyPr>
                    <a:lstStyle/>
                    <a:p>
                      <a:r>
                        <a:rPr lang="en-US" altLang="ko-KR" sz="800" dirty="0">
                          <a:latin typeface="+mn-ea"/>
                          <a:ea typeface="+mn-ea"/>
                        </a:rPr>
                        <a:t>Storge </a:t>
                      </a:r>
                      <a:r>
                        <a:rPr lang="ko-KR" altLang="en-US" sz="800" dirty="0">
                          <a:latin typeface="+mn-ea"/>
                          <a:ea typeface="+mn-ea"/>
                        </a:rPr>
                        <a:t>서버</a:t>
                      </a:r>
                    </a:p>
                  </p:txBody>
                </p:sp>
                <p:pic>
                  <p:nvPicPr>
                    <p:cNvPr id="92" name="그림 230">
                      <a:extLst>
                        <a:ext uri="{FF2B5EF4-FFF2-40B4-BE49-F238E27FC236}">
                          <a16:creationId xmlns:a16="http://schemas.microsoft.com/office/drawing/2014/main" id="{1FB32568-528E-4599-AE3B-6BF1D7315E29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11" cstate="print"/>
                    <a:srcRect/>
                    <a:stretch>
                      <a:fillRect/>
                    </a:stretch>
                  </p:blipFill>
                  <p:spPr bwMode="auto">
                    <a:xfrm>
                      <a:off x="1533090" y="1691461"/>
                      <a:ext cx="266182" cy="315049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  <p:sp>
                  <p:nvSpPr>
                    <p:cNvPr id="93" name="Line 313">
                      <a:extLst>
                        <a:ext uri="{FF2B5EF4-FFF2-40B4-BE49-F238E27FC236}">
                          <a16:creationId xmlns:a16="http://schemas.microsoft.com/office/drawing/2014/main" id="{C0062AA6-EACB-413F-8A75-427A72DBF379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1166215" y="1479966"/>
                      <a:ext cx="1521" cy="460872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FF66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ko-KR" altLang="en-US"/>
                    </a:p>
                  </p:txBody>
                </p:sp>
                <p:pic>
                  <p:nvPicPr>
                    <p:cNvPr id="94" name="그림 230">
                      <a:extLst>
                        <a:ext uri="{FF2B5EF4-FFF2-40B4-BE49-F238E27FC236}">
                          <a16:creationId xmlns:a16="http://schemas.microsoft.com/office/drawing/2014/main" id="{E65E17F0-ED6E-4622-9DE2-10ED6A71B3C5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11" cstate="print"/>
                    <a:srcRect/>
                    <a:stretch>
                      <a:fillRect/>
                    </a:stretch>
                  </p:blipFill>
                  <p:spPr bwMode="auto">
                    <a:xfrm>
                      <a:off x="1030576" y="1689161"/>
                      <a:ext cx="266182" cy="315049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</p:grpSp>
              <p:sp>
                <p:nvSpPr>
                  <p:cNvPr id="81" name="직사각형 80">
                    <a:extLst>
                      <a:ext uri="{FF2B5EF4-FFF2-40B4-BE49-F238E27FC236}">
                        <a16:creationId xmlns:a16="http://schemas.microsoft.com/office/drawing/2014/main" id="{EC84611F-451E-44CF-B615-84191CD3848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706845" y="4882219"/>
                    <a:ext cx="1067939" cy="23083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pPr algn="ctr"/>
                    <a:r>
                      <a:rPr lang="en-US" altLang="ko-KR" sz="900" b="1" dirty="0">
                        <a:latin typeface="나눔바른고딕"/>
                        <a:ea typeface="나눔바른고딕"/>
                        <a:cs typeface="나눔바른고딕"/>
                      </a:rPr>
                      <a:t>Switch</a:t>
                    </a:r>
                  </a:p>
                </p:txBody>
              </p:sp>
              <p:sp>
                <p:nvSpPr>
                  <p:cNvPr id="82" name="정육면체 81">
                    <a:extLst>
                      <a:ext uri="{FF2B5EF4-FFF2-40B4-BE49-F238E27FC236}">
                        <a16:creationId xmlns:a16="http://schemas.microsoft.com/office/drawing/2014/main" id="{C9B60C77-6014-4FBB-804D-97F06889037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901818" y="5143872"/>
                    <a:ext cx="619041" cy="271789"/>
                  </a:xfrm>
                  <a:prstGeom prst="cube">
                    <a:avLst/>
                  </a:prstGeom>
                  <a:solidFill>
                    <a:srgbClr val="0070C0"/>
                  </a:solidFill>
                  <a:ln>
                    <a:noFill/>
                  </a:ln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wrap="square" anchor="ctr"/>
                  <a:lstStyle>
                    <a:lvl1pPr marL="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defRPr/>
                    </a:pPr>
                    <a:r>
                      <a:rPr lang="en-US" altLang="ko-KR" sz="1000" b="1" dirty="0">
                        <a:solidFill>
                          <a:schemeClr val="bg1"/>
                        </a:solidFill>
                        <a:ea typeface="굴림" pitchFamily="50" charset="-127"/>
                      </a:rPr>
                      <a:t>L2/L3</a:t>
                    </a:r>
                  </a:p>
                </p:txBody>
              </p:sp>
            </p:grpSp>
            <p:sp>
              <p:nvSpPr>
                <p:cNvPr id="59" name="Line 310">
                  <a:extLst>
                    <a:ext uri="{FF2B5EF4-FFF2-40B4-BE49-F238E27FC236}">
                      <a16:creationId xmlns:a16="http://schemas.microsoft.com/office/drawing/2014/main" id="{2F104A45-5352-4396-8269-4AF5C4EEBDE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5400000" flipH="1" flipV="1">
                  <a:off x="5814929" y="2934904"/>
                  <a:ext cx="32731" cy="1834850"/>
                </a:xfrm>
                <a:prstGeom prst="line">
                  <a:avLst/>
                </a:prstGeom>
                <a:noFill/>
                <a:ln w="12700">
                  <a:solidFill>
                    <a:srgbClr val="FF66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ko-KR" altLang="en-US"/>
                </a:p>
              </p:txBody>
            </p:sp>
            <p:sp>
              <p:nvSpPr>
                <p:cNvPr id="60" name="Line 310">
                  <a:extLst>
                    <a:ext uri="{FF2B5EF4-FFF2-40B4-BE49-F238E27FC236}">
                      <a16:creationId xmlns:a16="http://schemas.microsoft.com/office/drawing/2014/main" id="{7F644622-C471-4E01-85D1-D135ABB7244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5400000" flipH="1" flipV="1">
                  <a:off x="5794363" y="4850834"/>
                  <a:ext cx="7505" cy="1668151"/>
                </a:xfrm>
                <a:prstGeom prst="line">
                  <a:avLst/>
                </a:prstGeom>
                <a:noFill/>
                <a:ln w="12700">
                  <a:solidFill>
                    <a:srgbClr val="FF66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ko-KR" altLang="en-US"/>
                </a:p>
              </p:txBody>
            </p:sp>
            <p:sp>
              <p:nvSpPr>
                <p:cNvPr id="61" name="Line 310">
                  <a:extLst>
                    <a:ext uri="{FF2B5EF4-FFF2-40B4-BE49-F238E27FC236}">
                      <a16:creationId xmlns:a16="http://schemas.microsoft.com/office/drawing/2014/main" id="{70AB10D8-971C-4962-BBE9-E40191ED848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5400000" flipH="1" flipV="1">
                  <a:off x="3548129" y="3819141"/>
                  <a:ext cx="1341406" cy="1413290"/>
                </a:xfrm>
                <a:prstGeom prst="line">
                  <a:avLst/>
                </a:prstGeom>
                <a:noFill/>
                <a:ln w="12700">
                  <a:solidFill>
                    <a:srgbClr val="FF66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ko-KR" altLang="en-US"/>
                </a:p>
              </p:txBody>
            </p:sp>
            <p:sp>
              <p:nvSpPr>
                <p:cNvPr id="62" name="Line 310">
                  <a:extLst>
                    <a:ext uri="{FF2B5EF4-FFF2-40B4-BE49-F238E27FC236}">
                      <a16:creationId xmlns:a16="http://schemas.microsoft.com/office/drawing/2014/main" id="{05280B66-514A-46BF-B356-A8A292249F1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5400000" flipV="1">
                  <a:off x="4030428" y="4763180"/>
                  <a:ext cx="410143" cy="1419918"/>
                </a:xfrm>
                <a:prstGeom prst="line">
                  <a:avLst/>
                </a:prstGeom>
                <a:noFill/>
                <a:ln w="12700">
                  <a:solidFill>
                    <a:srgbClr val="FF66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ko-KR" altLang="en-US"/>
                </a:p>
              </p:txBody>
            </p:sp>
            <p:grpSp>
              <p:nvGrpSpPr>
                <p:cNvPr id="63" name="그룹 65">
                  <a:extLst>
                    <a:ext uri="{FF2B5EF4-FFF2-40B4-BE49-F238E27FC236}">
                      <a16:creationId xmlns:a16="http://schemas.microsoft.com/office/drawing/2014/main" id="{03E05EE5-D608-4A65-B046-04E0402F5390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877318" y="3814280"/>
                  <a:ext cx="106474" cy="116444"/>
                  <a:chOff x="6858016" y="2928934"/>
                  <a:chExt cx="214314" cy="214314"/>
                </a:xfrm>
              </p:grpSpPr>
              <p:sp>
                <p:nvSpPr>
                  <p:cNvPr id="77" name="타원 76">
                    <a:extLst>
                      <a:ext uri="{FF2B5EF4-FFF2-40B4-BE49-F238E27FC236}">
                        <a16:creationId xmlns:a16="http://schemas.microsoft.com/office/drawing/2014/main" id="{C4F714BC-4A4D-41CC-9E5B-8870E6EF2F03}"/>
                      </a:ext>
                    </a:extLst>
                  </p:cNvPr>
                  <p:cNvSpPr/>
                  <p:nvPr/>
                </p:nvSpPr>
                <p:spPr>
                  <a:xfrm>
                    <a:off x="6858016" y="2928934"/>
                    <a:ext cx="214314" cy="21431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>
                      <a:defRPr/>
                    </a:pPr>
                    <a:endParaRPr lang="ko-KR" altLang="en-US" dirty="0">
                      <a:solidFill>
                        <a:srgbClr val="FFFFFF"/>
                      </a:solidFill>
                      <a:ea typeface="굴림" pitchFamily="50" charset="-127"/>
                    </a:endParaRPr>
                  </a:p>
                </p:txBody>
              </p:sp>
              <p:cxnSp>
                <p:nvCxnSpPr>
                  <p:cNvPr id="78" name="직선 화살표 연결선 77">
                    <a:extLst>
                      <a:ext uri="{FF2B5EF4-FFF2-40B4-BE49-F238E27FC236}">
                        <a16:creationId xmlns:a16="http://schemas.microsoft.com/office/drawing/2014/main" id="{F42E41B2-979D-4D37-B6D4-D938E3A663AB}"/>
                      </a:ext>
                    </a:extLst>
                  </p:cNvPr>
                  <p:cNvCxnSpPr/>
                  <p:nvPr/>
                </p:nvCxnSpPr>
                <p:spPr>
                  <a:xfrm rot="16200000" flipH="1">
                    <a:off x="6884024" y="2993503"/>
                    <a:ext cx="165047" cy="85177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4" name="그룹 65">
                  <a:extLst>
                    <a:ext uri="{FF2B5EF4-FFF2-40B4-BE49-F238E27FC236}">
                      <a16:creationId xmlns:a16="http://schemas.microsoft.com/office/drawing/2014/main" id="{13BB11FF-057B-4368-8639-8AD2A67C3D9C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903951" y="5612636"/>
                  <a:ext cx="106474" cy="116444"/>
                  <a:chOff x="6858016" y="2928934"/>
                  <a:chExt cx="214314" cy="214314"/>
                </a:xfrm>
              </p:grpSpPr>
              <p:sp>
                <p:nvSpPr>
                  <p:cNvPr id="75" name="타원 74">
                    <a:extLst>
                      <a:ext uri="{FF2B5EF4-FFF2-40B4-BE49-F238E27FC236}">
                        <a16:creationId xmlns:a16="http://schemas.microsoft.com/office/drawing/2014/main" id="{D9713B23-0C1E-4FC3-A87A-F04AC5579DE3}"/>
                      </a:ext>
                    </a:extLst>
                  </p:cNvPr>
                  <p:cNvSpPr/>
                  <p:nvPr/>
                </p:nvSpPr>
                <p:spPr>
                  <a:xfrm>
                    <a:off x="6858016" y="2928934"/>
                    <a:ext cx="214314" cy="21431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>
                      <a:defRPr/>
                    </a:pPr>
                    <a:endParaRPr lang="ko-KR" altLang="en-US" dirty="0">
                      <a:solidFill>
                        <a:srgbClr val="FFFFFF"/>
                      </a:solidFill>
                      <a:ea typeface="굴림" pitchFamily="50" charset="-127"/>
                    </a:endParaRPr>
                  </a:p>
                </p:txBody>
              </p:sp>
              <p:cxnSp>
                <p:nvCxnSpPr>
                  <p:cNvPr id="76" name="직선 화살표 연결선 75">
                    <a:extLst>
                      <a:ext uri="{FF2B5EF4-FFF2-40B4-BE49-F238E27FC236}">
                        <a16:creationId xmlns:a16="http://schemas.microsoft.com/office/drawing/2014/main" id="{B226C180-5E45-40BD-903F-EDC2B9866337}"/>
                      </a:ext>
                    </a:extLst>
                  </p:cNvPr>
                  <p:cNvCxnSpPr/>
                  <p:nvPr/>
                </p:nvCxnSpPr>
                <p:spPr>
                  <a:xfrm rot="16200000" flipH="1">
                    <a:off x="6884024" y="2993503"/>
                    <a:ext cx="165047" cy="85177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5" name="그룹 65">
                  <a:extLst>
                    <a:ext uri="{FF2B5EF4-FFF2-40B4-BE49-F238E27FC236}">
                      <a16:creationId xmlns:a16="http://schemas.microsoft.com/office/drawing/2014/main" id="{84D0F7CB-2017-4CEA-8FED-84DC1E47F22F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6198664" y="3634880"/>
                  <a:ext cx="106474" cy="116444"/>
                  <a:chOff x="6858016" y="2928934"/>
                  <a:chExt cx="214314" cy="214314"/>
                </a:xfrm>
              </p:grpSpPr>
              <p:sp>
                <p:nvSpPr>
                  <p:cNvPr id="73" name="타원 72">
                    <a:extLst>
                      <a:ext uri="{FF2B5EF4-FFF2-40B4-BE49-F238E27FC236}">
                        <a16:creationId xmlns:a16="http://schemas.microsoft.com/office/drawing/2014/main" id="{54F12032-7A75-4446-AE25-4EF27E13EEF4}"/>
                      </a:ext>
                    </a:extLst>
                  </p:cNvPr>
                  <p:cNvSpPr/>
                  <p:nvPr/>
                </p:nvSpPr>
                <p:spPr>
                  <a:xfrm>
                    <a:off x="6858016" y="2928934"/>
                    <a:ext cx="214314" cy="21431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>
                      <a:defRPr/>
                    </a:pPr>
                    <a:endParaRPr lang="ko-KR" altLang="en-US" dirty="0">
                      <a:solidFill>
                        <a:srgbClr val="FFFFFF"/>
                      </a:solidFill>
                      <a:ea typeface="굴림" pitchFamily="50" charset="-127"/>
                    </a:endParaRPr>
                  </a:p>
                </p:txBody>
              </p:sp>
              <p:cxnSp>
                <p:nvCxnSpPr>
                  <p:cNvPr id="74" name="직선 화살표 연결선 73">
                    <a:extLst>
                      <a:ext uri="{FF2B5EF4-FFF2-40B4-BE49-F238E27FC236}">
                        <a16:creationId xmlns:a16="http://schemas.microsoft.com/office/drawing/2014/main" id="{82773B54-2192-4ED1-8BDF-8386A36F1BCE}"/>
                      </a:ext>
                    </a:extLst>
                  </p:cNvPr>
                  <p:cNvCxnSpPr/>
                  <p:nvPr/>
                </p:nvCxnSpPr>
                <p:spPr>
                  <a:xfrm rot="16200000" flipH="1">
                    <a:off x="6884024" y="2993503"/>
                    <a:ext cx="165047" cy="85177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6" name="그룹 65">
                  <a:extLst>
                    <a:ext uri="{FF2B5EF4-FFF2-40B4-BE49-F238E27FC236}">
                      <a16:creationId xmlns:a16="http://schemas.microsoft.com/office/drawing/2014/main" id="{4A865AC1-CB66-4E3B-9B0F-73A9162CA30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6015143" y="5535357"/>
                  <a:ext cx="106474" cy="116444"/>
                  <a:chOff x="6858016" y="2928934"/>
                  <a:chExt cx="214314" cy="214314"/>
                </a:xfrm>
              </p:grpSpPr>
              <p:sp>
                <p:nvSpPr>
                  <p:cNvPr id="71" name="타원 70">
                    <a:extLst>
                      <a:ext uri="{FF2B5EF4-FFF2-40B4-BE49-F238E27FC236}">
                        <a16:creationId xmlns:a16="http://schemas.microsoft.com/office/drawing/2014/main" id="{27BB3B61-95AA-4466-A2C5-DE089F5EB270}"/>
                      </a:ext>
                    </a:extLst>
                  </p:cNvPr>
                  <p:cNvSpPr/>
                  <p:nvPr/>
                </p:nvSpPr>
                <p:spPr>
                  <a:xfrm>
                    <a:off x="6858016" y="2928934"/>
                    <a:ext cx="214314" cy="21431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>
                      <a:defRPr/>
                    </a:pPr>
                    <a:endParaRPr lang="ko-KR" altLang="en-US" dirty="0">
                      <a:solidFill>
                        <a:srgbClr val="FFFFFF"/>
                      </a:solidFill>
                      <a:ea typeface="굴림" pitchFamily="50" charset="-127"/>
                    </a:endParaRPr>
                  </a:p>
                </p:txBody>
              </p:sp>
              <p:cxnSp>
                <p:nvCxnSpPr>
                  <p:cNvPr id="72" name="직선 화살표 연결선 71">
                    <a:extLst>
                      <a:ext uri="{FF2B5EF4-FFF2-40B4-BE49-F238E27FC236}">
                        <a16:creationId xmlns:a16="http://schemas.microsoft.com/office/drawing/2014/main" id="{CC972B64-2497-46A3-ACE2-68BFBD064FA0}"/>
                      </a:ext>
                    </a:extLst>
                  </p:cNvPr>
                  <p:cNvCxnSpPr/>
                  <p:nvPr/>
                </p:nvCxnSpPr>
                <p:spPr>
                  <a:xfrm rot="16200000" flipH="1">
                    <a:off x="6884024" y="2993503"/>
                    <a:ext cx="165047" cy="85177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pic>
              <p:nvPicPr>
                <p:cNvPr id="67" name="Picture 2">
                  <a:extLst>
                    <a:ext uri="{FF2B5EF4-FFF2-40B4-BE49-F238E27FC236}">
                      <a16:creationId xmlns:a16="http://schemas.microsoft.com/office/drawing/2014/main" id="{D744CB3B-BB7C-4D57-8A4D-187EC7698D06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9188425" y="5593526"/>
                  <a:ext cx="486810" cy="133734"/>
                </a:xfrm>
                <a:prstGeom prst="rect">
                  <a:avLst/>
                </a:prstGeom>
                <a:noFill/>
                <a:ln w="9525" cap="flat" cmpd="sng" algn="ctr">
                  <a:noFill/>
                  <a:prstDash val="solid"/>
                  <a:miter lim="800000"/>
                  <a:headEnd/>
                  <a:tailEnd/>
                </a:ln>
                <a:effectLst>
                  <a:prstShdw prst="shdw18" dist="17961" dir="13500000">
                    <a:schemeClr val="accent1">
                      <a:gamma/>
                      <a:shade val="60000"/>
                      <a:invGamma/>
                    </a:schemeClr>
                  </a:prstShdw>
                </a:effectLst>
              </p:spPr>
            </p:pic>
            <p:pic>
              <p:nvPicPr>
                <p:cNvPr id="70" name="그림 69">
                  <a:extLst>
                    <a:ext uri="{FF2B5EF4-FFF2-40B4-BE49-F238E27FC236}">
                      <a16:creationId xmlns:a16="http://schemas.microsoft.com/office/drawing/2014/main" id="{089F564B-ECFF-4978-A6D7-C0A02E00311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4" cstate="print">
                  <a:extLst>
                    <a:ext uri="{BEBA8EAE-BF5A-486C-A8C5-ECC9F3942E4B}">
                      <a14:imgProps xmlns:a14="http://schemas.microsoft.com/office/drawing/2010/main">
                        <a14:imgLayer r:embed="rId15">
                          <a14:imgEffect>
                            <a14:brightnessContrast bright="40000" contrast="-2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836" b="1836"/>
                <a:stretch/>
              </p:blipFill>
              <p:spPr>
                <a:xfrm>
                  <a:off x="6621266" y="5550965"/>
                  <a:ext cx="911669" cy="200590"/>
                </a:xfrm>
                <a:prstGeom prst="roundRect">
                  <a:avLst>
                    <a:gd name="adj" fmla="val 8594"/>
                  </a:avLst>
                </a:prstGeom>
                <a:solidFill>
                  <a:srgbClr val="FFFFFF">
                    <a:shade val="85000"/>
                  </a:srgbClr>
                </a:solidFill>
                <a:ln>
                  <a:noFill/>
                </a:ln>
                <a:effectLst>
                  <a:reflection blurRad="12700" stA="38000" endPos="28000" dist="5000" dir="5400000" sy="-100000" algn="bl" rotWithShape="0"/>
                </a:effectLst>
              </p:spPr>
            </p:pic>
          </p:grpSp>
          <p:cxnSp>
            <p:nvCxnSpPr>
              <p:cNvPr id="167" name="직선 연결선 166">
                <a:extLst>
                  <a:ext uri="{FF2B5EF4-FFF2-40B4-BE49-F238E27FC236}">
                    <a16:creationId xmlns:a16="http://schemas.microsoft.com/office/drawing/2014/main" id="{AD6A819B-6D21-41FC-AEDB-8A5F5413F2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57102" y="2587065"/>
                <a:ext cx="651" cy="216046"/>
              </a:xfrm>
              <a:prstGeom prst="line">
                <a:avLst/>
              </a:prstGeom>
              <a:ln w="22225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직선 연결선 167">
                <a:extLst>
                  <a:ext uri="{FF2B5EF4-FFF2-40B4-BE49-F238E27FC236}">
                    <a16:creationId xmlns:a16="http://schemas.microsoft.com/office/drawing/2014/main" id="{9A9A7548-4DB0-42A0-80D4-D6567DF62CE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97232" y="4247840"/>
                <a:ext cx="651" cy="216046"/>
              </a:xfrm>
              <a:prstGeom prst="line">
                <a:avLst/>
              </a:prstGeom>
              <a:ln w="22225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9" name="직사각형 168">
                <a:extLst>
                  <a:ext uri="{FF2B5EF4-FFF2-40B4-BE49-F238E27FC236}">
                    <a16:creationId xmlns:a16="http://schemas.microsoft.com/office/drawing/2014/main" id="{7283C7FC-4207-40F5-B1DC-9369C13D1C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6088" y="875539"/>
                <a:ext cx="2958272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ko-KR" altLang="en-US" sz="1600" b="1" dirty="0" err="1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+mn-ea"/>
                    <a:cs typeface="나눔바른고딕"/>
                  </a:rPr>
                  <a:t>지자체</a:t>
                </a:r>
                <a:r>
                  <a:rPr lang="en-US" altLang="ko-KR" sz="16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+mn-ea"/>
                    <a:cs typeface="나눔바른고딕"/>
                  </a:rPr>
                  <a:t>(</a:t>
                </a:r>
                <a:r>
                  <a:rPr lang="ko-KR" altLang="en-US" sz="16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+mn-ea"/>
                    <a:cs typeface="나눔바른고딕"/>
                  </a:rPr>
                  <a:t>시</a:t>
                </a:r>
                <a:r>
                  <a:rPr lang="en-US" altLang="ko-KR" sz="16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+mn-ea"/>
                    <a:cs typeface="나눔바른고딕"/>
                  </a:rPr>
                  <a:t>/</a:t>
                </a:r>
                <a:r>
                  <a:rPr lang="ko-KR" altLang="en-US" sz="16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+mn-ea"/>
                    <a:cs typeface="나눔바른고딕"/>
                  </a:rPr>
                  <a:t>군청</a:t>
                </a:r>
                <a:r>
                  <a:rPr lang="en-US" altLang="ko-KR" sz="16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+mn-ea"/>
                    <a:cs typeface="나눔바른고딕"/>
                  </a:rPr>
                  <a:t>)</a:t>
                </a:r>
                <a:r>
                  <a:rPr lang="ko-KR" altLang="en-US" sz="16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+mn-ea"/>
                    <a:cs typeface="나눔바른고딕"/>
                  </a:rPr>
                  <a:t>통합관제센터</a:t>
                </a:r>
              </a:p>
            </p:txBody>
          </p:sp>
          <p:sp>
            <p:nvSpPr>
              <p:cNvPr id="170" name="직사각형 169">
                <a:extLst>
                  <a:ext uri="{FF2B5EF4-FFF2-40B4-BE49-F238E27FC236}">
                    <a16:creationId xmlns:a16="http://schemas.microsoft.com/office/drawing/2014/main" id="{05422138-9ADF-4ECA-8088-52E44D6ECC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85474" y="878922"/>
                <a:ext cx="1544028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altLang="ko-KR" sz="16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+mn-ea"/>
                    <a:cs typeface="나눔바른고딕"/>
                  </a:rPr>
                  <a:t>KT</a:t>
                </a:r>
                <a:r>
                  <a:rPr lang="ko-KR" altLang="en-US" sz="16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+mn-ea"/>
                    <a:cs typeface="나눔바른고딕"/>
                  </a:rPr>
                  <a:t>집중국사</a:t>
                </a:r>
              </a:p>
            </p:txBody>
          </p:sp>
          <p:sp>
            <p:nvSpPr>
              <p:cNvPr id="172" name="직사각형 171">
                <a:extLst>
                  <a:ext uri="{FF2B5EF4-FFF2-40B4-BE49-F238E27FC236}">
                    <a16:creationId xmlns:a16="http://schemas.microsoft.com/office/drawing/2014/main" id="{15A6F807-7B9C-4150-B5A5-2530944269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64401" y="4989954"/>
                <a:ext cx="1544028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ko-KR" altLang="en-US" sz="16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+mn-ea"/>
                    <a:cs typeface="나눔바른고딕"/>
                  </a:rPr>
                  <a:t>분기국사</a:t>
                </a:r>
              </a:p>
            </p:txBody>
          </p:sp>
          <p:sp>
            <p:nvSpPr>
              <p:cNvPr id="173" name="직사각형 172">
                <a:extLst>
                  <a:ext uri="{FF2B5EF4-FFF2-40B4-BE49-F238E27FC236}">
                    <a16:creationId xmlns:a16="http://schemas.microsoft.com/office/drawing/2014/main" id="{4F542469-3718-4480-B9BD-9E30CBEC89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3481" y="4279895"/>
                <a:ext cx="1544028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ko-KR" altLang="en-US" sz="16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+mn-ea"/>
                    <a:cs typeface="나눔바른고딕"/>
                  </a:rPr>
                  <a:t>경찰서</a:t>
                </a:r>
              </a:p>
            </p:txBody>
          </p:sp>
          <p:pic>
            <p:nvPicPr>
              <p:cNvPr id="174" name="그림 173">
                <a:extLst>
                  <a:ext uri="{FF2B5EF4-FFF2-40B4-BE49-F238E27FC236}">
                    <a16:creationId xmlns:a16="http://schemas.microsoft.com/office/drawing/2014/main" id="{38EEDDA8-5D1E-4BD3-B0B0-16EB340315D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32" t="5509" r="7874" b="19232"/>
              <a:stretch/>
            </p:blipFill>
            <p:spPr>
              <a:xfrm>
                <a:off x="833481" y="1722834"/>
                <a:ext cx="360000" cy="321033"/>
              </a:xfrm>
              <a:prstGeom prst="rect">
                <a:avLst/>
              </a:prstGeom>
            </p:spPr>
          </p:pic>
          <p:pic>
            <p:nvPicPr>
              <p:cNvPr id="175" name="그림 174">
                <a:extLst>
                  <a:ext uri="{FF2B5EF4-FFF2-40B4-BE49-F238E27FC236}">
                    <a16:creationId xmlns:a16="http://schemas.microsoft.com/office/drawing/2014/main" id="{F61F8AA4-1E9E-4813-AE4B-8B3B75B1A23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800" r="17467" b="13562"/>
              <a:stretch/>
            </p:blipFill>
            <p:spPr>
              <a:xfrm>
                <a:off x="1088672" y="2249852"/>
                <a:ext cx="269601" cy="360000"/>
              </a:xfrm>
              <a:prstGeom prst="rect">
                <a:avLst/>
              </a:prstGeom>
            </p:spPr>
          </p:pic>
          <p:pic>
            <p:nvPicPr>
              <p:cNvPr id="176" name="그림 175">
                <a:extLst>
                  <a:ext uri="{FF2B5EF4-FFF2-40B4-BE49-F238E27FC236}">
                    <a16:creationId xmlns:a16="http://schemas.microsoft.com/office/drawing/2014/main" id="{4768D87C-13CB-4654-9B13-F5FC33ED8B0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800" r="17467" b="13562"/>
              <a:stretch/>
            </p:blipFill>
            <p:spPr>
              <a:xfrm>
                <a:off x="1134469" y="5553023"/>
                <a:ext cx="269601" cy="360000"/>
              </a:xfrm>
              <a:prstGeom prst="rect">
                <a:avLst/>
              </a:prstGeom>
            </p:spPr>
          </p:pic>
          <p:pic>
            <p:nvPicPr>
              <p:cNvPr id="177" name="그림 176">
                <a:extLst>
                  <a:ext uri="{FF2B5EF4-FFF2-40B4-BE49-F238E27FC236}">
                    <a16:creationId xmlns:a16="http://schemas.microsoft.com/office/drawing/2014/main" id="{09353581-79FE-465D-AA0E-D2706C4E608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32" t="5509" r="7874" b="19232"/>
              <a:stretch/>
            </p:blipFill>
            <p:spPr>
              <a:xfrm>
                <a:off x="834487" y="5034981"/>
                <a:ext cx="360000" cy="321033"/>
              </a:xfrm>
              <a:prstGeom prst="rect">
                <a:avLst/>
              </a:prstGeom>
            </p:spPr>
          </p:pic>
          <p:pic>
            <p:nvPicPr>
              <p:cNvPr id="178" name="그림 177">
                <a:extLst>
                  <a:ext uri="{FF2B5EF4-FFF2-40B4-BE49-F238E27FC236}">
                    <a16:creationId xmlns:a16="http://schemas.microsoft.com/office/drawing/2014/main" id="{C6A22C46-FFE8-46B4-B090-F3A85C13F9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brightnessContrast bright="40000" contras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836" b="1836"/>
              <a:stretch/>
            </p:blipFill>
            <p:spPr>
              <a:xfrm>
                <a:off x="4780583" y="1993232"/>
                <a:ext cx="959985" cy="225481"/>
              </a:xfrm>
              <a:prstGeom prst="roundRect">
                <a:avLst>
                  <a:gd name="adj" fmla="val 8594"/>
                </a:avLst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>
                <a:reflection blurRad="12700" stA="38000" endPos="28000" dist="5000" dir="5400000" sy="-100000" algn="bl" rotWithShape="0"/>
              </a:effectLst>
            </p:spPr>
          </p:pic>
          <p:pic>
            <p:nvPicPr>
              <p:cNvPr id="179" name="그림 178">
                <a:extLst>
                  <a:ext uri="{FF2B5EF4-FFF2-40B4-BE49-F238E27FC236}">
                    <a16:creationId xmlns:a16="http://schemas.microsoft.com/office/drawing/2014/main" id="{22FB6B47-CCC9-46FD-A0C0-4F54F7278B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brightnessContrast bright="40000" contras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836" b="1836"/>
              <a:stretch/>
            </p:blipFill>
            <p:spPr>
              <a:xfrm>
                <a:off x="2384136" y="2010116"/>
                <a:ext cx="959985" cy="225481"/>
              </a:xfrm>
              <a:prstGeom prst="roundRect">
                <a:avLst>
                  <a:gd name="adj" fmla="val 8594"/>
                </a:avLst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>
                <a:reflection blurRad="12700" stA="38000" endPos="28000" dist="5000" dir="5400000" sy="-100000" algn="bl" rotWithShape="0"/>
              </a:effectLst>
            </p:spPr>
          </p:pic>
        </p:grpSp>
        <p:sp>
          <p:nvSpPr>
            <p:cNvPr id="181" name="Oval 7">
              <a:extLst>
                <a:ext uri="{FF2B5EF4-FFF2-40B4-BE49-F238E27FC236}">
                  <a16:creationId xmlns:a16="http://schemas.microsoft.com/office/drawing/2014/main" id="{51952BFC-0751-4CC6-A5A9-527DE216E5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5528" y="4800277"/>
              <a:ext cx="1444693" cy="1434765"/>
            </a:xfrm>
            <a:prstGeom prst="ellipse">
              <a:avLst/>
            </a:prstGeom>
            <a:gradFill flip="none" rotWithShape="1">
              <a:gsLst>
                <a:gs pos="77000">
                  <a:schemeClr val="bg1">
                    <a:alpha val="30000"/>
                  </a:schemeClr>
                </a:gs>
                <a:gs pos="100000">
                  <a:srgbClr val="FF9900">
                    <a:alpha val="60001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81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5000"/>
                </a:spcBef>
                <a:buFont typeface="Webdings" pitchFamily="18" charset="2"/>
                <a:buNone/>
              </a:pPr>
              <a:endParaRPr lang="ko-KR" altLang="en-US" sz="2000" b="1" dirty="0">
                <a:latin typeface="HY헤드라인M" pitchFamily="18" charset="-127"/>
                <a:ea typeface="HY헤드라인M" pitchFamily="18" charset="-127"/>
              </a:endParaRPr>
            </a:p>
          </p:txBody>
        </p:sp>
      </p:grp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2C8C5DB-E78F-4FB3-A026-BDB50F72C5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5267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6ECDF93-1332-42A7-B0D6-7A65375D792D}"/>
              </a:ext>
            </a:extLst>
          </p:cNvPr>
          <p:cNvSpPr txBox="1"/>
          <p:nvPr/>
        </p:nvSpPr>
        <p:spPr>
          <a:xfrm>
            <a:off x="7794594" y="2043629"/>
            <a:ext cx="523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ⓒ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DB5B822-5ECF-4940-87C6-4D8ADAE7F7C6}"/>
              </a:ext>
            </a:extLst>
          </p:cNvPr>
          <p:cNvSpPr txBox="1"/>
          <p:nvPr/>
        </p:nvSpPr>
        <p:spPr>
          <a:xfrm>
            <a:off x="8239321" y="4742440"/>
            <a:ext cx="4793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ⓔ 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B3FF3A9A-B63D-4EAE-9E09-A823F9D3A631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7-26. L2SW (</a:t>
            </a:r>
            <a:r>
              <a:rPr lang="ko-KR" altLang="en-US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임계치</a:t>
            </a: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 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7B85C544-32A5-4AD0-AD6B-963666E44FA9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A3DD47F7-FAB3-4A62-AC47-E59A862702B6}"/>
              </a:ext>
            </a:extLst>
          </p:cNvPr>
          <p:cNvGrpSpPr/>
          <p:nvPr/>
        </p:nvGrpSpPr>
        <p:grpSpPr>
          <a:xfrm>
            <a:off x="435624" y="1536788"/>
            <a:ext cx="9345939" cy="4919379"/>
            <a:chOff x="435624" y="1536788"/>
            <a:chExt cx="9345939" cy="4919379"/>
          </a:xfrm>
        </p:grpSpPr>
        <p:grpSp>
          <p:nvGrpSpPr>
            <p:cNvPr id="2" name="그룹 1">
              <a:extLst>
                <a:ext uri="{FF2B5EF4-FFF2-40B4-BE49-F238E27FC236}">
                  <a16:creationId xmlns:a16="http://schemas.microsoft.com/office/drawing/2014/main" id="{D5094CDA-9E63-4A07-8EE9-1DADF0BE7AEC}"/>
                </a:ext>
              </a:extLst>
            </p:cNvPr>
            <p:cNvGrpSpPr/>
            <p:nvPr/>
          </p:nvGrpSpPr>
          <p:grpSpPr>
            <a:xfrm>
              <a:off x="435624" y="1536788"/>
              <a:ext cx="9345939" cy="4919379"/>
              <a:chOff x="435624" y="1536788"/>
              <a:chExt cx="9345939" cy="4919379"/>
            </a:xfrm>
          </p:grpSpPr>
          <p:pic>
            <p:nvPicPr>
              <p:cNvPr id="3" name="그림 2">
                <a:extLst>
                  <a:ext uri="{FF2B5EF4-FFF2-40B4-BE49-F238E27FC236}">
                    <a16:creationId xmlns:a16="http://schemas.microsoft.com/office/drawing/2014/main" id="{DD9BB54A-AA10-4873-9802-CB17C92CB9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5624" y="1536788"/>
                <a:ext cx="4938825" cy="3325922"/>
              </a:xfrm>
              <a:prstGeom prst="rect">
                <a:avLst/>
              </a:prstGeom>
            </p:spPr>
          </p:pic>
          <p:sp>
            <p:nvSpPr>
              <p:cNvPr id="13" name="직사각형 12">
                <a:extLst>
                  <a:ext uri="{FF2B5EF4-FFF2-40B4-BE49-F238E27FC236}">
                    <a16:creationId xmlns:a16="http://schemas.microsoft.com/office/drawing/2014/main" id="{3ABBB30A-6B23-4F85-BA26-47BAAFEB94EC}"/>
                  </a:ext>
                </a:extLst>
              </p:cNvPr>
              <p:cNvSpPr/>
              <p:nvPr/>
            </p:nvSpPr>
            <p:spPr bwMode="auto">
              <a:xfrm>
                <a:off x="5817610" y="1666033"/>
                <a:ext cx="3963953" cy="3631751"/>
              </a:xfrm>
              <a:prstGeom prst="rect">
                <a:avLst/>
              </a:prstGeom>
            </p:spPr>
            <p:txBody>
              <a:bodyPr wrap="square" lIns="91430" tIns="45714" rIns="91430" bIns="45714">
                <a:spAutoFit/>
              </a:bodyPr>
              <a:lstStyle/>
              <a:p>
                <a:pPr algn="l">
                  <a:buFont typeface="Wingdings" pitchFamily="2" charset="2"/>
                  <a:buChar char="§"/>
                  <a:defRPr/>
                </a:pPr>
                <a:r>
                  <a:rPr lang="en-US" altLang="ko-KR" sz="1400" b="1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effectLst>
                      <a:outerShdw blurRad="508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 </a:t>
                </a:r>
                <a:r>
                  <a:rPr lang="ko-KR" altLang="en-US" sz="1400" b="1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effectLst>
                      <a:outerShdw blurRad="508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임계치 </a:t>
                </a:r>
                <a:r>
                  <a:rPr lang="en-US" altLang="ko-KR" sz="1400" b="1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effectLst>
                      <a:outerShdw blurRad="508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TCA</a:t>
                </a:r>
              </a:p>
              <a:p>
                <a:pPr algn="l">
                  <a:defRPr/>
                </a:pPr>
                <a:endPara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  <a:p>
                <a:pPr algn="l">
                  <a:defRPr/>
                </a:pPr>
                <a:r>
                  <a:rPr lang="en-US" altLang="ko-KR" sz="12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  </a:t>
                </a:r>
                <a:r>
                  <a:rPr lang="ko-KR" altLang="en-US" sz="1200" dirty="0" err="1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임계치값을</a:t>
                </a:r>
                <a:r>
                  <a:rPr lang="ko-KR" altLang="en-US" sz="12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 설정하여 </a:t>
                </a:r>
                <a:r>
                  <a:rPr lang="ko-KR" altLang="en-US" sz="1200" dirty="0" err="1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수치값</a:t>
                </a:r>
                <a:r>
                  <a:rPr lang="ko-KR" altLang="en-US" sz="12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 이상 초과 트래픽 발생시</a:t>
                </a:r>
                <a:endPara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  <a:p>
                <a:pPr algn="l">
                  <a:defRPr/>
                </a:pPr>
                <a:r>
                  <a:rPr lang="en-US" altLang="ko-KR" sz="12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  </a:t>
                </a:r>
                <a:r>
                  <a:rPr lang="ko-KR" altLang="en-US" sz="12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해당포트를 </a:t>
                </a:r>
                <a:r>
                  <a:rPr lang="ko-KR" altLang="en-US" sz="1200" dirty="0" err="1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차단하는기능</a:t>
                </a:r>
                <a:endPara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  <a:p>
                <a:pPr algn="l">
                  <a:defRPr/>
                </a:pPr>
                <a:endPara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  <a:p>
                <a:pPr marL="171450" indent="-171450" algn="l">
                  <a:buFontTx/>
                  <a:buChar char="-"/>
                  <a:defRPr/>
                </a:pPr>
                <a:r>
                  <a:rPr lang="en-US" altLang="ko-KR" sz="12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UNI TCA </a:t>
                </a:r>
                <a:r>
                  <a:rPr lang="ko-KR" altLang="en-US" sz="12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전체입력 </a:t>
                </a:r>
                <a:r>
                  <a:rPr lang="en-US" altLang="ko-KR" sz="12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: </a:t>
                </a:r>
                <a:r>
                  <a:rPr lang="ko-KR" altLang="en-US" sz="1200" dirty="0" err="1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수치입력후</a:t>
                </a:r>
                <a:r>
                  <a:rPr lang="ko-KR" altLang="en-US" sz="12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  전체설정됨</a:t>
                </a:r>
                <a:r>
                  <a:rPr lang="en-US" altLang="ko-KR" sz="12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(Downlink)</a:t>
                </a:r>
              </a:p>
              <a:p>
                <a:pPr marL="171450" indent="-171450" algn="l">
                  <a:buFontTx/>
                  <a:buChar char="-"/>
                  <a:defRPr/>
                </a:pPr>
                <a:endPara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  <a:p>
                <a:pPr algn="l">
                  <a:defRPr/>
                </a:pPr>
                <a:r>
                  <a:rPr lang="en-US" altLang="ko-KR" sz="12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  - SL TCA </a:t>
                </a:r>
                <a:r>
                  <a:rPr lang="ko-KR" altLang="en-US" sz="12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전체입력 </a:t>
                </a:r>
                <a:r>
                  <a:rPr lang="en-US" altLang="ko-KR" sz="12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:  </a:t>
                </a:r>
                <a:r>
                  <a:rPr lang="ko-KR" altLang="en-US" sz="1200" dirty="0" err="1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수치입력후</a:t>
                </a:r>
                <a:r>
                  <a:rPr lang="ko-KR" altLang="en-US" sz="12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 전체설정됨</a:t>
                </a:r>
                <a:r>
                  <a:rPr lang="en-US" altLang="ko-KR" sz="12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(Up link)</a:t>
                </a:r>
              </a:p>
              <a:p>
                <a:pPr algn="l">
                  <a:defRPr/>
                </a:pPr>
                <a:endPara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  <a:p>
                <a:pPr algn="l">
                  <a:defRPr/>
                </a:pPr>
                <a:r>
                  <a:rPr lang="en-US" altLang="ko-KR" sz="12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  - Block </a:t>
                </a:r>
                <a:r>
                  <a:rPr lang="ko-KR" altLang="en-US" sz="12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전체입력 </a:t>
                </a:r>
                <a:r>
                  <a:rPr lang="en-US" altLang="ko-KR" sz="12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:</a:t>
                </a:r>
              </a:p>
              <a:p>
                <a:pPr algn="l">
                  <a:defRPr/>
                </a:pPr>
                <a:endPara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  <a:p>
                <a:pPr algn="l">
                  <a:defRPr/>
                </a:pPr>
                <a:r>
                  <a:rPr lang="en-US" altLang="ko-KR" sz="12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      disable : </a:t>
                </a:r>
                <a:r>
                  <a:rPr lang="ko-KR" altLang="en-US" sz="1200" dirty="0" err="1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포트차단없음</a:t>
                </a:r>
                <a:r>
                  <a:rPr lang="ko-KR" altLang="en-US" sz="12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 </a:t>
                </a:r>
                <a:r>
                  <a:rPr lang="en-US" altLang="ko-KR" sz="12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(</a:t>
                </a:r>
                <a:r>
                  <a:rPr lang="ko-KR" altLang="en-US" sz="12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경보만 발령</a:t>
                </a:r>
                <a:r>
                  <a:rPr lang="en-US" altLang="ko-KR" sz="12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)</a:t>
                </a:r>
              </a:p>
              <a:p>
                <a:pPr algn="l">
                  <a:defRPr/>
                </a:pPr>
                <a:r>
                  <a:rPr lang="en-US" altLang="ko-KR" sz="12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      Enable:   </a:t>
                </a:r>
                <a:r>
                  <a:rPr lang="ko-KR" altLang="en-US" sz="12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포트차단됨  </a:t>
                </a:r>
                <a:r>
                  <a:rPr lang="en-US" altLang="ko-KR" sz="12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( </a:t>
                </a:r>
                <a:r>
                  <a:rPr lang="ko-KR" altLang="en-US" sz="12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경보경보발령</a:t>
                </a:r>
                <a:r>
                  <a:rPr lang="en-US" altLang="ko-KR" sz="12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)</a:t>
                </a:r>
              </a:p>
              <a:p>
                <a:pPr algn="l">
                  <a:defRPr/>
                </a:pPr>
                <a:r>
                  <a:rPr lang="en-US" altLang="ko-KR" sz="12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      Unblock : </a:t>
                </a:r>
                <a:r>
                  <a:rPr lang="ko-KR" altLang="en-US" sz="1200" dirty="0">
                    <a:ln>
                      <a:solidFill>
                        <a:prstClr val="white">
                          <a:alpha val="0"/>
                        </a:prst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차단된 포트 해제됨</a:t>
                </a:r>
                <a:endPara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  <a:p>
                <a:pPr algn="l">
                  <a:defRPr/>
                </a:pPr>
                <a:endPara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  <a:p>
                <a:pPr algn="l">
                  <a:defRPr/>
                </a:pPr>
                <a:endPara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  <a:p>
                <a:pPr>
                  <a:defRPr/>
                </a:pPr>
                <a:endPara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  <a:p>
                <a:pPr algn="l">
                  <a:defRPr/>
                </a:pPr>
                <a:endPara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  <a:p>
                <a:pPr algn="l">
                  <a:defRPr/>
                </a:pPr>
                <a:endPara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rgbClr val="FF0000"/>
                  </a:solidFill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6129B51F-A0F5-4782-BB81-5B809EA7AACF}"/>
                  </a:ext>
                </a:extLst>
              </p:cNvPr>
              <p:cNvSpPr txBox="1"/>
              <p:nvPr/>
            </p:nvSpPr>
            <p:spPr>
              <a:xfrm>
                <a:off x="473646" y="5059089"/>
                <a:ext cx="6540187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ko-KR" altLang="en-US" sz="1100" dirty="0">
                    <a:latin typeface="+mn-ea"/>
                    <a:ea typeface="+mn-ea"/>
                  </a:rPr>
                  <a:t>ⓐ </a:t>
                </a:r>
                <a:r>
                  <a:rPr kumimoji="1" lang="ko-KR" altLang="en-US" sz="1100" b="0" i="0" u="none" strike="noStrike" kern="1200" cap="none" normalizeH="0" baseline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+mn-ea"/>
                    <a:ea typeface="+mn-ea"/>
                    <a:cs typeface="+mn-cs"/>
                  </a:rPr>
                  <a:t>채널유니트</a:t>
                </a:r>
                <a:r>
                  <a:rPr kumimoji="1" lang="ko-KR" altLang="en-US" sz="1100" b="0" i="0" u="none" strike="noStrike" kern="1200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+mn-ea"/>
                    <a:ea typeface="+mn-ea"/>
                    <a:cs typeface="+mn-cs"/>
                  </a:rPr>
                  <a:t> 전체 설정 </a:t>
                </a:r>
                <a:r>
                  <a:rPr kumimoji="1" lang="en-US" altLang="ko-KR" sz="1100" b="0" i="0" u="none" strike="noStrike" kern="1200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+mn-ea"/>
                    <a:ea typeface="+mn-ea"/>
                    <a:cs typeface="+mn-cs"/>
                  </a:rPr>
                  <a:t>( </a:t>
                </a:r>
                <a:r>
                  <a:rPr kumimoji="1" lang="ko-KR" altLang="en-US" sz="1100" b="0" i="0" u="none" strike="noStrike" kern="1200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+mn-ea"/>
                    <a:ea typeface="+mn-ea"/>
                    <a:cs typeface="+mn-cs"/>
                  </a:rPr>
                  <a:t>빈칸에 </a:t>
                </a:r>
                <a:r>
                  <a:rPr lang="ko-KR" altLang="en-US" sz="1100" dirty="0">
                    <a:latin typeface="+mn-ea"/>
                    <a:ea typeface="+mn-ea"/>
                  </a:rPr>
                  <a:t>임계치를 </a:t>
                </a:r>
                <a:r>
                  <a:rPr lang="ko-KR" altLang="en-US" sz="1100" dirty="0" err="1">
                    <a:latin typeface="+mn-ea"/>
                    <a:ea typeface="+mn-ea"/>
                  </a:rPr>
                  <a:t>입력수</a:t>
                </a:r>
                <a:r>
                  <a:rPr lang="ko-KR" altLang="en-US" sz="1100" dirty="0">
                    <a:latin typeface="+mn-ea"/>
                    <a:ea typeface="+mn-ea"/>
                  </a:rPr>
                  <a:t>  버튼을 누르면 </a:t>
                </a:r>
                <a:r>
                  <a:rPr lang="ko-KR" altLang="en-US" sz="1100" dirty="0" err="1">
                    <a:latin typeface="+mn-ea"/>
                    <a:ea typeface="+mn-ea"/>
                  </a:rPr>
                  <a:t>전체설정가능함</a:t>
                </a:r>
                <a:r>
                  <a:rPr lang="en-US" altLang="ko-KR" sz="1100" dirty="0">
                    <a:latin typeface="+mn-ea"/>
                    <a:ea typeface="+mn-ea"/>
                  </a:rPr>
                  <a:t>)</a:t>
                </a:r>
              </a:p>
              <a:p>
                <a:r>
                  <a:rPr lang="en-US" altLang="ko-KR" sz="1200" dirty="0">
                    <a:latin typeface="+mn-ea"/>
                    <a:ea typeface="+mn-ea"/>
                  </a:rPr>
                  <a:t> </a:t>
                </a:r>
                <a:r>
                  <a:rPr kumimoji="1" lang="ko-KR" altLang="en-US" sz="1200" b="0" i="0" u="none" strike="noStrike" kern="1200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+mn-ea"/>
                    <a:ea typeface="+mn-ea"/>
                    <a:cs typeface="+mn-cs"/>
                  </a:rPr>
                  <a:t> </a:t>
                </a:r>
                <a:endParaRPr lang="ko-KR" altLang="en-US" sz="1200" dirty="0"/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94A1EF86-0517-4A09-9F5D-70AEA093BA97}"/>
                  </a:ext>
                </a:extLst>
              </p:cNvPr>
              <p:cNvSpPr txBox="1"/>
              <p:nvPr/>
            </p:nvSpPr>
            <p:spPr>
              <a:xfrm>
                <a:off x="464120" y="5385374"/>
                <a:ext cx="6540187" cy="2616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ko-KR" altLang="en-US" sz="1100" dirty="0">
                    <a:latin typeface="+mn-ea"/>
                    <a:ea typeface="+mn-ea"/>
                  </a:rPr>
                  <a:t>ⓑ </a:t>
                </a:r>
                <a:r>
                  <a:rPr lang="ko-KR" altLang="en-US" sz="1100" dirty="0" err="1">
                    <a:latin typeface="+mn-ea"/>
                    <a:ea typeface="+mn-ea"/>
                  </a:rPr>
                  <a:t>업링크유니트</a:t>
                </a:r>
                <a:r>
                  <a:rPr kumimoji="1" lang="ko-KR" altLang="en-US" sz="1100" b="0" i="0" u="none" strike="noStrike" kern="1200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+mn-ea"/>
                    <a:ea typeface="+mn-ea"/>
                    <a:cs typeface="+mn-cs"/>
                  </a:rPr>
                  <a:t> 전체 설정 </a:t>
                </a:r>
                <a:r>
                  <a:rPr kumimoji="1" lang="en-US" altLang="ko-KR" sz="1100" b="0" i="0" u="none" strike="noStrike" kern="1200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+mn-ea"/>
                    <a:ea typeface="+mn-ea"/>
                    <a:cs typeface="+mn-cs"/>
                  </a:rPr>
                  <a:t>( </a:t>
                </a:r>
                <a:r>
                  <a:rPr kumimoji="1" lang="ko-KR" altLang="en-US" sz="1100" b="0" i="0" u="none" strike="noStrike" kern="1200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+mn-ea"/>
                    <a:ea typeface="+mn-ea"/>
                    <a:cs typeface="+mn-cs"/>
                  </a:rPr>
                  <a:t>빈칸에 </a:t>
                </a:r>
                <a:r>
                  <a:rPr lang="ko-KR" altLang="en-US" sz="1100" dirty="0">
                    <a:latin typeface="+mn-ea"/>
                    <a:ea typeface="+mn-ea"/>
                  </a:rPr>
                  <a:t>임계치를 </a:t>
                </a:r>
                <a:r>
                  <a:rPr lang="ko-KR" altLang="en-US" sz="1100" dirty="0" err="1">
                    <a:latin typeface="+mn-ea"/>
                    <a:ea typeface="+mn-ea"/>
                  </a:rPr>
                  <a:t>입력수</a:t>
                </a:r>
                <a:r>
                  <a:rPr lang="ko-KR" altLang="en-US" sz="1100" dirty="0">
                    <a:latin typeface="+mn-ea"/>
                    <a:ea typeface="+mn-ea"/>
                  </a:rPr>
                  <a:t>  버튼을 누르면 </a:t>
                </a:r>
                <a:r>
                  <a:rPr lang="ko-KR" altLang="en-US" sz="1100" dirty="0" err="1">
                    <a:latin typeface="+mn-ea"/>
                    <a:ea typeface="+mn-ea"/>
                  </a:rPr>
                  <a:t>전체설정가능함</a:t>
                </a:r>
                <a:r>
                  <a:rPr lang="en-US" altLang="ko-KR" sz="1100" dirty="0">
                    <a:latin typeface="+mn-ea"/>
                    <a:ea typeface="+mn-ea"/>
                  </a:rPr>
                  <a:t>) </a:t>
                </a:r>
                <a:r>
                  <a:rPr kumimoji="1" lang="ko-KR" altLang="en-US" sz="1100" b="0" i="0" u="none" strike="noStrike" kern="1200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+mn-ea"/>
                    <a:ea typeface="+mn-ea"/>
                    <a:cs typeface="+mn-cs"/>
                  </a:rPr>
                  <a:t> </a:t>
                </a:r>
                <a:endParaRPr lang="ko-KR" altLang="en-US" sz="1100" dirty="0"/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CFCFD457-4E6C-421C-A289-A819EA27C4F0}"/>
                  </a:ext>
                </a:extLst>
              </p:cNvPr>
              <p:cNvSpPr txBox="1"/>
              <p:nvPr/>
            </p:nvSpPr>
            <p:spPr>
              <a:xfrm>
                <a:off x="473646" y="5740182"/>
                <a:ext cx="6540187" cy="4308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1" lang="ko-KR" altLang="en-US" sz="1100" b="0" i="0" u="none" strike="noStrike" kern="1200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+mn-ea"/>
                    <a:ea typeface="+mn-ea"/>
                    <a:cs typeface="+mn-cs"/>
                  </a:rPr>
                  <a:t>ⓒ </a:t>
                </a:r>
                <a:r>
                  <a:rPr kumimoji="1" lang="en-US" altLang="ko-KR" sz="1100" b="0" i="0" u="none" strike="noStrike" kern="1200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+mn-ea"/>
                    <a:ea typeface="+mn-ea"/>
                    <a:cs typeface="+mn-cs"/>
                  </a:rPr>
                  <a:t>Block</a:t>
                </a:r>
                <a:r>
                  <a:rPr kumimoji="1" lang="ko-KR" altLang="en-US" sz="1100" b="0" i="0" u="none" strike="noStrike" kern="1200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+mn-ea"/>
                    <a:ea typeface="+mn-ea"/>
                    <a:cs typeface="+mn-cs"/>
                  </a:rPr>
                  <a:t> 전체 설정 </a:t>
                </a:r>
                <a:r>
                  <a:rPr kumimoji="1" lang="en-US" altLang="ko-KR" sz="1100" b="0" i="0" u="none" strike="noStrike" kern="1200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+mn-ea"/>
                    <a:ea typeface="+mn-ea"/>
                    <a:cs typeface="+mn-cs"/>
                  </a:rPr>
                  <a:t>( </a:t>
                </a:r>
                <a:r>
                  <a:rPr lang="en-US" altLang="ko-KR" sz="1100" dirty="0">
                    <a:latin typeface="+mn-ea"/>
                    <a:ea typeface="+mn-ea"/>
                  </a:rPr>
                  <a:t>enable</a:t>
                </a:r>
                <a:r>
                  <a:rPr lang="ko-KR" altLang="en-US" sz="1100" dirty="0">
                    <a:latin typeface="+mn-ea"/>
                    <a:ea typeface="+mn-ea"/>
                  </a:rPr>
                  <a:t> </a:t>
                </a:r>
                <a:r>
                  <a:rPr lang="en-US" altLang="ko-KR" sz="1100" dirty="0">
                    <a:latin typeface="+mn-ea"/>
                    <a:ea typeface="+mn-ea"/>
                  </a:rPr>
                  <a:t>:</a:t>
                </a:r>
                <a:r>
                  <a:rPr lang="ko-KR" altLang="en-US" sz="1100" dirty="0">
                    <a:latin typeface="+mn-ea"/>
                    <a:ea typeface="+mn-ea"/>
                  </a:rPr>
                  <a:t> </a:t>
                </a:r>
                <a:r>
                  <a:rPr lang="ko-KR" altLang="en-US" sz="1100" dirty="0" err="1">
                    <a:latin typeface="+mn-ea"/>
                    <a:ea typeface="+mn-ea"/>
                  </a:rPr>
                  <a:t>트래픽초과시</a:t>
                </a:r>
                <a:r>
                  <a:rPr lang="ko-KR" altLang="en-US" sz="1100" dirty="0">
                    <a:latin typeface="+mn-ea"/>
                    <a:ea typeface="+mn-ea"/>
                  </a:rPr>
                  <a:t> 해당포트 </a:t>
                </a:r>
                <a:r>
                  <a:rPr lang="en-US" altLang="ko-KR" sz="1100" dirty="0">
                    <a:latin typeface="+mn-ea"/>
                    <a:ea typeface="+mn-ea"/>
                  </a:rPr>
                  <a:t>block</a:t>
                </a:r>
                <a:r>
                  <a:rPr lang="ko-KR" altLang="en-US" sz="1100" dirty="0">
                    <a:latin typeface="+mn-ea"/>
                    <a:ea typeface="+mn-ea"/>
                  </a:rPr>
                  <a:t>시킴 </a:t>
                </a:r>
                <a:r>
                  <a:rPr lang="en-US" altLang="ko-KR" sz="1100" dirty="0">
                    <a:latin typeface="+mn-ea"/>
                    <a:ea typeface="+mn-ea"/>
                  </a:rPr>
                  <a:t>)</a:t>
                </a:r>
              </a:p>
              <a:p>
                <a:r>
                  <a:rPr lang="en-US" altLang="ko-KR" sz="1100" dirty="0">
                    <a:latin typeface="+mn-ea"/>
                    <a:ea typeface="+mn-ea"/>
                  </a:rPr>
                  <a:t>                         ( disable :  </a:t>
                </a:r>
                <a:r>
                  <a:rPr lang="ko-KR" altLang="en-US" sz="1100" dirty="0" err="1">
                    <a:latin typeface="+mn-ea"/>
                    <a:ea typeface="+mn-ea"/>
                  </a:rPr>
                  <a:t>트래픽초과시</a:t>
                </a:r>
                <a:r>
                  <a:rPr lang="ko-KR" altLang="en-US" sz="1100" dirty="0">
                    <a:latin typeface="+mn-ea"/>
                    <a:ea typeface="+mn-ea"/>
                  </a:rPr>
                  <a:t>  경보만 발령함 </a:t>
                </a:r>
                <a:r>
                  <a:rPr lang="en-US" altLang="ko-KR" sz="1100" dirty="0">
                    <a:latin typeface="+mn-ea"/>
                    <a:ea typeface="+mn-ea"/>
                  </a:rPr>
                  <a:t>)</a:t>
                </a:r>
                <a:r>
                  <a:rPr lang="ko-KR" altLang="en-US" sz="1100" dirty="0">
                    <a:latin typeface="+mn-ea"/>
                    <a:ea typeface="+mn-ea"/>
                  </a:rPr>
                  <a:t> </a:t>
                </a:r>
                <a:r>
                  <a:rPr kumimoji="1" lang="ko-KR" altLang="en-US" sz="1100" b="0" i="0" u="none" strike="noStrike" kern="1200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+mn-ea"/>
                    <a:ea typeface="+mn-ea"/>
                    <a:cs typeface="+mn-cs"/>
                  </a:rPr>
                  <a:t> </a:t>
                </a:r>
                <a:endParaRPr lang="ko-KR" altLang="en-US" sz="1100" dirty="0"/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A0700DF3-B9EB-48EB-9B56-7239737B81A2}"/>
                  </a:ext>
                </a:extLst>
              </p:cNvPr>
              <p:cNvSpPr txBox="1"/>
              <p:nvPr/>
            </p:nvSpPr>
            <p:spPr>
              <a:xfrm>
                <a:off x="464120" y="6194557"/>
                <a:ext cx="7853773" cy="2616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1" lang="ko-KR" altLang="en-US" sz="1100" b="0" i="0" u="none" strike="noStrike" kern="1200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+mn-ea"/>
                    <a:ea typeface="+mn-ea"/>
                    <a:cs typeface="+mn-cs"/>
                  </a:rPr>
                  <a:t>ⓓ </a:t>
                </a:r>
                <a:r>
                  <a:rPr kumimoji="1" lang="en-US" altLang="ko-KR" sz="1100" b="0" i="0" u="none" strike="noStrike" kern="1200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+mn-ea"/>
                    <a:ea typeface="+mn-ea"/>
                    <a:cs typeface="+mn-cs"/>
                  </a:rPr>
                  <a:t>Block</a:t>
                </a:r>
                <a:r>
                  <a:rPr lang="ko-KR" altLang="en-US" sz="1100" dirty="0">
                    <a:latin typeface="+mn-ea"/>
                    <a:ea typeface="+mn-ea"/>
                  </a:rPr>
                  <a:t>된 포트는  </a:t>
                </a:r>
                <a:r>
                  <a:rPr lang="en-US" altLang="ko-KR" sz="1100" dirty="0" err="1">
                    <a:latin typeface="+mn-ea"/>
                    <a:ea typeface="+mn-ea"/>
                  </a:rPr>
                  <a:t>UnBlock</a:t>
                </a:r>
                <a:r>
                  <a:rPr lang="en-US" altLang="ko-KR" sz="1100" dirty="0">
                    <a:latin typeface="+mn-ea"/>
                    <a:ea typeface="+mn-ea"/>
                  </a:rPr>
                  <a:t>(</a:t>
                </a:r>
                <a:r>
                  <a:rPr lang="ko-KR" altLang="en-US" sz="1100" dirty="0">
                    <a:latin typeface="+mn-ea"/>
                    <a:ea typeface="+mn-ea"/>
                  </a:rPr>
                  <a:t>해제</a:t>
                </a:r>
                <a:r>
                  <a:rPr lang="en-US" altLang="ko-KR" sz="1100" dirty="0">
                    <a:latin typeface="+mn-ea"/>
                    <a:ea typeface="+mn-ea"/>
                  </a:rPr>
                  <a:t>)</a:t>
                </a:r>
                <a:r>
                  <a:rPr lang="ko-KR" altLang="en-US" sz="1100" dirty="0">
                    <a:latin typeface="+mn-ea"/>
                    <a:ea typeface="+mn-ea"/>
                  </a:rPr>
                  <a:t>전까지 </a:t>
                </a:r>
                <a:r>
                  <a:rPr lang="en-US" altLang="ko-KR" sz="1100" dirty="0">
                    <a:latin typeface="+mn-ea"/>
                    <a:ea typeface="+mn-ea"/>
                  </a:rPr>
                  <a:t>block</a:t>
                </a:r>
                <a:r>
                  <a:rPr lang="ko-KR" altLang="en-US" sz="1100" dirty="0">
                    <a:latin typeface="+mn-ea"/>
                    <a:ea typeface="+mn-ea"/>
                  </a:rPr>
                  <a:t>상태이며  회선 복구후에 해당포트</a:t>
                </a:r>
                <a:r>
                  <a:rPr lang="en-US" altLang="ko-KR" sz="1100" dirty="0" err="1">
                    <a:latin typeface="+mn-ea"/>
                    <a:ea typeface="+mn-ea"/>
                  </a:rPr>
                  <a:t>UnBlock</a:t>
                </a:r>
                <a:r>
                  <a:rPr lang="ko-KR" altLang="en-US" sz="1100" dirty="0">
                    <a:latin typeface="+mn-ea"/>
                    <a:ea typeface="+mn-ea"/>
                  </a:rPr>
                  <a:t>버튼을 눌러 해제한다 </a:t>
                </a:r>
                <a:endParaRPr lang="en-US" altLang="ko-KR" sz="1100" dirty="0">
                  <a:latin typeface="+mn-ea"/>
                  <a:ea typeface="+mn-ea"/>
                </a:endParaRP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FFBFFC52-6EEE-4000-BFC5-94FE24BC302E}"/>
                  </a:ext>
                </a:extLst>
              </p:cNvPr>
              <p:cNvSpPr txBox="1"/>
              <p:nvPr/>
            </p:nvSpPr>
            <p:spPr>
              <a:xfrm>
                <a:off x="1715547" y="4153159"/>
                <a:ext cx="317557" cy="2430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ko-KR" altLang="en-US" sz="1200" dirty="0">
                    <a:solidFill>
                      <a:srgbClr val="FF0000"/>
                    </a:solidFill>
                    <a:latin typeface="+mn-ea"/>
                    <a:ea typeface="+mn-ea"/>
                  </a:rPr>
                  <a:t>ⓐ</a:t>
                </a:r>
                <a:endParaRPr lang="ko-KR" altLang="en-US" sz="12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7784194D-B196-42CA-B239-C781A602261D}"/>
                  </a:ext>
                </a:extLst>
              </p:cNvPr>
              <p:cNvSpPr txBox="1"/>
              <p:nvPr/>
            </p:nvSpPr>
            <p:spPr>
              <a:xfrm>
                <a:off x="1667921" y="4481751"/>
                <a:ext cx="317557" cy="2430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ko-KR" altLang="en-US" sz="1200" dirty="0">
                    <a:solidFill>
                      <a:srgbClr val="FF0000"/>
                    </a:solidFill>
                    <a:latin typeface="+mn-ea"/>
                    <a:ea typeface="+mn-ea"/>
                  </a:rPr>
                  <a:t>ⓑ</a:t>
                </a:r>
                <a:endParaRPr lang="ko-KR" altLang="en-US" sz="12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428538CE-40C1-4C6E-B719-2F7CE907F453}"/>
                  </a:ext>
                </a:extLst>
              </p:cNvPr>
              <p:cNvSpPr txBox="1"/>
              <p:nvPr/>
            </p:nvSpPr>
            <p:spPr>
              <a:xfrm>
                <a:off x="2905037" y="4357650"/>
                <a:ext cx="317557" cy="2430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ko-KR" altLang="en-US" sz="1200" dirty="0">
                    <a:solidFill>
                      <a:srgbClr val="FF0000"/>
                    </a:solidFill>
                    <a:latin typeface="+mn-ea"/>
                    <a:ea typeface="+mn-ea"/>
                  </a:rPr>
                  <a:t>ⓒ</a:t>
                </a:r>
                <a:endParaRPr lang="ko-KR" altLang="en-US" sz="12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D8ABED6E-2C09-42A5-831A-ED47E06EB855}"/>
                  </a:ext>
                </a:extLst>
              </p:cNvPr>
              <p:cNvSpPr txBox="1"/>
              <p:nvPr/>
            </p:nvSpPr>
            <p:spPr>
              <a:xfrm>
                <a:off x="4057720" y="4527557"/>
                <a:ext cx="317557" cy="2430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ko-KR" altLang="en-US" sz="1200" dirty="0">
                    <a:solidFill>
                      <a:srgbClr val="FF0000"/>
                    </a:solidFill>
                    <a:latin typeface="+mn-ea"/>
                    <a:ea typeface="+mn-ea"/>
                  </a:rPr>
                  <a:t>ⓓ</a:t>
                </a:r>
                <a:endParaRPr lang="ko-KR" altLang="en-US" sz="1200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8B644789-CCC1-4A2C-A4FA-216F211FBAAE}"/>
                </a:ext>
              </a:extLst>
            </p:cNvPr>
            <p:cNvSpPr/>
            <p:nvPr/>
          </p:nvSpPr>
          <p:spPr>
            <a:xfrm>
              <a:off x="515140" y="2228295"/>
              <a:ext cx="4573227" cy="2634415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7" name="AutoShape 5">
            <a:extLst>
              <a:ext uri="{FF2B5EF4-FFF2-40B4-BE49-F238E27FC236}">
                <a16:creationId xmlns:a16="http://schemas.microsoft.com/office/drawing/2014/main" id="{CAA88E72-61A4-4F24-9BFB-88D613D33A15}"/>
              </a:ext>
            </a:extLst>
          </p:cNvPr>
          <p:cNvSpPr>
            <a:spLocks noChangeArrowheads="1"/>
          </p:cNvSpPr>
          <p:nvPr/>
        </p:nvSpPr>
        <p:spPr bwMode="gray">
          <a:xfrm>
            <a:off x="1700191" y="1666033"/>
            <a:ext cx="665826" cy="267713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CAE398D4-6F8C-4554-823D-B2762395E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40</a:t>
            </a:fld>
            <a:endParaRPr lang="ko-KR" alt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A9949C-726D-EF73-35B8-7D25FA8E6972}"/>
              </a:ext>
            </a:extLst>
          </p:cNvPr>
          <p:cNvSpPr txBox="1"/>
          <p:nvPr/>
        </p:nvSpPr>
        <p:spPr>
          <a:xfrm>
            <a:off x="2628766" y="863387"/>
            <a:ext cx="15441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(PTN Mode)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396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9" grpId="0"/>
      <p:bldP spid="1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964659DD-F38C-4926-8228-CD8BDD2E68AA}"/>
              </a:ext>
            </a:extLst>
          </p:cNvPr>
          <p:cNvGrpSpPr/>
          <p:nvPr/>
        </p:nvGrpSpPr>
        <p:grpSpPr>
          <a:xfrm>
            <a:off x="447097" y="1519476"/>
            <a:ext cx="9275759" cy="4122415"/>
            <a:chOff x="447096" y="1485920"/>
            <a:chExt cx="9275759" cy="4122415"/>
          </a:xfrm>
        </p:grpSpPr>
        <p:pic>
          <p:nvPicPr>
            <p:cNvPr id="4" name="그림 3">
              <a:extLst>
                <a:ext uri="{FF2B5EF4-FFF2-40B4-BE49-F238E27FC236}">
                  <a16:creationId xmlns:a16="http://schemas.microsoft.com/office/drawing/2014/main" id="{B2D22018-60A1-4107-AD8A-46569B7AC5B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7096" y="1485920"/>
              <a:ext cx="4930990" cy="4122415"/>
            </a:xfrm>
            <a:prstGeom prst="rect">
              <a:avLst/>
            </a:prstGeom>
          </p:spPr>
        </p:pic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3ABBB30A-6B23-4F85-BA26-47BAAFEB94EC}"/>
                </a:ext>
              </a:extLst>
            </p:cNvPr>
            <p:cNvSpPr/>
            <p:nvPr/>
          </p:nvSpPr>
          <p:spPr bwMode="auto">
            <a:xfrm>
              <a:off x="5674996" y="1667054"/>
              <a:ext cx="4047859" cy="1923591"/>
            </a:xfrm>
            <a:prstGeom prst="rect">
              <a:avLst/>
            </a:prstGeom>
          </p:spPr>
          <p:txBody>
            <a:bodyPr wrap="square" lIns="91430" tIns="45714" rIns="91430" bIns="45714">
              <a:spAutoFit/>
            </a:bodyPr>
            <a:lstStyle/>
            <a:p>
              <a:pPr algn="l">
                <a:buFont typeface="Wingdings" pitchFamily="2" charset="2"/>
                <a:buChar char="§"/>
                <a:defRPr/>
              </a:pPr>
              <a:r>
                <a:rPr lang="en-US" altLang="ko-KR" sz="1400" b="1" dirty="0">
                  <a:ln>
                    <a:solidFill>
                      <a:prstClr val="white">
                        <a:alpha val="0"/>
                      </a:prstClr>
                    </a:solidFill>
                  </a:ln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ko-KR" altLang="en-US" sz="1400" b="1" dirty="0">
                  <a:ln>
                    <a:solidFill>
                      <a:prstClr val="white">
                        <a:alpha val="0"/>
                      </a:prstClr>
                    </a:solidFill>
                  </a:ln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경보</a:t>
              </a:r>
              <a:endPara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-L2 </a:t>
              </a:r>
              <a:r>
                <a:rPr lang="ko-KR" altLang="en-US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스위칭부에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발령되는 경보를 확인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 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L2SW </a:t>
              </a:r>
              <a:r>
                <a:rPr lang="ko-KR" altLang="en-US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부에대한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발령경보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en-US" altLang="ko-KR" sz="1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1)  </a:t>
              </a:r>
              <a:r>
                <a:rPr lang="en-US" altLang="ko-KR" sz="1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L2SW Fault : </a:t>
              </a:r>
              <a:r>
                <a:rPr lang="ko-KR" altLang="en-US" sz="1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스위치부와 제어부간 통신결함</a:t>
              </a:r>
              <a:endPara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endPara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marL="228600" indent="-228600" algn="l">
                <a:buAutoNum type="arabicParenR" startAt="2"/>
                <a:defRPr/>
              </a:pPr>
              <a:r>
                <a:rPr lang="en-US" altLang="ko-KR" sz="1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Link Fail : </a:t>
              </a:r>
              <a:r>
                <a:rPr lang="ko-KR" altLang="en-US" sz="11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스위칭부에서</a:t>
              </a:r>
              <a:r>
                <a:rPr lang="ko-KR" altLang="en-US" sz="1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en-US" altLang="ko-KR" sz="1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UNI-NNI</a:t>
              </a:r>
              <a:r>
                <a:rPr lang="ko-KR" altLang="en-US" sz="1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포트간 </a:t>
              </a:r>
              <a:r>
                <a:rPr lang="ko-KR" altLang="en-US" sz="11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이더넷링크</a:t>
              </a:r>
              <a:r>
                <a:rPr lang="en-US" altLang="ko-KR" sz="1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ko-KR" altLang="en-US" sz="1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결함</a:t>
              </a:r>
              <a:endPara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DB5B822-5ECF-4940-87C6-4D8ADAE7F7C6}"/>
              </a:ext>
            </a:extLst>
          </p:cNvPr>
          <p:cNvSpPr txBox="1"/>
          <p:nvPr/>
        </p:nvSpPr>
        <p:spPr>
          <a:xfrm>
            <a:off x="8239321" y="4742440"/>
            <a:ext cx="4793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ⓔ 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B3FF3A9A-B63D-4EAE-9E09-A823F9D3A631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7-27. L2SW (</a:t>
            </a:r>
            <a:r>
              <a:rPr lang="ko-KR" altLang="en-US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경보</a:t>
            </a: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7B85C544-32A5-4AD0-AD6B-963666E44FA9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sp>
        <p:nvSpPr>
          <p:cNvPr id="17" name="AutoShape 5">
            <a:extLst>
              <a:ext uri="{FF2B5EF4-FFF2-40B4-BE49-F238E27FC236}">
                <a16:creationId xmlns:a16="http://schemas.microsoft.com/office/drawing/2014/main" id="{CAA88E72-61A4-4F24-9BFB-88D613D33A15}"/>
              </a:ext>
            </a:extLst>
          </p:cNvPr>
          <p:cNvSpPr>
            <a:spLocks noChangeArrowheads="1"/>
          </p:cNvSpPr>
          <p:nvPr/>
        </p:nvSpPr>
        <p:spPr bwMode="gray">
          <a:xfrm>
            <a:off x="2346242" y="1714371"/>
            <a:ext cx="665826" cy="260723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175F16F-EE11-4F87-967F-8A67BF7A9C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41</a:t>
            </a:fld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E5F35D4-066D-E7F6-138F-4A552B210215}"/>
              </a:ext>
            </a:extLst>
          </p:cNvPr>
          <p:cNvSpPr txBox="1"/>
          <p:nvPr/>
        </p:nvSpPr>
        <p:spPr>
          <a:xfrm>
            <a:off x="2430359" y="863387"/>
            <a:ext cx="15441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(PTN Mode)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395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9" grpId="0"/>
      <p:bldP spid="1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C15D3F87-E5A4-4A12-8BAD-BEA8F632E024}"/>
              </a:ext>
            </a:extLst>
          </p:cNvPr>
          <p:cNvGrpSpPr/>
          <p:nvPr/>
        </p:nvGrpSpPr>
        <p:grpSpPr>
          <a:xfrm>
            <a:off x="420090" y="1669583"/>
            <a:ext cx="9065820" cy="4294251"/>
            <a:chOff x="420090" y="1669583"/>
            <a:chExt cx="9065820" cy="4294251"/>
          </a:xfrm>
        </p:grpSpPr>
        <p:pic>
          <p:nvPicPr>
            <p:cNvPr id="4" name="그림 3">
              <a:extLst>
                <a:ext uri="{FF2B5EF4-FFF2-40B4-BE49-F238E27FC236}">
                  <a16:creationId xmlns:a16="http://schemas.microsoft.com/office/drawing/2014/main" id="{D85AA964-90D6-4DF9-A78C-4386B4CB33C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0090" y="1669583"/>
              <a:ext cx="5109341" cy="429425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</p:pic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3ABBB30A-6B23-4F85-BA26-47BAAFEB94EC}"/>
                </a:ext>
              </a:extLst>
            </p:cNvPr>
            <p:cNvSpPr/>
            <p:nvPr/>
          </p:nvSpPr>
          <p:spPr bwMode="auto">
            <a:xfrm>
              <a:off x="5655904" y="1669583"/>
              <a:ext cx="3830006" cy="4262693"/>
            </a:xfrm>
            <a:prstGeom prst="rect">
              <a:avLst/>
            </a:prstGeom>
          </p:spPr>
          <p:txBody>
            <a:bodyPr wrap="square" lIns="91430" tIns="45714" rIns="91430" bIns="45714">
              <a:spAutoFit/>
            </a:bodyPr>
            <a:lstStyle/>
            <a:p>
              <a:pPr algn="l">
                <a:buFont typeface="Wingdings" pitchFamily="2" charset="2"/>
                <a:buChar char="§"/>
                <a:defRPr/>
              </a:pPr>
              <a:r>
                <a:rPr lang="en-US" altLang="ko-KR" sz="1400" b="1" dirty="0">
                  <a:ln>
                    <a:solidFill>
                      <a:prstClr val="white">
                        <a:alpha val="0"/>
                      </a:prstClr>
                    </a:solidFill>
                  </a:ln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PM</a:t>
              </a:r>
              <a:r>
                <a:rPr lang="ko-KR" altLang="en-US" sz="1400" b="1" dirty="0">
                  <a:ln>
                    <a:solidFill>
                      <a:prstClr val="white">
                        <a:alpha val="0"/>
                      </a:prstClr>
                    </a:solidFill>
                  </a:ln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en-US" altLang="ko-KR" sz="1400" b="1" dirty="0">
                  <a:ln>
                    <a:solidFill>
                      <a:prstClr val="white">
                        <a:alpha val="0"/>
                      </a:prstClr>
                    </a:solidFill>
                  </a:ln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Port</a:t>
              </a:r>
            </a:p>
            <a:p>
              <a:pPr algn="l"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- UNI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포트에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송수신 속도 및 패킷 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Counter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확인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en-US" altLang="ko-KR" sz="1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Rx Byte Count  </a:t>
              </a:r>
              <a:r>
                <a:rPr lang="ko-KR" altLang="en-US" sz="1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포트수신  패킷 카운터</a:t>
              </a:r>
              <a:endPara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en-US" altLang="ko-KR" sz="1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Rx Unicast Packet count   </a:t>
              </a:r>
              <a:r>
                <a:rPr lang="ko-KR" altLang="en-US" sz="1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포트수신 </a:t>
              </a:r>
              <a:r>
                <a:rPr lang="ko-KR" altLang="en-US" sz="11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유니캐스트</a:t>
              </a:r>
              <a:r>
                <a:rPr lang="ko-KR" altLang="en-US" sz="1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카운터</a:t>
              </a:r>
              <a:endPara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en-US" altLang="ko-KR" sz="1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Rx Multicast Packet count  </a:t>
              </a:r>
              <a:r>
                <a:rPr lang="ko-KR" altLang="en-US" sz="1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포트수신 멀티캐스트 카운터</a:t>
              </a:r>
              <a:endPara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en-US" altLang="ko-KR" sz="1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Rx Broadcast  count  </a:t>
              </a:r>
              <a:r>
                <a:rPr lang="ko-KR" altLang="en-US" sz="1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포트수신 </a:t>
              </a:r>
              <a:r>
                <a:rPr lang="ko-KR" altLang="en-US" sz="11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브로드캐스트</a:t>
              </a:r>
              <a:r>
                <a:rPr lang="ko-KR" altLang="en-US" sz="1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카운터</a:t>
              </a:r>
              <a:endPara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endPara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endPara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en-US" altLang="ko-KR" sz="1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Tx Byte Count  </a:t>
              </a:r>
              <a:r>
                <a:rPr lang="ko-KR" altLang="en-US" sz="11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포트송신</a:t>
              </a:r>
              <a:r>
                <a:rPr lang="ko-KR" altLang="en-US" sz="1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패킷 카운터</a:t>
              </a:r>
              <a:endPara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en-US" altLang="ko-KR" sz="1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Tx Unicast Packet count   </a:t>
              </a:r>
              <a:r>
                <a:rPr lang="ko-KR" altLang="en-US" sz="11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포트송신</a:t>
              </a:r>
              <a:r>
                <a:rPr lang="ko-KR" altLang="en-US" sz="1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ko-KR" altLang="en-US" sz="11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유니캐스트</a:t>
              </a:r>
              <a:r>
                <a:rPr lang="ko-KR" altLang="en-US" sz="1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카운터</a:t>
              </a:r>
              <a:endPara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en-US" altLang="ko-KR" sz="1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Tx Multicast Packet count  </a:t>
              </a:r>
              <a:r>
                <a:rPr lang="ko-KR" altLang="en-US" sz="11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포트송신</a:t>
              </a:r>
              <a:r>
                <a:rPr lang="ko-KR" altLang="en-US" sz="1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멀티캐스트 카운터</a:t>
              </a:r>
              <a:endPara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en-US" altLang="ko-KR" sz="1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Tx Broadcast  count  </a:t>
              </a:r>
              <a:r>
                <a:rPr lang="ko-KR" altLang="en-US" sz="1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포트 송신 </a:t>
              </a:r>
              <a:r>
                <a:rPr lang="ko-KR" altLang="en-US" sz="11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브로드캐스트</a:t>
              </a:r>
              <a:r>
                <a:rPr lang="ko-KR" altLang="en-US" sz="1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카운터</a:t>
              </a:r>
              <a:endPara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endPara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endPara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en-US" altLang="ko-KR" sz="1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Rx Pause  Frame count   </a:t>
              </a:r>
              <a:r>
                <a:rPr lang="ko-KR" altLang="en-US" sz="1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포트수신 포즈프레임 카운터 </a:t>
              </a:r>
              <a:endPara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>
                <a:defRPr/>
              </a:pPr>
              <a:r>
                <a:rPr lang="en-US" altLang="ko-KR" sz="1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Tx Pause  Frame count   </a:t>
              </a:r>
              <a:r>
                <a:rPr lang="ko-KR" altLang="en-US" sz="11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포트송신</a:t>
              </a:r>
              <a:r>
                <a:rPr lang="ko-KR" altLang="en-US" sz="1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포즈프레임 카운터 </a:t>
              </a:r>
              <a:endPara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en-US" altLang="ko-KR" sz="1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Rx Discard  /  Dropped Packet count   </a:t>
              </a:r>
              <a:r>
                <a:rPr lang="ko-KR" altLang="en-US" sz="1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수신 패킷 드랍</a:t>
              </a:r>
              <a:endPara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>
                <a:defRPr/>
              </a:pPr>
              <a:r>
                <a:rPr lang="en-US" altLang="ko-KR" sz="1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Tx Discard  /  Dropped Packet count   </a:t>
              </a:r>
              <a:r>
                <a:rPr lang="ko-KR" altLang="en-US" sz="1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송신 패킷 드랍</a:t>
              </a:r>
              <a:endPara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en-US" altLang="ko-KR" sz="1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FCS Errored Packet count   </a:t>
              </a:r>
              <a:r>
                <a:rPr lang="ko-KR" altLang="en-US" sz="1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프레임체크  에러 카운터</a:t>
              </a:r>
              <a:endPara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en-US" altLang="ko-KR" sz="1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Rx Long Frame Count   </a:t>
              </a:r>
              <a:r>
                <a:rPr lang="ko-KR" altLang="en-US" sz="11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긴패킷</a:t>
              </a:r>
              <a:r>
                <a:rPr lang="ko-KR" altLang="en-US" sz="1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카운터</a:t>
              </a:r>
              <a:endPara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>
                <a:defRPr/>
              </a:pPr>
              <a:r>
                <a:rPr lang="en-US" altLang="ko-KR" sz="1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Rx Short Frame Count   </a:t>
              </a:r>
              <a:r>
                <a:rPr lang="ko-KR" altLang="en-US" sz="11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짦은패킷</a:t>
              </a:r>
              <a:r>
                <a:rPr lang="ko-KR" altLang="en-US" sz="1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카운터</a:t>
              </a:r>
              <a:endPara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2B1EF29-44F7-4EAC-8970-EBB123DFEB2F}"/>
                </a:ext>
              </a:extLst>
            </p:cNvPr>
            <p:cNvSpPr txBox="1"/>
            <p:nvPr/>
          </p:nvSpPr>
          <p:spPr>
            <a:xfrm>
              <a:off x="640965" y="3476394"/>
              <a:ext cx="64490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200" dirty="0">
                  <a:solidFill>
                    <a:srgbClr val="FF0000"/>
                  </a:solidFill>
                </a:rPr>
                <a:t>송신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18ADC88-0D16-4D37-8CB7-545775C52DD9}"/>
                </a:ext>
              </a:extLst>
            </p:cNvPr>
            <p:cNvSpPr txBox="1"/>
            <p:nvPr/>
          </p:nvSpPr>
          <p:spPr>
            <a:xfrm>
              <a:off x="1285870" y="3476394"/>
              <a:ext cx="64490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200" dirty="0">
                  <a:solidFill>
                    <a:srgbClr val="FF0000"/>
                  </a:solidFill>
                </a:rPr>
                <a:t>수신</a:t>
              </a:r>
            </a:p>
          </p:txBody>
        </p:sp>
        <p:sp>
          <p:nvSpPr>
            <p:cNvPr id="19" name="화살표: 위쪽 18">
              <a:extLst>
                <a:ext uri="{FF2B5EF4-FFF2-40B4-BE49-F238E27FC236}">
                  <a16:creationId xmlns:a16="http://schemas.microsoft.com/office/drawing/2014/main" id="{76011B7E-CE8D-4816-8E97-679201284843}"/>
                </a:ext>
              </a:extLst>
            </p:cNvPr>
            <p:cNvSpPr/>
            <p:nvPr/>
          </p:nvSpPr>
          <p:spPr>
            <a:xfrm>
              <a:off x="837547" y="3887945"/>
              <a:ext cx="177553" cy="195309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화살표: 위쪽 19">
              <a:extLst>
                <a:ext uri="{FF2B5EF4-FFF2-40B4-BE49-F238E27FC236}">
                  <a16:creationId xmlns:a16="http://schemas.microsoft.com/office/drawing/2014/main" id="{7D37DF6D-9BC4-4EF4-B166-4B1621F3C293}"/>
                </a:ext>
              </a:extLst>
            </p:cNvPr>
            <p:cNvSpPr/>
            <p:nvPr/>
          </p:nvSpPr>
          <p:spPr>
            <a:xfrm rot="10800000">
              <a:off x="1405717" y="3911992"/>
              <a:ext cx="177553" cy="195309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DB5B822-5ECF-4940-87C6-4D8ADAE7F7C6}"/>
              </a:ext>
            </a:extLst>
          </p:cNvPr>
          <p:cNvSpPr txBox="1"/>
          <p:nvPr/>
        </p:nvSpPr>
        <p:spPr>
          <a:xfrm>
            <a:off x="8239321" y="4742440"/>
            <a:ext cx="4793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ⓔ 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B3FF3A9A-B63D-4EAE-9E09-A823F9D3A631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7-28. L2SW (PM)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7B85C544-32A5-4AD0-AD6B-963666E44FA9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sp>
        <p:nvSpPr>
          <p:cNvPr id="17" name="AutoShape 5">
            <a:extLst>
              <a:ext uri="{FF2B5EF4-FFF2-40B4-BE49-F238E27FC236}">
                <a16:creationId xmlns:a16="http://schemas.microsoft.com/office/drawing/2014/main" id="{CAA88E72-61A4-4F24-9BFB-88D613D33A15}"/>
              </a:ext>
            </a:extLst>
          </p:cNvPr>
          <p:cNvSpPr>
            <a:spLocks noChangeArrowheads="1"/>
          </p:cNvSpPr>
          <p:nvPr/>
        </p:nvSpPr>
        <p:spPr bwMode="gray">
          <a:xfrm>
            <a:off x="546563" y="2125418"/>
            <a:ext cx="665826" cy="229139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2AE6C76-02D8-4044-B03C-E7DB780648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42</a:t>
            </a:fld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9D599B-54BD-A483-909E-52A02B5FA531}"/>
              </a:ext>
            </a:extLst>
          </p:cNvPr>
          <p:cNvSpPr txBox="1"/>
          <p:nvPr/>
        </p:nvSpPr>
        <p:spPr>
          <a:xfrm>
            <a:off x="2326842" y="863387"/>
            <a:ext cx="15441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(PTN Mode)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408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9" grpId="0"/>
      <p:bldP spid="1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2BCEC484-2FA9-4988-A419-66C82AC8924E}"/>
              </a:ext>
            </a:extLst>
          </p:cNvPr>
          <p:cNvGrpSpPr/>
          <p:nvPr/>
        </p:nvGrpSpPr>
        <p:grpSpPr>
          <a:xfrm>
            <a:off x="522634" y="1624494"/>
            <a:ext cx="8640586" cy="4421303"/>
            <a:chOff x="522634" y="1624494"/>
            <a:chExt cx="8640586" cy="4421303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92E11F8D-A398-4A5F-887D-470D5243984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2634" y="1624494"/>
              <a:ext cx="5103615" cy="4421303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3ABBB30A-6B23-4F85-BA26-47BAAFEB94EC}"/>
                </a:ext>
              </a:extLst>
            </p:cNvPr>
            <p:cNvSpPr/>
            <p:nvPr/>
          </p:nvSpPr>
          <p:spPr bwMode="auto">
            <a:xfrm>
              <a:off x="5792443" y="1624494"/>
              <a:ext cx="3370777" cy="2708422"/>
            </a:xfrm>
            <a:prstGeom prst="rect">
              <a:avLst/>
            </a:prstGeom>
          </p:spPr>
          <p:txBody>
            <a:bodyPr wrap="square" lIns="91430" tIns="45714" rIns="91430" bIns="45714">
              <a:spAutoFit/>
            </a:bodyPr>
            <a:lstStyle/>
            <a:p>
              <a:pPr algn="l">
                <a:buFont typeface="Wingdings" pitchFamily="2" charset="2"/>
                <a:buChar char="§"/>
                <a:defRPr/>
              </a:pPr>
              <a:r>
                <a:rPr lang="en-US" altLang="ko-KR" sz="1400" b="1" dirty="0">
                  <a:ln>
                    <a:solidFill>
                      <a:prstClr val="white">
                        <a:alpha val="0"/>
                      </a:prstClr>
                    </a:solidFill>
                  </a:ln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PM</a:t>
              </a:r>
              <a:r>
                <a:rPr lang="ko-KR" altLang="en-US" sz="1400" b="1" dirty="0">
                  <a:ln>
                    <a:solidFill>
                      <a:prstClr val="white">
                        <a:alpha val="0"/>
                      </a:prstClr>
                    </a:solidFill>
                  </a:ln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en-US" altLang="ko-KR" sz="1400" b="1" dirty="0">
                  <a:ln>
                    <a:solidFill>
                      <a:prstClr val="white">
                        <a:alpha val="0"/>
                      </a:prstClr>
                    </a:solidFill>
                  </a:ln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ALL</a:t>
              </a:r>
            </a:p>
            <a:p>
              <a:pPr algn="l"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-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전체 포트에 대해 초단위로 </a:t>
              </a:r>
              <a:r>
                <a:rPr lang="ko-KR" altLang="en-US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패킷확인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가능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1)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시작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Port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및 종료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Port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지정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2)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전체조회시 </a:t>
              </a:r>
              <a:r>
                <a:rPr lang="ko-KR" altLang="en-US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트래픽출력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3)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초당 </a:t>
              </a:r>
              <a:r>
                <a:rPr lang="ko-KR" altLang="en-US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패킷단위로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ko-KR" altLang="en-US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카운터값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및 </a:t>
              </a:r>
              <a:r>
                <a:rPr lang="ko-KR" altLang="en-US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트래픽출력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4)Init PM Unit ALL: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전체수집정보 초기화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DB5B822-5ECF-4940-87C6-4D8ADAE7F7C6}"/>
              </a:ext>
            </a:extLst>
          </p:cNvPr>
          <p:cNvSpPr txBox="1"/>
          <p:nvPr/>
        </p:nvSpPr>
        <p:spPr>
          <a:xfrm>
            <a:off x="8239321" y="4742440"/>
            <a:ext cx="4793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ⓔ 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B3FF3A9A-B63D-4EAE-9E09-A823F9D3A631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7-29. L2SW (PM)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7B85C544-32A5-4AD0-AD6B-963666E44FA9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sp>
        <p:nvSpPr>
          <p:cNvPr id="17" name="AutoShape 5">
            <a:extLst>
              <a:ext uri="{FF2B5EF4-FFF2-40B4-BE49-F238E27FC236}">
                <a16:creationId xmlns:a16="http://schemas.microsoft.com/office/drawing/2014/main" id="{CAA88E72-61A4-4F24-9BFB-88D613D33A15}"/>
              </a:ext>
            </a:extLst>
          </p:cNvPr>
          <p:cNvSpPr>
            <a:spLocks noChangeArrowheads="1"/>
          </p:cNvSpPr>
          <p:nvPr/>
        </p:nvSpPr>
        <p:spPr bwMode="gray">
          <a:xfrm>
            <a:off x="3222594" y="1862196"/>
            <a:ext cx="665826" cy="329258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47BF196-C254-40BA-A92B-DC9983D0C4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43</a:t>
            </a:fld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8C0313-F352-5917-B3EB-1CD54D9370FE}"/>
              </a:ext>
            </a:extLst>
          </p:cNvPr>
          <p:cNvSpPr txBox="1"/>
          <p:nvPr/>
        </p:nvSpPr>
        <p:spPr>
          <a:xfrm>
            <a:off x="2326842" y="863387"/>
            <a:ext cx="15441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(PTN Mode)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725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9" grpId="0"/>
      <p:bldP spid="1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그룹 15">
            <a:extLst>
              <a:ext uri="{FF2B5EF4-FFF2-40B4-BE49-F238E27FC236}">
                <a16:creationId xmlns:a16="http://schemas.microsoft.com/office/drawing/2014/main" id="{BD2D0D97-F837-43D6-84AA-EFB8A9B15E09}"/>
              </a:ext>
            </a:extLst>
          </p:cNvPr>
          <p:cNvGrpSpPr/>
          <p:nvPr/>
        </p:nvGrpSpPr>
        <p:grpSpPr>
          <a:xfrm>
            <a:off x="480013" y="1579777"/>
            <a:ext cx="4990130" cy="4138418"/>
            <a:chOff x="480013" y="1579777"/>
            <a:chExt cx="4990130" cy="4138418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24E20A3B-04BA-4AE9-94ED-45472CA7365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0013" y="1579777"/>
              <a:ext cx="4990130" cy="413841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C768DD6-2644-482E-AF78-2E5AC14157E6}"/>
                </a:ext>
              </a:extLst>
            </p:cNvPr>
            <p:cNvSpPr txBox="1"/>
            <p:nvPr/>
          </p:nvSpPr>
          <p:spPr>
            <a:xfrm>
              <a:off x="2776756" y="4566720"/>
              <a:ext cx="1629125" cy="461665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bg1"/>
                  </a:solidFill>
                </a:rPr>
                <a:t>RT-</a:t>
              </a:r>
              <a:r>
                <a:rPr lang="ko-KR" altLang="en-US" sz="1200" dirty="0">
                  <a:solidFill>
                    <a:schemeClr val="bg1"/>
                  </a:solidFill>
                </a:rPr>
                <a:t>카메라간 접속상태 보여줌</a:t>
              </a:r>
            </a:p>
          </p:txBody>
        </p:sp>
        <p:cxnSp>
          <p:nvCxnSpPr>
            <p:cNvPr id="4" name="직선 화살표 연결선 3">
              <a:extLst>
                <a:ext uri="{FF2B5EF4-FFF2-40B4-BE49-F238E27FC236}">
                  <a16:creationId xmlns:a16="http://schemas.microsoft.com/office/drawing/2014/main" id="{262347A7-6112-493B-8B2E-D00A61F5E77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835479" y="4219662"/>
              <a:ext cx="375712" cy="347058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6ECDF93-1332-42A7-B0D6-7A65375D792D}"/>
              </a:ext>
            </a:extLst>
          </p:cNvPr>
          <p:cNvSpPr txBox="1"/>
          <p:nvPr/>
        </p:nvSpPr>
        <p:spPr>
          <a:xfrm>
            <a:off x="7794594" y="2043629"/>
            <a:ext cx="523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ⓒ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DB5B822-5ECF-4940-87C6-4D8ADAE7F7C6}"/>
              </a:ext>
            </a:extLst>
          </p:cNvPr>
          <p:cNvSpPr txBox="1"/>
          <p:nvPr/>
        </p:nvSpPr>
        <p:spPr>
          <a:xfrm>
            <a:off x="8239321" y="4742440"/>
            <a:ext cx="4793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ⓔ 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B3FF3A9A-B63D-4EAE-9E09-A823F9D3A631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7-30. UNI</a:t>
            </a: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(L2 Mode)</a:t>
            </a: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E1662269-A79F-4A4D-8505-17B8DC8E2F95}"/>
              </a:ext>
            </a:extLst>
          </p:cNvPr>
          <p:cNvSpPr/>
          <p:nvPr/>
        </p:nvSpPr>
        <p:spPr bwMode="auto">
          <a:xfrm>
            <a:off x="5601810" y="1467741"/>
            <a:ext cx="4101512" cy="5109079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ko-KR" altLang="en-US" sz="1400" u="sng" dirty="0" err="1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파라메타</a:t>
            </a:r>
            <a:endParaRPr lang="en-US" altLang="ko-KR" sz="1400" u="sng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-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Descrption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: RT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회선  주석을 입력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- Link State : DCC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통신시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DownLink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고정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-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Monitering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: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경보 보고 유무설정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- Tx Power :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광출력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유무 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- Wan Rate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청약속도 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- Up Port Flow Control :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광측 흐름제어 활성화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/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비활성화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- RT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IP/SN/GW : RT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모뎀 시험용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IP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설정가능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시험후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초기루백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ip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로 변경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</a:t>
            </a: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- RT Reset : RT(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모뎀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를  원격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리셋함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- RT Ping : RT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에서 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Ping test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가능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Tx/>
              <a:buChar char="-"/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Tx/>
              <a:buChar char="-"/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Tx/>
              <a:buChar char="-"/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Port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Monitering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모뎀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LAN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포트 경보보고 유무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Auto Negotiator : LAN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포트 자동정합 여부설정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LAN Speed : LAN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속도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10M/100M/1G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Duplex : Duplex (Half/Full)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Flow Control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흐름제어 유무설정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RT Port All Mon :  RT LAN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포트 알람 전체활성화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/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비활성화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LAN Rate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Limite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: RT 8Port LAN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속도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(10M~1G)</a:t>
            </a: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rgbClr val="FF0000"/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7B85C544-32A5-4AD0-AD6B-963666E44FA9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sp>
        <p:nvSpPr>
          <p:cNvPr id="17" name="AutoShape 5">
            <a:extLst>
              <a:ext uri="{FF2B5EF4-FFF2-40B4-BE49-F238E27FC236}">
                <a16:creationId xmlns:a16="http://schemas.microsoft.com/office/drawing/2014/main" id="{CAA88E72-61A4-4F24-9BFB-88D613D33A15}"/>
              </a:ext>
            </a:extLst>
          </p:cNvPr>
          <p:cNvSpPr>
            <a:spLocks noChangeArrowheads="1"/>
          </p:cNvSpPr>
          <p:nvPr/>
        </p:nvSpPr>
        <p:spPr bwMode="gray">
          <a:xfrm>
            <a:off x="569038" y="1779260"/>
            <a:ext cx="665826" cy="264369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18" name="슬라이드 번호 개체 틀 17">
            <a:extLst>
              <a:ext uri="{FF2B5EF4-FFF2-40B4-BE49-F238E27FC236}">
                <a16:creationId xmlns:a16="http://schemas.microsoft.com/office/drawing/2014/main" id="{131456D5-238C-4917-A705-80C55F2659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44</a:t>
            </a:fld>
            <a:endParaRPr lang="ko-KR" altLang="en-US" dirty="0"/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0EE8DE4B-BF69-4339-A613-503B83A3D4EC}"/>
              </a:ext>
            </a:extLst>
          </p:cNvPr>
          <p:cNvSpPr/>
          <p:nvPr/>
        </p:nvSpPr>
        <p:spPr>
          <a:xfrm>
            <a:off x="2013358" y="4022280"/>
            <a:ext cx="690454" cy="720160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8ADBDD84-766A-41F1-8518-E069487FDE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36" b="1836"/>
          <a:stretch/>
        </p:blipFill>
        <p:spPr>
          <a:xfrm>
            <a:off x="3591757" y="751144"/>
            <a:ext cx="5849830" cy="5699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1" name="직사각형 20">
            <a:extLst>
              <a:ext uri="{FF2B5EF4-FFF2-40B4-BE49-F238E27FC236}">
                <a16:creationId xmlns:a16="http://schemas.microsoft.com/office/drawing/2014/main" id="{6225C05D-141B-4CDD-A0FD-DB16DED838EB}"/>
              </a:ext>
            </a:extLst>
          </p:cNvPr>
          <p:cNvSpPr/>
          <p:nvPr/>
        </p:nvSpPr>
        <p:spPr>
          <a:xfrm>
            <a:off x="5253772" y="797299"/>
            <a:ext cx="2329876" cy="532286"/>
          </a:xfrm>
          <a:prstGeom prst="rect">
            <a:avLst/>
          </a:prstGeom>
          <a:solidFill>
            <a:srgbClr val="FFFF00">
              <a:alpha val="20000"/>
            </a:srgbClr>
          </a:solidFill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25401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4" grpId="0"/>
      <p:bldP spid="15" grpId="0"/>
      <p:bldP spid="13" grpId="0"/>
      <p:bldP spid="9" grpId="0"/>
      <p:bldP spid="17" grpId="0" animBg="1"/>
      <p:bldP spid="2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6ECDF93-1332-42A7-B0D6-7A65375D792D}"/>
              </a:ext>
            </a:extLst>
          </p:cNvPr>
          <p:cNvSpPr txBox="1"/>
          <p:nvPr/>
        </p:nvSpPr>
        <p:spPr>
          <a:xfrm>
            <a:off x="7794594" y="2043629"/>
            <a:ext cx="523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ⓒ</a:t>
            </a:r>
            <a:endParaRPr lang="ko-KR" altLang="en-US" dirty="0">
              <a:solidFill>
                <a:schemeClr val="bg1"/>
              </a:solidFill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1DC523E5-5697-416B-B1CB-0BFDC9E68B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709" y="1467741"/>
            <a:ext cx="4928936" cy="400660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5DCEA2AC-93A3-44F0-991C-245F684BE834}"/>
              </a:ext>
            </a:extLst>
          </p:cNvPr>
          <p:cNvSpPr/>
          <p:nvPr/>
        </p:nvSpPr>
        <p:spPr bwMode="auto">
          <a:xfrm>
            <a:off x="5648896" y="1470507"/>
            <a:ext cx="3717396" cy="2000536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DDM</a:t>
            </a: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광 포트의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DDM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정보를 보여 준다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UNI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포트   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 TX:1550 /RX:1310) </a:t>
            </a: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             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출력레벨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(-3dBm~-11dBm)</a:t>
            </a: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             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수신레벨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(-19dBm)</a:t>
            </a: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OIU1000-LD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 TX:1310 /RX:1550)</a:t>
            </a: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             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출력레벨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(-3dBm~-11dBm)</a:t>
            </a: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             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수신레벨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(-19dBm)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68C9C38-BE6A-4973-9A09-087DF8D02D0E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sp>
        <p:nvSpPr>
          <p:cNvPr id="10" name="AutoShape 5">
            <a:extLst>
              <a:ext uri="{FF2B5EF4-FFF2-40B4-BE49-F238E27FC236}">
                <a16:creationId xmlns:a16="http://schemas.microsoft.com/office/drawing/2014/main" id="{13BA4FB4-1453-44E0-998A-1626385AAF54}"/>
              </a:ext>
            </a:extLst>
          </p:cNvPr>
          <p:cNvSpPr>
            <a:spLocks noChangeArrowheads="1"/>
          </p:cNvSpPr>
          <p:nvPr/>
        </p:nvSpPr>
        <p:spPr bwMode="gray">
          <a:xfrm>
            <a:off x="1242873" y="1706474"/>
            <a:ext cx="665826" cy="264369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1C33EAC3-39BF-4001-B2F9-CB0111E1D55F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7-31. UNI</a:t>
            </a: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(L2 Mode)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E4486440-8358-4F00-9D41-281134B527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45</a:t>
            </a:fld>
            <a:endParaRPr lang="ko-KR" altLang="en-US" dirty="0"/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4D19204F-7216-477E-974C-0480FE0592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36" b="1836"/>
          <a:stretch/>
        </p:blipFill>
        <p:spPr>
          <a:xfrm>
            <a:off x="3591757" y="751144"/>
            <a:ext cx="5849830" cy="5699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4CF53303-2200-4F04-BD9A-0353552D9014}"/>
              </a:ext>
            </a:extLst>
          </p:cNvPr>
          <p:cNvSpPr/>
          <p:nvPr/>
        </p:nvSpPr>
        <p:spPr>
          <a:xfrm>
            <a:off x="5253772" y="797299"/>
            <a:ext cx="2329876" cy="532286"/>
          </a:xfrm>
          <a:prstGeom prst="rect">
            <a:avLst/>
          </a:prstGeom>
          <a:solidFill>
            <a:srgbClr val="FFFF00">
              <a:alpha val="20000"/>
            </a:srgbClr>
          </a:solidFill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74846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8" grpId="0"/>
      <p:bldP spid="10" grpId="0" animBg="1"/>
      <p:bldP spid="1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2B5943EA-819F-456D-B6F6-D2ECF38A79F7}"/>
              </a:ext>
            </a:extLst>
          </p:cNvPr>
          <p:cNvSpPr/>
          <p:nvPr/>
        </p:nvSpPr>
        <p:spPr bwMode="auto">
          <a:xfrm>
            <a:off x="5620625" y="1484039"/>
            <a:ext cx="4177716" cy="181587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경보</a:t>
            </a:r>
            <a:endParaRPr lang="en-US" altLang="ko-KR" sz="1400" u="sng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   UNI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유니트에서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발생한 경보를 보여줌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UNI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에 대한 발령경보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1) LOS  :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광수신장애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2)Optic RX Power Low 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광 수신레벨 낮음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 -14dBm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이하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</a:t>
            </a: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3)Optic RX Power High 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광수신레벨 높음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(-11dBm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이하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0CA542B6-27A0-47BC-A26A-BDF0D549F9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09" y="1484039"/>
            <a:ext cx="4928936" cy="3327658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143400BE-8B42-4BFF-AF21-6B4C086BBD85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sp>
        <p:nvSpPr>
          <p:cNvPr id="11" name="AutoShape 5">
            <a:extLst>
              <a:ext uri="{FF2B5EF4-FFF2-40B4-BE49-F238E27FC236}">
                <a16:creationId xmlns:a16="http://schemas.microsoft.com/office/drawing/2014/main" id="{3CF395E4-CCF1-4D83-8669-DA90ADCCC609}"/>
              </a:ext>
            </a:extLst>
          </p:cNvPr>
          <p:cNvSpPr>
            <a:spLocks noChangeArrowheads="1"/>
          </p:cNvSpPr>
          <p:nvPr/>
        </p:nvSpPr>
        <p:spPr bwMode="gray">
          <a:xfrm>
            <a:off x="1873188" y="1679840"/>
            <a:ext cx="665826" cy="264369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2DEA4A96-05DF-41BF-9F9D-67DB57D84327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7-32. UNI</a:t>
            </a: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(L2 Mode)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D0E37667-66B4-4A4C-B998-ACF87C5B83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46</a:t>
            </a:fld>
            <a:endParaRPr lang="ko-KR" altLang="en-US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D43BC709-40E0-4AD1-A0F3-BC9D7ED5AA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36" b="1836"/>
          <a:stretch/>
        </p:blipFill>
        <p:spPr>
          <a:xfrm>
            <a:off x="3591757" y="751144"/>
            <a:ext cx="5849830" cy="5699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id="{5E6D43B3-CE30-41FC-B05B-D1875A1635A2}"/>
              </a:ext>
            </a:extLst>
          </p:cNvPr>
          <p:cNvSpPr/>
          <p:nvPr/>
        </p:nvSpPr>
        <p:spPr>
          <a:xfrm>
            <a:off x="5253772" y="797299"/>
            <a:ext cx="2329876" cy="532286"/>
          </a:xfrm>
          <a:prstGeom prst="rect">
            <a:avLst/>
          </a:prstGeom>
          <a:solidFill>
            <a:srgbClr val="FFFF00">
              <a:alpha val="20000"/>
            </a:srgbClr>
          </a:solidFill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36756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8" grpId="0"/>
      <p:bldP spid="11" grpId="0" animBg="1"/>
      <p:bldP spid="1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86DB19E9-A0E1-4795-9EEF-947C1C895192}"/>
              </a:ext>
            </a:extLst>
          </p:cNvPr>
          <p:cNvSpPr/>
          <p:nvPr/>
        </p:nvSpPr>
        <p:spPr bwMode="auto">
          <a:xfrm>
            <a:off x="5715221" y="1520421"/>
            <a:ext cx="3898562" cy="2923865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PM</a:t>
            </a: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 RT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장치의 송수신 속도 및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패킷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Counter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확인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marL="228600" indent="-228600" algn="l">
              <a:buAutoNum type="arabicParenR"/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Port Data Rate : RT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모뎀에 대한 송수신 데이터속도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marL="228600" indent="-228600" algn="l">
              <a:buAutoNum type="arabicParenR"/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Up port Tx: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카메라 신호를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집선하여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송신하는 트래픽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Up port Rx: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서버측 제어신호를 수신하는 트래픽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port1~8 Rx:  RT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랜포트별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카메라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수신트래픽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port1~8 Tx:  RT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랜포트별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서버측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수신트래픽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2) PM Information</a:t>
            </a: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-RT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각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랜포트별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송수신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패킷카운터값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확인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B292AD38-B680-4750-A046-2B213BFFA4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984" y="1520421"/>
            <a:ext cx="4913300" cy="370939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5CBB76FC-0D40-45E5-9C3B-9EE8FBFE7D0F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7A63E5-72DA-492B-A271-DB300E1D7800}"/>
              </a:ext>
            </a:extLst>
          </p:cNvPr>
          <p:cNvSpPr txBox="1"/>
          <p:nvPr/>
        </p:nvSpPr>
        <p:spPr>
          <a:xfrm>
            <a:off x="2806085" y="4207470"/>
            <a:ext cx="2904301" cy="138499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chemeClr val="bg1"/>
                </a:solidFill>
              </a:rPr>
              <a:t>예시</a:t>
            </a:r>
            <a:r>
              <a:rPr lang="en-US" altLang="ko-KR" sz="1200" dirty="0">
                <a:solidFill>
                  <a:schemeClr val="bg1"/>
                </a:solidFill>
              </a:rPr>
              <a:t>)  RT </a:t>
            </a:r>
            <a:r>
              <a:rPr lang="ko-KR" altLang="en-US" sz="1200" dirty="0">
                <a:solidFill>
                  <a:schemeClr val="bg1"/>
                </a:solidFill>
              </a:rPr>
              <a:t>에 카메라 </a:t>
            </a:r>
            <a:r>
              <a:rPr lang="en-US" altLang="ko-KR" sz="1200" dirty="0">
                <a:solidFill>
                  <a:schemeClr val="bg1"/>
                </a:solidFill>
              </a:rPr>
              <a:t>3</a:t>
            </a:r>
            <a:r>
              <a:rPr lang="ko-KR" altLang="en-US" sz="1200" dirty="0" err="1">
                <a:solidFill>
                  <a:schemeClr val="bg1"/>
                </a:solidFill>
              </a:rPr>
              <a:t>대연결</a:t>
            </a:r>
            <a:endParaRPr lang="en-US" altLang="ko-KR" sz="1200" dirty="0">
              <a:solidFill>
                <a:schemeClr val="bg1"/>
              </a:solidFill>
            </a:endParaRPr>
          </a:p>
          <a:p>
            <a:endParaRPr lang="en-US" altLang="ko-KR" sz="1200" dirty="0">
              <a:solidFill>
                <a:schemeClr val="bg1"/>
              </a:solidFill>
            </a:endParaRPr>
          </a:p>
          <a:p>
            <a:r>
              <a:rPr lang="en-US" altLang="ko-KR" sz="1200" dirty="0">
                <a:solidFill>
                  <a:schemeClr val="bg1"/>
                </a:solidFill>
              </a:rPr>
              <a:t>PORT 1</a:t>
            </a:r>
            <a:r>
              <a:rPr lang="ko-KR" altLang="en-US" sz="1200" dirty="0">
                <a:solidFill>
                  <a:schemeClr val="bg1"/>
                </a:solidFill>
              </a:rPr>
              <a:t>번  </a:t>
            </a:r>
            <a:r>
              <a:rPr lang="en-US" altLang="ko-KR" sz="1200" dirty="0">
                <a:solidFill>
                  <a:schemeClr val="bg1"/>
                </a:solidFill>
              </a:rPr>
              <a:t>5.42M </a:t>
            </a:r>
            <a:r>
              <a:rPr lang="ko-KR" altLang="en-US" sz="1200" dirty="0">
                <a:solidFill>
                  <a:schemeClr val="bg1"/>
                </a:solidFill>
              </a:rPr>
              <a:t>카메라 데이터 수신</a:t>
            </a:r>
            <a:endParaRPr lang="en-US" altLang="ko-KR" sz="1200" dirty="0">
              <a:solidFill>
                <a:schemeClr val="bg1"/>
              </a:solidFill>
            </a:endParaRPr>
          </a:p>
          <a:p>
            <a:r>
              <a:rPr lang="en-US" altLang="ko-KR" sz="1200" dirty="0">
                <a:solidFill>
                  <a:schemeClr val="bg1"/>
                </a:solidFill>
              </a:rPr>
              <a:t>PORT 1</a:t>
            </a:r>
            <a:r>
              <a:rPr lang="ko-KR" altLang="en-US" sz="1200" dirty="0">
                <a:solidFill>
                  <a:schemeClr val="bg1"/>
                </a:solidFill>
              </a:rPr>
              <a:t>번  </a:t>
            </a:r>
            <a:r>
              <a:rPr lang="en-US" altLang="ko-KR" sz="1200" dirty="0">
                <a:solidFill>
                  <a:schemeClr val="bg1"/>
                </a:solidFill>
              </a:rPr>
              <a:t>5.61M </a:t>
            </a:r>
            <a:r>
              <a:rPr lang="ko-KR" altLang="en-US" sz="1200" dirty="0">
                <a:solidFill>
                  <a:schemeClr val="bg1"/>
                </a:solidFill>
              </a:rPr>
              <a:t>카메라 데이터 수신</a:t>
            </a:r>
            <a:endParaRPr lang="en-US" altLang="ko-KR" sz="1200" dirty="0">
              <a:solidFill>
                <a:schemeClr val="bg1"/>
              </a:solidFill>
            </a:endParaRPr>
          </a:p>
          <a:p>
            <a:r>
              <a:rPr lang="en-US" altLang="ko-KR" sz="1200" dirty="0">
                <a:solidFill>
                  <a:schemeClr val="bg1"/>
                </a:solidFill>
              </a:rPr>
              <a:t>PORT 1</a:t>
            </a:r>
            <a:r>
              <a:rPr lang="ko-KR" altLang="en-US" sz="1200" dirty="0">
                <a:solidFill>
                  <a:schemeClr val="bg1"/>
                </a:solidFill>
              </a:rPr>
              <a:t>번  </a:t>
            </a:r>
            <a:r>
              <a:rPr lang="en-US" altLang="ko-KR" sz="1200" dirty="0">
                <a:solidFill>
                  <a:schemeClr val="bg1"/>
                </a:solidFill>
              </a:rPr>
              <a:t>5.50M </a:t>
            </a:r>
            <a:r>
              <a:rPr lang="ko-KR" altLang="en-US" sz="1200" dirty="0">
                <a:solidFill>
                  <a:schemeClr val="bg1"/>
                </a:solidFill>
              </a:rPr>
              <a:t>카메라 데이터 수신</a:t>
            </a:r>
            <a:endParaRPr lang="en-US" altLang="ko-KR" sz="1200" dirty="0">
              <a:solidFill>
                <a:schemeClr val="bg1"/>
              </a:solidFill>
            </a:endParaRPr>
          </a:p>
          <a:p>
            <a:r>
              <a:rPr lang="ko-KR" altLang="en-US" sz="1200" dirty="0">
                <a:solidFill>
                  <a:schemeClr val="bg1"/>
                </a:solidFill>
              </a:rPr>
              <a:t>상향  </a:t>
            </a:r>
            <a:r>
              <a:rPr lang="en-US" altLang="ko-KR" sz="1200" dirty="0">
                <a:solidFill>
                  <a:schemeClr val="bg1"/>
                </a:solidFill>
              </a:rPr>
              <a:t>16.54M  </a:t>
            </a:r>
            <a:r>
              <a:rPr lang="ko-KR" altLang="en-US" sz="1200" dirty="0">
                <a:solidFill>
                  <a:schemeClr val="bg1"/>
                </a:solidFill>
              </a:rPr>
              <a:t>모국 송신함</a:t>
            </a:r>
            <a:endParaRPr lang="en-US" altLang="ko-KR" sz="1200" dirty="0">
              <a:solidFill>
                <a:schemeClr val="bg1"/>
              </a:solidFill>
            </a:endParaRPr>
          </a:p>
          <a:p>
            <a:r>
              <a:rPr lang="ko-KR" altLang="en-US" sz="1200" dirty="0">
                <a:solidFill>
                  <a:schemeClr val="bg1"/>
                </a:solidFill>
              </a:rPr>
              <a:t>하향  </a:t>
            </a:r>
            <a:r>
              <a:rPr lang="en-US" altLang="ko-KR" sz="1200" dirty="0">
                <a:solidFill>
                  <a:schemeClr val="bg1"/>
                </a:solidFill>
              </a:rPr>
              <a:t>0.32M  </a:t>
            </a:r>
            <a:r>
              <a:rPr lang="ko-KR" altLang="en-US" sz="1200" dirty="0">
                <a:solidFill>
                  <a:schemeClr val="bg1"/>
                </a:solidFill>
              </a:rPr>
              <a:t>관제센터 제어신호 수신함</a:t>
            </a:r>
            <a:endParaRPr lang="en-US" altLang="ko-KR" sz="1200" dirty="0">
              <a:solidFill>
                <a:schemeClr val="bg1"/>
              </a:solidFill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351D694E-3975-4805-A8C9-244657DCA3E6}"/>
              </a:ext>
            </a:extLst>
          </p:cNvPr>
          <p:cNvSpPr/>
          <p:nvPr/>
        </p:nvSpPr>
        <p:spPr>
          <a:xfrm>
            <a:off x="881926" y="2412961"/>
            <a:ext cx="1322773" cy="1209127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53954B7-E176-43E2-970A-5E0BA4FAB563}"/>
              </a:ext>
            </a:extLst>
          </p:cNvPr>
          <p:cNvSpPr txBox="1"/>
          <p:nvPr/>
        </p:nvSpPr>
        <p:spPr>
          <a:xfrm>
            <a:off x="993025" y="1735858"/>
            <a:ext cx="6449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rgbClr val="FF0000"/>
                </a:solidFill>
              </a:rPr>
              <a:t>송신</a:t>
            </a:r>
          </a:p>
        </p:txBody>
      </p:sp>
      <p:sp>
        <p:nvSpPr>
          <p:cNvPr id="2" name="왼쪽 중괄호 1">
            <a:extLst>
              <a:ext uri="{FF2B5EF4-FFF2-40B4-BE49-F238E27FC236}">
                <a16:creationId xmlns:a16="http://schemas.microsoft.com/office/drawing/2014/main" id="{C583D8EB-7D3F-4B6A-BE95-80D3766862CC}"/>
              </a:ext>
            </a:extLst>
          </p:cNvPr>
          <p:cNvSpPr/>
          <p:nvPr/>
        </p:nvSpPr>
        <p:spPr>
          <a:xfrm rot="5400000" flipH="1">
            <a:off x="3687043" y="2971219"/>
            <a:ext cx="546476" cy="1649028"/>
          </a:xfrm>
          <a:prstGeom prst="leftBrace">
            <a:avLst>
              <a:gd name="adj1" fmla="val 8333"/>
              <a:gd name="adj2" fmla="val 52841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E5C6A99-A834-4DB5-A90C-0616FF4F72F3}"/>
              </a:ext>
            </a:extLst>
          </p:cNvPr>
          <p:cNvSpPr txBox="1"/>
          <p:nvPr/>
        </p:nvSpPr>
        <p:spPr>
          <a:xfrm>
            <a:off x="3253115" y="3383996"/>
            <a:ext cx="14143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rgbClr val="FF0000"/>
                </a:solidFill>
              </a:rPr>
              <a:t>누적치 패킷 수</a:t>
            </a:r>
            <a:r>
              <a:rPr lang="en-US" altLang="ko-KR" sz="1200" dirty="0">
                <a:solidFill>
                  <a:srgbClr val="FF0000"/>
                </a:solidFill>
              </a:rPr>
              <a:t> </a:t>
            </a:r>
            <a:endParaRPr lang="ko-KR" altLang="en-US" sz="1200" dirty="0">
              <a:solidFill>
                <a:srgbClr val="FF000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8195B26-E77E-4424-84E1-F073C5A8B9B7}"/>
              </a:ext>
            </a:extLst>
          </p:cNvPr>
          <p:cNvSpPr txBox="1"/>
          <p:nvPr/>
        </p:nvSpPr>
        <p:spPr>
          <a:xfrm>
            <a:off x="1637930" y="1735858"/>
            <a:ext cx="6449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rgbClr val="FF0000"/>
                </a:solidFill>
              </a:rPr>
              <a:t>수신</a:t>
            </a:r>
          </a:p>
        </p:txBody>
      </p:sp>
      <p:sp>
        <p:nvSpPr>
          <p:cNvPr id="4" name="화살표: 위쪽 3">
            <a:extLst>
              <a:ext uri="{FF2B5EF4-FFF2-40B4-BE49-F238E27FC236}">
                <a16:creationId xmlns:a16="http://schemas.microsoft.com/office/drawing/2014/main" id="{31D85787-B379-42A2-A3CB-22427FE15E15}"/>
              </a:ext>
            </a:extLst>
          </p:cNvPr>
          <p:cNvSpPr/>
          <p:nvPr/>
        </p:nvSpPr>
        <p:spPr>
          <a:xfrm>
            <a:off x="1189607" y="2147409"/>
            <a:ext cx="177553" cy="195309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화살표: 위쪽 19">
            <a:extLst>
              <a:ext uri="{FF2B5EF4-FFF2-40B4-BE49-F238E27FC236}">
                <a16:creationId xmlns:a16="http://schemas.microsoft.com/office/drawing/2014/main" id="{F6AEAA73-A10A-4CDB-ABF9-A7FC99458CE5}"/>
              </a:ext>
            </a:extLst>
          </p:cNvPr>
          <p:cNvSpPr/>
          <p:nvPr/>
        </p:nvSpPr>
        <p:spPr>
          <a:xfrm rot="10800000">
            <a:off x="1757777" y="2171456"/>
            <a:ext cx="177553" cy="195309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AutoShape 5">
            <a:extLst>
              <a:ext uri="{FF2B5EF4-FFF2-40B4-BE49-F238E27FC236}">
                <a16:creationId xmlns:a16="http://schemas.microsoft.com/office/drawing/2014/main" id="{9ED37594-286B-4B8C-A998-56B171710B31}"/>
              </a:ext>
            </a:extLst>
          </p:cNvPr>
          <p:cNvSpPr>
            <a:spLocks noChangeArrowheads="1"/>
          </p:cNvSpPr>
          <p:nvPr/>
        </p:nvSpPr>
        <p:spPr bwMode="gray">
          <a:xfrm>
            <a:off x="2473172" y="1735858"/>
            <a:ext cx="665826" cy="264369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8B9BA7AC-2624-453D-B454-637E8DB0726A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7-33. UNI</a:t>
            </a: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(L2 Mode)</a:t>
            </a:r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5EEA7163-1FF8-46B9-AEAA-A5EAEBE93E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47</a:t>
            </a:fld>
            <a:endParaRPr lang="ko-KR" altLang="en-US" dirty="0"/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6F82C35C-8957-4E09-A907-2312B499EA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36" b="1836"/>
          <a:stretch/>
        </p:blipFill>
        <p:spPr>
          <a:xfrm>
            <a:off x="3591757" y="751144"/>
            <a:ext cx="5849830" cy="5699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4" name="직사각형 23">
            <a:extLst>
              <a:ext uri="{FF2B5EF4-FFF2-40B4-BE49-F238E27FC236}">
                <a16:creationId xmlns:a16="http://schemas.microsoft.com/office/drawing/2014/main" id="{6428A84E-4D78-4883-A1E3-29146228E90A}"/>
              </a:ext>
            </a:extLst>
          </p:cNvPr>
          <p:cNvSpPr/>
          <p:nvPr/>
        </p:nvSpPr>
        <p:spPr>
          <a:xfrm>
            <a:off x="5253772" y="797299"/>
            <a:ext cx="2329876" cy="532286"/>
          </a:xfrm>
          <a:prstGeom prst="rect">
            <a:avLst/>
          </a:prstGeom>
          <a:solidFill>
            <a:srgbClr val="FFFF00">
              <a:alpha val="20000"/>
            </a:srgbClr>
          </a:solidFill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17300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8" grpId="0"/>
      <p:bldP spid="14" grpId="0" animBg="1"/>
      <p:bldP spid="16" grpId="0" animBg="1"/>
      <p:bldP spid="17" grpId="0"/>
      <p:bldP spid="2" grpId="0" animBg="1"/>
      <p:bldP spid="18" grpId="0"/>
      <p:bldP spid="19" grpId="0"/>
      <p:bldP spid="4" grpId="0" animBg="1"/>
      <p:bldP spid="20" grpId="0" animBg="1"/>
      <p:bldP spid="21" grpId="0" animBg="1"/>
      <p:bldP spid="2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6ECDF93-1332-42A7-B0D6-7A65375D792D}"/>
              </a:ext>
            </a:extLst>
          </p:cNvPr>
          <p:cNvSpPr txBox="1"/>
          <p:nvPr/>
        </p:nvSpPr>
        <p:spPr>
          <a:xfrm>
            <a:off x="7794594" y="2043629"/>
            <a:ext cx="523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ⓒ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A1166B41-7E46-4D3E-A78B-6F91F36EE6F5}"/>
              </a:ext>
            </a:extLst>
          </p:cNvPr>
          <p:cNvSpPr/>
          <p:nvPr/>
        </p:nvSpPr>
        <p:spPr bwMode="auto">
          <a:xfrm>
            <a:off x="5849251" y="1621446"/>
            <a:ext cx="3655476" cy="3108531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포트정보</a:t>
            </a:r>
            <a:endParaRPr lang="en-US" altLang="ko-KR" sz="1400" u="sng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RT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장치의 송수신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MAC Address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보여줌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Excel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파일로 저장가능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DCC Port : UNI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포트와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RT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간에 통신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MAC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주소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Opt Port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시스템간에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광측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MAC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주소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Port1~16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해당포트에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가입자측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MAC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주소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Mac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초기화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:  mac  learn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Clear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함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Mac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저장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해당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ems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폴더에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mac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저장함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 CSV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형태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</a:t>
            </a: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저장폴더열기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저장된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mac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위치 폴더로 이동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51775C62-38C8-4034-9474-FEEF46257C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862" y="1497159"/>
            <a:ext cx="4930288" cy="370939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303429F2-D74D-420B-896E-BF404F055C91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BCE360-6A9F-4AB5-87E2-5FD7FD8DCF4C}"/>
              </a:ext>
            </a:extLst>
          </p:cNvPr>
          <p:cNvSpPr txBox="1"/>
          <p:nvPr/>
        </p:nvSpPr>
        <p:spPr>
          <a:xfrm>
            <a:off x="980929" y="3549179"/>
            <a:ext cx="3741992" cy="64633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RT</a:t>
            </a:r>
            <a:r>
              <a:rPr lang="ko-KR" altLang="en-US" sz="1200" dirty="0">
                <a:solidFill>
                  <a:schemeClr val="bg1"/>
                </a:solidFill>
              </a:rPr>
              <a:t> </a:t>
            </a:r>
            <a:r>
              <a:rPr lang="en-US" altLang="ko-KR" sz="1200" dirty="0">
                <a:solidFill>
                  <a:schemeClr val="bg1"/>
                </a:solidFill>
              </a:rPr>
              <a:t>Port</a:t>
            </a:r>
            <a:r>
              <a:rPr lang="ko-KR" altLang="en-US" sz="1200" dirty="0">
                <a:solidFill>
                  <a:schemeClr val="bg1"/>
                </a:solidFill>
              </a:rPr>
              <a:t> 에 연결된 카메라에 </a:t>
            </a:r>
            <a:r>
              <a:rPr lang="en-US" altLang="ko-KR" sz="1200" dirty="0">
                <a:solidFill>
                  <a:schemeClr val="bg1"/>
                </a:solidFill>
              </a:rPr>
              <a:t>mac</a:t>
            </a:r>
            <a:r>
              <a:rPr lang="ko-KR" altLang="en-US" sz="1200" dirty="0" err="1">
                <a:solidFill>
                  <a:schemeClr val="bg1"/>
                </a:solidFill>
              </a:rPr>
              <a:t>갯수를</a:t>
            </a:r>
            <a:r>
              <a:rPr lang="ko-KR" altLang="en-US" sz="1200" dirty="0">
                <a:solidFill>
                  <a:schemeClr val="bg1"/>
                </a:solidFill>
              </a:rPr>
              <a:t> </a:t>
            </a:r>
            <a:r>
              <a:rPr lang="ko-KR" altLang="en-US" sz="1200" dirty="0" err="1">
                <a:solidFill>
                  <a:schemeClr val="bg1"/>
                </a:solidFill>
              </a:rPr>
              <a:t>확인할수있음</a:t>
            </a:r>
            <a:endParaRPr lang="en-US" altLang="ko-KR" sz="1200" dirty="0">
              <a:solidFill>
                <a:schemeClr val="bg1"/>
              </a:solidFill>
            </a:endParaRPr>
          </a:p>
          <a:p>
            <a:r>
              <a:rPr lang="en-US" altLang="ko-KR" sz="1200" dirty="0">
                <a:solidFill>
                  <a:schemeClr val="bg1"/>
                </a:solidFill>
              </a:rPr>
              <a:t>-</a:t>
            </a:r>
            <a:r>
              <a:rPr lang="ko-KR" altLang="en-US" sz="1200" dirty="0">
                <a:solidFill>
                  <a:schemeClr val="bg1"/>
                </a:solidFill>
              </a:rPr>
              <a:t>해당 </a:t>
            </a:r>
            <a:r>
              <a:rPr lang="ko-KR" altLang="en-US" sz="1200" dirty="0" err="1">
                <a:solidFill>
                  <a:schemeClr val="bg1"/>
                </a:solidFill>
              </a:rPr>
              <a:t>포트별</a:t>
            </a:r>
            <a:endParaRPr lang="en-US" altLang="ko-KR" sz="1200" dirty="0">
              <a:solidFill>
                <a:schemeClr val="bg1"/>
              </a:solidFill>
            </a:endParaRPr>
          </a:p>
          <a:p>
            <a:r>
              <a:rPr lang="en-US" altLang="ko-KR" sz="1200" dirty="0">
                <a:solidFill>
                  <a:schemeClr val="bg1"/>
                </a:solidFill>
              </a:rPr>
              <a:t>-</a:t>
            </a:r>
            <a:r>
              <a:rPr lang="ko-KR" altLang="en-US" sz="1200" dirty="0">
                <a:solidFill>
                  <a:schemeClr val="bg1"/>
                </a:solidFill>
              </a:rPr>
              <a:t>포트전체 </a:t>
            </a:r>
            <a:r>
              <a:rPr lang="en-US" altLang="ko-KR" sz="1200" dirty="0">
                <a:solidFill>
                  <a:schemeClr val="bg1"/>
                </a:solidFill>
              </a:rPr>
              <a:t>(1~8)</a:t>
            </a: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87D52419-2014-4934-BBAE-E19F01BEE882}"/>
              </a:ext>
            </a:extLst>
          </p:cNvPr>
          <p:cNvSpPr/>
          <p:nvPr/>
        </p:nvSpPr>
        <p:spPr>
          <a:xfrm>
            <a:off x="881926" y="2714047"/>
            <a:ext cx="1322773" cy="570692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AutoShape 5">
            <a:extLst>
              <a:ext uri="{FF2B5EF4-FFF2-40B4-BE49-F238E27FC236}">
                <a16:creationId xmlns:a16="http://schemas.microsoft.com/office/drawing/2014/main" id="{852DE5E9-961C-4367-9C15-566E8407832F}"/>
              </a:ext>
            </a:extLst>
          </p:cNvPr>
          <p:cNvSpPr>
            <a:spLocks noChangeArrowheads="1"/>
          </p:cNvSpPr>
          <p:nvPr/>
        </p:nvSpPr>
        <p:spPr bwMode="gray">
          <a:xfrm>
            <a:off x="3107184" y="1670963"/>
            <a:ext cx="665826" cy="264369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832B86D7-B91A-418E-B72A-7F07379AAE9B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7-34. UNI</a:t>
            </a: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(L2 Mode)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A28DEF62-84D6-49D1-8A82-4D2CDCAA4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48</a:t>
            </a:fld>
            <a:endParaRPr lang="ko-KR" altLang="en-US" dirty="0"/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25D8E5ED-8B24-489D-A730-E379C59757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36" b="1836"/>
          <a:stretch/>
        </p:blipFill>
        <p:spPr>
          <a:xfrm>
            <a:off x="3591757" y="751144"/>
            <a:ext cx="5849830" cy="5699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464E49C7-713F-4175-8D84-C1E883D007BC}"/>
              </a:ext>
            </a:extLst>
          </p:cNvPr>
          <p:cNvSpPr/>
          <p:nvPr/>
        </p:nvSpPr>
        <p:spPr>
          <a:xfrm>
            <a:off x="5253772" y="797299"/>
            <a:ext cx="2329876" cy="532286"/>
          </a:xfrm>
          <a:prstGeom prst="rect">
            <a:avLst/>
          </a:prstGeom>
          <a:solidFill>
            <a:srgbClr val="FFFF00">
              <a:alpha val="20000"/>
            </a:srgbClr>
          </a:solidFill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1014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9" grpId="0"/>
      <p:bldP spid="8" grpId="0"/>
      <p:bldP spid="14" grpId="0" animBg="1"/>
      <p:bldP spid="16" grpId="0" animBg="1"/>
      <p:bldP spid="18" grpId="0" animBg="1"/>
      <p:bldP spid="11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7D6BDCAC-81B4-417D-9D97-BD900FE296FD}"/>
              </a:ext>
            </a:extLst>
          </p:cNvPr>
          <p:cNvSpPr/>
          <p:nvPr/>
        </p:nvSpPr>
        <p:spPr bwMode="auto">
          <a:xfrm>
            <a:off x="5912944" y="1497159"/>
            <a:ext cx="3439194" cy="126187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MISC</a:t>
            </a: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   UNI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및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RT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장치의 버전 확인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버전표시가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N/A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로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보일경우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장치와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RT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모뎀간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광미접속 및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DCC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통신상태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불량시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표시됨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FB29E24-82FF-4F09-8426-AD75E9EC03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862" y="1497159"/>
            <a:ext cx="4929752" cy="362741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F818FDE2-6CFC-4940-AE20-3FF2B106D655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sp>
        <p:nvSpPr>
          <p:cNvPr id="11" name="AutoShape 5">
            <a:extLst>
              <a:ext uri="{FF2B5EF4-FFF2-40B4-BE49-F238E27FC236}">
                <a16:creationId xmlns:a16="http://schemas.microsoft.com/office/drawing/2014/main" id="{A494357F-6A35-4741-A4AE-E6B46FE3AE2A}"/>
              </a:ext>
            </a:extLst>
          </p:cNvPr>
          <p:cNvSpPr>
            <a:spLocks noChangeArrowheads="1"/>
          </p:cNvSpPr>
          <p:nvPr/>
        </p:nvSpPr>
        <p:spPr bwMode="gray">
          <a:xfrm>
            <a:off x="3728622" y="1706474"/>
            <a:ext cx="665826" cy="264369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94000E71-8896-42D4-B436-C734334405A5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7-35. UNI</a:t>
            </a: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(L2 Mode)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56C8D9CB-A810-4B5F-B9BE-8CBE247D0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49</a:t>
            </a:fld>
            <a:endParaRPr lang="ko-KR" altLang="en-US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16377D9C-C68D-4994-B2AE-FE3FDBF773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36" b="1836"/>
          <a:stretch/>
        </p:blipFill>
        <p:spPr>
          <a:xfrm>
            <a:off x="3591757" y="751144"/>
            <a:ext cx="5849830" cy="5699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id="{680C754F-266F-44DB-B84A-C7DFF2021478}"/>
              </a:ext>
            </a:extLst>
          </p:cNvPr>
          <p:cNvSpPr/>
          <p:nvPr/>
        </p:nvSpPr>
        <p:spPr>
          <a:xfrm>
            <a:off x="5253772" y="797299"/>
            <a:ext cx="2329876" cy="532286"/>
          </a:xfrm>
          <a:prstGeom prst="rect">
            <a:avLst/>
          </a:prstGeom>
          <a:solidFill>
            <a:srgbClr val="FFFF00">
              <a:alpha val="20000"/>
            </a:srgbClr>
          </a:solidFill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3479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8" grpId="0"/>
      <p:bldP spid="11" grpId="0" animBg="1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5664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4.</a:t>
            </a:r>
            <a:r>
              <a:rPr lang="ko-KR" altLang="en-US" dirty="0"/>
              <a:t>시스템 구성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00B022C5-F02D-4EE5-AA6E-368D869E3AA3}"/>
              </a:ext>
            </a:extLst>
          </p:cNvPr>
          <p:cNvSpPr/>
          <p:nvPr/>
        </p:nvSpPr>
        <p:spPr>
          <a:xfrm>
            <a:off x="7170956" y="163025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Ⅱ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구성 및 기능</a:t>
            </a:r>
          </a:p>
        </p:txBody>
      </p:sp>
      <p:sp>
        <p:nvSpPr>
          <p:cNvPr id="195" name="직사각형 194">
            <a:extLst>
              <a:ext uri="{FF2B5EF4-FFF2-40B4-BE49-F238E27FC236}">
                <a16:creationId xmlns:a16="http://schemas.microsoft.com/office/drawing/2014/main" id="{A9030F0F-C8C6-46F9-95F2-E3F5A403FB17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4-1. </a:t>
            </a:r>
            <a:r>
              <a:rPr lang="ko-KR" altLang="en-US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장치 형상</a:t>
            </a: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18B73CA7-1E36-4B31-9C64-9D7DF08A12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968" y="2359517"/>
            <a:ext cx="7200000" cy="13980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cxnSp>
        <p:nvCxnSpPr>
          <p:cNvPr id="23" name="직선 화살표 연결선 22">
            <a:extLst>
              <a:ext uri="{FF2B5EF4-FFF2-40B4-BE49-F238E27FC236}">
                <a16:creationId xmlns:a16="http://schemas.microsoft.com/office/drawing/2014/main" id="{328132F3-FF31-47EF-AC88-24A12812A65A}"/>
              </a:ext>
            </a:extLst>
          </p:cNvPr>
          <p:cNvCxnSpPr>
            <a:cxnSpLocks/>
          </p:cNvCxnSpPr>
          <p:nvPr/>
        </p:nvCxnSpPr>
        <p:spPr>
          <a:xfrm>
            <a:off x="1012157" y="3757575"/>
            <a:ext cx="0" cy="540000"/>
          </a:xfrm>
          <a:prstGeom prst="straightConnector1">
            <a:avLst/>
          </a:prstGeom>
          <a:ln w="6350">
            <a:solidFill>
              <a:srgbClr val="E7535F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화살표 연결선 23">
            <a:extLst>
              <a:ext uri="{FF2B5EF4-FFF2-40B4-BE49-F238E27FC236}">
                <a16:creationId xmlns:a16="http://schemas.microsoft.com/office/drawing/2014/main" id="{F3498FF8-4940-407D-949A-59B579DCDF46}"/>
              </a:ext>
            </a:extLst>
          </p:cNvPr>
          <p:cNvCxnSpPr>
            <a:cxnSpLocks/>
          </p:cNvCxnSpPr>
          <p:nvPr/>
        </p:nvCxnSpPr>
        <p:spPr>
          <a:xfrm>
            <a:off x="7347390" y="3757575"/>
            <a:ext cx="0" cy="540000"/>
          </a:xfrm>
          <a:prstGeom prst="straightConnector1">
            <a:avLst/>
          </a:prstGeom>
          <a:ln w="6350">
            <a:solidFill>
              <a:srgbClr val="E7535F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화살표 연결선 24">
            <a:extLst>
              <a:ext uri="{FF2B5EF4-FFF2-40B4-BE49-F238E27FC236}">
                <a16:creationId xmlns:a16="http://schemas.microsoft.com/office/drawing/2014/main" id="{75208751-F32A-4AD9-AF9B-617D3B9961AB}"/>
              </a:ext>
            </a:extLst>
          </p:cNvPr>
          <p:cNvCxnSpPr>
            <a:cxnSpLocks/>
          </p:cNvCxnSpPr>
          <p:nvPr/>
        </p:nvCxnSpPr>
        <p:spPr>
          <a:xfrm flipV="1">
            <a:off x="1012157" y="4018698"/>
            <a:ext cx="6335233" cy="27112"/>
          </a:xfrm>
          <a:prstGeom prst="straightConnector1">
            <a:avLst/>
          </a:prstGeom>
          <a:ln w="6350">
            <a:solidFill>
              <a:srgbClr val="E7535F"/>
            </a:solidFill>
            <a:prstDash val="sys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D42F74A2-E91B-4CEF-AFAE-0747E3CCFC93}"/>
              </a:ext>
            </a:extLst>
          </p:cNvPr>
          <p:cNvSpPr/>
          <p:nvPr/>
        </p:nvSpPr>
        <p:spPr>
          <a:xfrm>
            <a:off x="3268305" y="4154605"/>
            <a:ext cx="18229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16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697A"/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437 mm(19 Inch)</a:t>
            </a:r>
          </a:p>
        </p:txBody>
      </p:sp>
      <p:cxnSp>
        <p:nvCxnSpPr>
          <p:cNvPr id="27" name="직선 화살표 연결선 26">
            <a:extLst>
              <a:ext uri="{FF2B5EF4-FFF2-40B4-BE49-F238E27FC236}">
                <a16:creationId xmlns:a16="http://schemas.microsoft.com/office/drawing/2014/main" id="{E7B323DA-0A1D-4A00-9636-B1F676E6C2BE}"/>
              </a:ext>
            </a:extLst>
          </p:cNvPr>
          <p:cNvCxnSpPr>
            <a:cxnSpLocks/>
          </p:cNvCxnSpPr>
          <p:nvPr/>
        </p:nvCxnSpPr>
        <p:spPr>
          <a:xfrm>
            <a:off x="6030974" y="1846687"/>
            <a:ext cx="0" cy="540000"/>
          </a:xfrm>
          <a:prstGeom prst="straightConnector1">
            <a:avLst/>
          </a:prstGeom>
          <a:ln w="6350">
            <a:solidFill>
              <a:srgbClr val="E7535F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화살표 연결선 27">
            <a:extLst>
              <a:ext uri="{FF2B5EF4-FFF2-40B4-BE49-F238E27FC236}">
                <a16:creationId xmlns:a16="http://schemas.microsoft.com/office/drawing/2014/main" id="{A3CFE42E-CB79-4CFE-90A9-099ED5F942E0}"/>
              </a:ext>
            </a:extLst>
          </p:cNvPr>
          <p:cNvCxnSpPr>
            <a:cxnSpLocks/>
          </p:cNvCxnSpPr>
          <p:nvPr/>
        </p:nvCxnSpPr>
        <p:spPr>
          <a:xfrm>
            <a:off x="7429870" y="2633024"/>
            <a:ext cx="0" cy="540000"/>
          </a:xfrm>
          <a:prstGeom prst="straightConnector1">
            <a:avLst/>
          </a:prstGeom>
          <a:ln w="6350">
            <a:solidFill>
              <a:srgbClr val="E7535F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직선 화살표 연결선 28">
            <a:extLst>
              <a:ext uri="{FF2B5EF4-FFF2-40B4-BE49-F238E27FC236}">
                <a16:creationId xmlns:a16="http://schemas.microsoft.com/office/drawing/2014/main" id="{AA40B77E-13F6-4800-8114-3532BC8B8E11}"/>
              </a:ext>
            </a:extLst>
          </p:cNvPr>
          <p:cNvCxnSpPr>
            <a:cxnSpLocks/>
          </p:cNvCxnSpPr>
          <p:nvPr/>
        </p:nvCxnSpPr>
        <p:spPr>
          <a:xfrm>
            <a:off x="6030974" y="2147303"/>
            <a:ext cx="1398896" cy="755721"/>
          </a:xfrm>
          <a:prstGeom prst="straightConnector1">
            <a:avLst/>
          </a:prstGeom>
          <a:ln w="6350">
            <a:solidFill>
              <a:srgbClr val="E7535F"/>
            </a:solidFill>
            <a:prstDash val="sys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CA0CF4BE-E4D2-4E9C-86A6-3E213907DF33}"/>
              </a:ext>
            </a:extLst>
          </p:cNvPr>
          <p:cNvSpPr/>
          <p:nvPr/>
        </p:nvSpPr>
        <p:spPr>
          <a:xfrm>
            <a:off x="6755816" y="2239908"/>
            <a:ext cx="95731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16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697A"/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430 mm</a:t>
            </a:r>
          </a:p>
        </p:txBody>
      </p:sp>
      <p:cxnSp>
        <p:nvCxnSpPr>
          <p:cNvPr id="31" name="직선 화살표 연결선 30">
            <a:extLst>
              <a:ext uri="{FF2B5EF4-FFF2-40B4-BE49-F238E27FC236}">
                <a16:creationId xmlns:a16="http://schemas.microsoft.com/office/drawing/2014/main" id="{7E8E85EC-8385-44E5-A1C6-75897A447B6D}"/>
              </a:ext>
            </a:extLst>
          </p:cNvPr>
          <p:cNvCxnSpPr>
            <a:cxnSpLocks/>
          </p:cNvCxnSpPr>
          <p:nvPr/>
        </p:nvCxnSpPr>
        <p:spPr>
          <a:xfrm flipH="1">
            <a:off x="7731668" y="3173024"/>
            <a:ext cx="720000" cy="0"/>
          </a:xfrm>
          <a:prstGeom prst="straightConnector1">
            <a:avLst/>
          </a:prstGeom>
          <a:ln w="6350">
            <a:solidFill>
              <a:srgbClr val="E7535F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직선 화살표 연결선 31">
            <a:extLst>
              <a:ext uri="{FF2B5EF4-FFF2-40B4-BE49-F238E27FC236}">
                <a16:creationId xmlns:a16="http://schemas.microsoft.com/office/drawing/2014/main" id="{CCBFAC7D-00FB-492F-B1A3-6B2B99084385}"/>
              </a:ext>
            </a:extLst>
          </p:cNvPr>
          <p:cNvCxnSpPr>
            <a:cxnSpLocks/>
          </p:cNvCxnSpPr>
          <p:nvPr/>
        </p:nvCxnSpPr>
        <p:spPr>
          <a:xfrm flipV="1">
            <a:off x="8129262" y="3178553"/>
            <a:ext cx="0" cy="587281"/>
          </a:xfrm>
          <a:prstGeom prst="straightConnector1">
            <a:avLst/>
          </a:prstGeom>
          <a:ln w="6350">
            <a:solidFill>
              <a:srgbClr val="E7535F"/>
            </a:solidFill>
            <a:prstDash val="sys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C7183C12-F5C7-4729-B58F-2AC971D5AAD0}"/>
              </a:ext>
            </a:extLst>
          </p:cNvPr>
          <p:cNvSpPr/>
          <p:nvPr/>
        </p:nvSpPr>
        <p:spPr>
          <a:xfrm>
            <a:off x="8201205" y="3318156"/>
            <a:ext cx="14077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16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697A"/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44 mm(1RU)</a:t>
            </a:r>
          </a:p>
        </p:txBody>
      </p:sp>
      <p:cxnSp>
        <p:nvCxnSpPr>
          <p:cNvPr id="34" name="직선 화살표 연결선 33">
            <a:extLst>
              <a:ext uri="{FF2B5EF4-FFF2-40B4-BE49-F238E27FC236}">
                <a16:creationId xmlns:a16="http://schemas.microsoft.com/office/drawing/2014/main" id="{95B5B6C9-93F5-4DF4-A31C-BAE31515898D}"/>
              </a:ext>
            </a:extLst>
          </p:cNvPr>
          <p:cNvCxnSpPr>
            <a:cxnSpLocks/>
          </p:cNvCxnSpPr>
          <p:nvPr/>
        </p:nvCxnSpPr>
        <p:spPr>
          <a:xfrm flipH="1">
            <a:off x="7724429" y="3765834"/>
            <a:ext cx="720000" cy="0"/>
          </a:xfrm>
          <a:prstGeom prst="straightConnector1">
            <a:avLst/>
          </a:prstGeom>
          <a:ln w="6350">
            <a:solidFill>
              <a:srgbClr val="E7535F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839C105F-3D2C-4178-BD9D-B70F38C4A2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3109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195" grpId="0"/>
      <p:bldP spid="26" grpId="0"/>
      <p:bldP spid="30" grpId="0"/>
      <p:bldP spid="3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D12251F7-031F-4932-B902-592A005DD3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185" y="1497159"/>
            <a:ext cx="4929751" cy="3696278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36E255EE-3BFB-4A7F-92E5-39BB71A9B4CA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sp>
        <p:nvSpPr>
          <p:cNvPr id="9" name="AutoShape 5">
            <a:extLst>
              <a:ext uri="{FF2B5EF4-FFF2-40B4-BE49-F238E27FC236}">
                <a16:creationId xmlns:a16="http://schemas.microsoft.com/office/drawing/2014/main" id="{356554CA-583B-470C-B7E0-72CE50DEDA6E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9192" y="1724229"/>
            <a:ext cx="665826" cy="264369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DC3FEE14-21F3-4C67-A002-F9C8EFECDB15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7-36. SLOT1/2 </a:t>
            </a: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(L2 Mode)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310462D5-6082-4804-AF0B-C680D443CDFF}"/>
              </a:ext>
            </a:extLst>
          </p:cNvPr>
          <p:cNvSpPr/>
          <p:nvPr/>
        </p:nvSpPr>
        <p:spPr bwMode="auto">
          <a:xfrm>
            <a:off x="5846861" y="1566644"/>
            <a:ext cx="3216265" cy="2893088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ko-KR" altLang="en-US" sz="1400" u="sng" dirty="0" err="1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파라메타</a:t>
            </a:r>
            <a:endParaRPr lang="en-US" altLang="ko-KR" sz="1400" u="sng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-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Descrption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회선  주석을 입력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한글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16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자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</a:t>
            </a: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-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Monitering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: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경보 보고 유무설정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Enable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경보감지 활성화상태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Disable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경보감지 비활성화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- Optic Tx Power :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광출력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유무 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    on :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광소스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출력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    off :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광소스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출력 차단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rgbClr val="FF0000"/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9FF3AB59-80EB-4344-AF22-14D4373B8C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50</a:t>
            </a:fld>
            <a:endParaRPr lang="ko-KR" altLang="en-US" dirty="0"/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673DBD0A-B703-4D7E-A4DA-D98D5EF978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36" b="1836"/>
          <a:stretch/>
        </p:blipFill>
        <p:spPr>
          <a:xfrm>
            <a:off x="3591757" y="751144"/>
            <a:ext cx="5849830" cy="5699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직사각형 12">
            <a:extLst>
              <a:ext uri="{FF2B5EF4-FFF2-40B4-BE49-F238E27FC236}">
                <a16:creationId xmlns:a16="http://schemas.microsoft.com/office/drawing/2014/main" id="{DECAEBD3-8F8A-498B-A91E-58F8C6294C93}"/>
              </a:ext>
            </a:extLst>
          </p:cNvPr>
          <p:cNvSpPr/>
          <p:nvPr/>
        </p:nvSpPr>
        <p:spPr>
          <a:xfrm>
            <a:off x="7667538" y="788786"/>
            <a:ext cx="1395588" cy="532286"/>
          </a:xfrm>
          <a:prstGeom prst="rect">
            <a:avLst/>
          </a:prstGeom>
          <a:solidFill>
            <a:srgbClr val="FFFF00">
              <a:alpha val="20000"/>
            </a:srgbClr>
          </a:solidFill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46175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/>
      <p:bldP spid="1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410BDAFA-40BA-4174-9A76-CFF7EE0FA2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185" y="1497159"/>
            <a:ext cx="4929751" cy="358974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C2D9480C-723E-4CB2-99AF-1088B5DA3EE4}"/>
              </a:ext>
            </a:extLst>
          </p:cNvPr>
          <p:cNvSpPr/>
          <p:nvPr/>
        </p:nvSpPr>
        <p:spPr bwMode="auto">
          <a:xfrm>
            <a:off x="5596570" y="1497159"/>
            <a:ext cx="3761245" cy="2000536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DDM</a:t>
            </a: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광 포트의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DDM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정보를 보여 준다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광모듈에서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지원되는 정보를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EMS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에 보여줌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DDM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정보가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않보일경우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: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광모듈에서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미지원됨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XGIU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포트   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(1310nm) </a:t>
            </a: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            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출력레벨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(-1dBm~-6dBm)</a:t>
            </a: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            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수신레벨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(-0.5~-11dBm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</a:t>
            </a: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2A370893-D2B4-4544-A660-17B703D30489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sp>
        <p:nvSpPr>
          <p:cNvPr id="11" name="AutoShape 5">
            <a:extLst>
              <a:ext uri="{FF2B5EF4-FFF2-40B4-BE49-F238E27FC236}">
                <a16:creationId xmlns:a16="http://schemas.microsoft.com/office/drawing/2014/main" id="{E44A013A-FE73-449F-A6CE-6D094CE81D23}"/>
              </a:ext>
            </a:extLst>
          </p:cNvPr>
          <p:cNvSpPr>
            <a:spLocks noChangeArrowheads="1"/>
          </p:cNvSpPr>
          <p:nvPr/>
        </p:nvSpPr>
        <p:spPr bwMode="gray">
          <a:xfrm>
            <a:off x="1233995" y="1670963"/>
            <a:ext cx="665826" cy="264369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C3B193DA-CEC3-47F8-B80E-FDF499626A9C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7-37. SLOT1/2 </a:t>
            </a: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(L2 Mode)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DC9700E9-3CDE-471E-8BEF-887109E7B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51</a:t>
            </a:fld>
            <a:endParaRPr lang="ko-KR" altLang="en-US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CCE57220-3E3C-44BE-AA98-7E9901D136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36" b="1836"/>
          <a:stretch/>
        </p:blipFill>
        <p:spPr>
          <a:xfrm>
            <a:off x="3591757" y="751144"/>
            <a:ext cx="5849830" cy="5699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직사각형 12">
            <a:extLst>
              <a:ext uri="{FF2B5EF4-FFF2-40B4-BE49-F238E27FC236}">
                <a16:creationId xmlns:a16="http://schemas.microsoft.com/office/drawing/2014/main" id="{1CB90FB5-C934-4727-B0DA-1EF0B079FD81}"/>
              </a:ext>
            </a:extLst>
          </p:cNvPr>
          <p:cNvSpPr/>
          <p:nvPr/>
        </p:nvSpPr>
        <p:spPr>
          <a:xfrm>
            <a:off x="7667538" y="788786"/>
            <a:ext cx="1395588" cy="532286"/>
          </a:xfrm>
          <a:prstGeom prst="rect">
            <a:avLst/>
          </a:prstGeom>
          <a:solidFill>
            <a:srgbClr val="FFFF00">
              <a:alpha val="20000"/>
            </a:srgbClr>
          </a:solidFill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80429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8" grpId="0"/>
      <p:bldP spid="11" grpId="0" animBg="1"/>
      <p:bldP spid="1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445BBD1B-D617-4778-81CC-D17297B66E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184" y="1497159"/>
            <a:ext cx="4929751" cy="3483214"/>
          </a:xfrm>
          <a:prstGeom prst="rect">
            <a:avLst/>
          </a:prstGeom>
        </p:spPr>
      </p:pic>
      <p:sp>
        <p:nvSpPr>
          <p:cNvPr id="10" name="직사각형 9">
            <a:extLst>
              <a:ext uri="{FF2B5EF4-FFF2-40B4-BE49-F238E27FC236}">
                <a16:creationId xmlns:a16="http://schemas.microsoft.com/office/drawing/2014/main" id="{62455C87-C976-485E-82CD-81D59501E2A8}"/>
              </a:ext>
            </a:extLst>
          </p:cNvPr>
          <p:cNvSpPr/>
          <p:nvPr/>
        </p:nvSpPr>
        <p:spPr bwMode="auto">
          <a:xfrm>
            <a:off x="5595157" y="1497159"/>
            <a:ext cx="3762659" cy="707874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경보</a:t>
            </a:r>
            <a:endParaRPr lang="en-US" altLang="ko-KR" sz="1400" u="sng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현재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XGIU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에서 발생된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Current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경보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58F71569-83A9-4966-A562-9BAC8AA2AAD3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sp>
        <p:nvSpPr>
          <p:cNvPr id="11" name="AutoShape 5">
            <a:extLst>
              <a:ext uri="{FF2B5EF4-FFF2-40B4-BE49-F238E27FC236}">
                <a16:creationId xmlns:a16="http://schemas.microsoft.com/office/drawing/2014/main" id="{F62C8B69-56A4-4540-B43B-A35D0D9BDDB7}"/>
              </a:ext>
            </a:extLst>
          </p:cNvPr>
          <p:cNvSpPr>
            <a:spLocks noChangeArrowheads="1"/>
          </p:cNvSpPr>
          <p:nvPr/>
        </p:nvSpPr>
        <p:spPr bwMode="gray">
          <a:xfrm>
            <a:off x="1864311" y="1697596"/>
            <a:ext cx="665826" cy="264369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FA821A8A-F5B1-465B-A8A2-40947D9530B8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7-38. SLOT1/2 </a:t>
            </a: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(L2 Mode)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B4F51131-FDDC-470D-9AB9-00E056CBA9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52</a:t>
            </a:fld>
            <a:endParaRPr lang="ko-KR" altLang="en-US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7AE20213-E0D4-4BF6-9B69-28A4E77645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36" b="1836"/>
          <a:stretch/>
        </p:blipFill>
        <p:spPr>
          <a:xfrm>
            <a:off x="3591757" y="751144"/>
            <a:ext cx="5849830" cy="5699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직사각형 12">
            <a:extLst>
              <a:ext uri="{FF2B5EF4-FFF2-40B4-BE49-F238E27FC236}">
                <a16:creationId xmlns:a16="http://schemas.microsoft.com/office/drawing/2014/main" id="{750E0F60-EB19-44AD-8812-133638338376}"/>
              </a:ext>
            </a:extLst>
          </p:cNvPr>
          <p:cNvSpPr/>
          <p:nvPr/>
        </p:nvSpPr>
        <p:spPr>
          <a:xfrm>
            <a:off x="7667538" y="788786"/>
            <a:ext cx="1395588" cy="532286"/>
          </a:xfrm>
          <a:prstGeom prst="rect">
            <a:avLst/>
          </a:prstGeom>
          <a:solidFill>
            <a:srgbClr val="FFFF00">
              <a:alpha val="20000"/>
            </a:srgbClr>
          </a:solidFill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91799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8" grpId="0"/>
      <p:bldP spid="11" grpId="0" animBg="1"/>
      <p:bldP spid="1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6ECDF93-1332-42A7-B0D6-7A65375D792D}"/>
              </a:ext>
            </a:extLst>
          </p:cNvPr>
          <p:cNvSpPr txBox="1"/>
          <p:nvPr/>
        </p:nvSpPr>
        <p:spPr>
          <a:xfrm>
            <a:off x="7794594" y="2043629"/>
            <a:ext cx="523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ⓒ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B3FF3A9A-B63D-4EAE-9E09-A823F9D3A631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7-39. L2SW </a:t>
            </a: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(L2 Mode)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C765CC17-C63C-4DA7-AC10-96BD6C8DB9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525" y="1579138"/>
            <a:ext cx="4929752" cy="446667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3" name="직사각형 12">
            <a:extLst>
              <a:ext uri="{FF2B5EF4-FFF2-40B4-BE49-F238E27FC236}">
                <a16:creationId xmlns:a16="http://schemas.microsoft.com/office/drawing/2014/main" id="{B2596997-7BB2-4455-AEFF-76AC78D9FE42}"/>
              </a:ext>
            </a:extLst>
          </p:cNvPr>
          <p:cNvSpPr/>
          <p:nvPr/>
        </p:nvSpPr>
        <p:spPr bwMode="auto">
          <a:xfrm>
            <a:off x="5588493" y="1497159"/>
            <a:ext cx="4097046" cy="4401193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SW Provision</a:t>
            </a: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u="sng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Alarm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Monitering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경보 활성화 유무설정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Protocol : (None/STP/RSTP/RPVST+)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Priority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우선순위를 설정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(0~61440)</a:t>
            </a: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Transmit Hold Counter :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전송시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보류회수설정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(0~10)</a:t>
            </a: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Error Disable Timeout Mode : error Mode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활성화유무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Error Disable Timeout Value : Timeout Value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Hello Time : BPDU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주기를 설정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(1~10)</a:t>
            </a: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Forward Time : Listening, Learning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대기시간설정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(4~30)</a:t>
            </a: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Max AGE : BPDU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정보를 저장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유지하는시간설정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(6~40)</a:t>
            </a: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Base Mac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기본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Mac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을 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Protection : A Side -&gt;B Side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로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절체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859E425A-1B9E-4017-8F89-99C5DEB28B04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sp>
        <p:nvSpPr>
          <p:cNvPr id="10" name="AutoShape 5">
            <a:extLst>
              <a:ext uri="{FF2B5EF4-FFF2-40B4-BE49-F238E27FC236}">
                <a16:creationId xmlns:a16="http://schemas.microsoft.com/office/drawing/2014/main" id="{BBC2FD31-D12F-46A1-99D6-322ADAD890B2}"/>
              </a:ext>
            </a:extLst>
          </p:cNvPr>
          <p:cNvSpPr>
            <a:spLocks noChangeArrowheads="1"/>
          </p:cNvSpPr>
          <p:nvPr/>
        </p:nvSpPr>
        <p:spPr bwMode="gray">
          <a:xfrm>
            <a:off x="489793" y="1841331"/>
            <a:ext cx="665826" cy="264369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616137ED-5323-401E-A772-01CF8C091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53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72472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13" grpId="0"/>
      <p:bldP spid="9" grpId="0"/>
      <p:bldP spid="10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B8F5AAB1-D168-47D8-9D01-49D04EC87ADC}"/>
              </a:ext>
            </a:extLst>
          </p:cNvPr>
          <p:cNvSpPr/>
          <p:nvPr/>
        </p:nvSpPr>
        <p:spPr bwMode="auto">
          <a:xfrm>
            <a:off x="5508595" y="1497159"/>
            <a:ext cx="4259350" cy="453969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Port Provision</a:t>
            </a: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u="sng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u="sng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 State : STP </a:t>
            </a:r>
            <a:r>
              <a:rPr lang="ko-KR" altLang="en-US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사용유무 설정</a:t>
            </a:r>
            <a:endParaRPr lang="en-US" altLang="ko-KR" sz="1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BPDU Filter : BPDU  </a:t>
            </a:r>
            <a:r>
              <a:rPr lang="ko-KR" altLang="en-US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송수신 여부설정</a:t>
            </a:r>
            <a:endParaRPr lang="en-US" altLang="ko-KR" sz="1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Edge Port : </a:t>
            </a:r>
            <a:r>
              <a:rPr lang="ko-KR" altLang="en-US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모뎀 </a:t>
            </a:r>
            <a:r>
              <a: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RT</a:t>
            </a:r>
            <a:r>
              <a:rPr lang="ko-KR" altLang="en-US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측 포트 사용여부 설정</a:t>
            </a:r>
            <a:endParaRPr lang="en-US" altLang="ko-KR" sz="1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Port Fast : </a:t>
            </a:r>
            <a:r>
              <a:rPr lang="ko-KR" altLang="en-US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스위치</a:t>
            </a:r>
            <a:r>
              <a: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,</a:t>
            </a:r>
            <a:r>
              <a:rPr lang="ko-KR" altLang="en-US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서버</a:t>
            </a:r>
            <a:r>
              <a: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1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연동시</a:t>
            </a:r>
            <a:r>
              <a:rPr lang="ko-KR" altLang="en-US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1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부팅및복구될때</a:t>
            </a:r>
            <a:r>
              <a:rPr lang="ko-KR" altLang="en-US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직시동작여부</a:t>
            </a:r>
            <a:endParaRPr lang="en-US" altLang="ko-KR" sz="1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BPDU </a:t>
            </a:r>
            <a:r>
              <a:rPr lang="en-US" altLang="ko-KR" sz="11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Gurard</a:t>
            </a:r>
            <a:r>
              <a: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: BPDU</a:t>
            </a:r>
            <a:r>
              <a:rPr lang="ko-KR" altLang="en-US" sz="11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수신시</a:t>
            </a:r>
            <a:r>
              <a:rPr lang="ko-KR" altLang="en-US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포트 비활성화 설정</a:t>
            </a:r>
            <a:endParaRPr lang="en-US" altLang="ko-KR" sz="1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Root Guard : Root Guard </a:t>
            </a:r>
            <a:r>
              <a:rPr lang="ko-KR" altLang="en-US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사용유무 설정</a:t>
            </a:r>
            <a:endParaRPr lang="en-US" altLang="ko-KR" sz="1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Path Cost : </a:t>
            </a:r>
            <a:r>
              <a:rPr lang="en-US" altLang="ko-KR" sz="11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Dst</a:t>
            </a:r>
            <a:r>
              <a: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경로에서 거치는 각링크의 부담 총비용 설정</a:t>
            </a:r>
            <a:endParaRPr lang="en-US" altLang="ko-KR" sz="1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Priority : </a:t>
            </a:r>
            <a:r>
              <a:rPr lang="ko-KR" altLang="en-US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우선순위 설정 </a:t>
            </a:r>
            <a:r>
              <a: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(0~240)</a:t>
            </a:r>
          </a:p>
          <a:p>
            <a:pPr algn="l">
              <a:defRPr/>
            </a:pPr>
            <a:endParaRPr lang="en-US" altLang="ko-KR" sz="1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-Auto Nego : </a:t>
            </a:r>
            <a:r>
              <a:rPr lang="ko-KR" altLang="en-US" sz="11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ㅎ포트</a:t>
            </a:r>
            <a:r>
              <a:rPr lang="ko-KR" altLang="en-US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1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자동협장</a:t>
            </a:r>
            <a:r>
              <a:rPr lang="ko-KR" altLang="en-US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활성화 비활성화 설정</a:t>
            </a:r>
            <a:endParaRPr lang="en-US" altLang="ko-KR" sz="1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Flow Control  : </a:t>
            </a:r>
            <a:r>
              <a:rPr lang="ko-KR" altLang="en-US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흐름제어설정</a:t>
            </a:r>
            <a:endParaRPr lang="en-US" altLang="ko-KR" sz="1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MTU : </a:t>
            </a:r>
            <a:r>
              <a:rPr lang="ko-KR" altLang="en-US" sz="11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패킷사이즈</a:t>
            </a:r>
            <a:r>
              <a:rPr lang="ko-KR" altLang="en-US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설정</a:t>
            </a:r>
            <a:r>
              <a: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(1582Byte)</a:t>
            </a:r>
          </a:p>
          <a:p>
            <a:pPr>
              <a:defRPr/>
            </a:pPr>
            <a:r>
              <a: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</a:t>
            </a:r>
            <a:r>
              <a:rPr lang="en-US" altLang="ko-KR" sz="11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Broadcast,Pass</a:t>
            </a:r>
            <a:r>
              <a: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Multicast  </a:t>
            </a:r>
            <a:r>
              <a:rPr lang="en-US" altLang="ko-KR" sz="11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Cnt</a:t>
            </a:r>
            <a:r>
              <a: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/Sec  : </a:t>
            </a:r>
            <a:r>
              <a:rPr lang="ko-KR" altLang="en-US" sz="11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브로드캐스트패킷제어</a:t>
            </a:r>
            <a:endParaRPr lang="en-US" altLang="ko-KR" sz="1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</a:t>
            </a:r>
            <a:r>
              <a:rPr lang="en-US" altLang="ko-KR" sz="11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Multicast,Pass</a:t>
            </a:r>
            <a:r>
              <a: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Multicast  </a:t>
            </a:r>
            <a:r>
              <a:rPr lang="en-US" altLang="ko-KR" sz="11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Cnt</a:t>
            </a:r>
            <a:r>
              <a: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/Sec  : </a:t>
            </a:r>
            <a:r>
              <a:rPr lang="ko-KR" altLang="en-US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멀티캐스트 </a:t>
            </a:r>
            <a:r>
              <a:rPr lang="ko-KR" altLang="en-US" sz="11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패킷제어</a:t>
            </a:r>
            <a:endParaRPr lang="en-US" altLang="ko-KR" sz="1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</a:t>
            </a:r>
            <a:r>
              <a:rPr lang="en-US" altLang="ko-KR" sz="11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DLF,Pass</a:t>
            </a:r>
            <a:r>
              <a: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Multicast  </a:t>
            </a:r>
            <a:r>
              <a:rPr lang="en-US" altLang="ko-KR" sz="11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Cnt</a:t>
            </a:r>
            <a:r>
              <a: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/Sec  : DLF </a:t>
            </a:r>
            <a:r>
              <a:rPr lang="ko-KR" altLang="en-US" sz="11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패킷제어</a:t>
            </a:r>
            <a:endParaRPr lang="en-US" altLang="ko-KR" sz="1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LAN Speed : UNI  </a:t>
            </a:r>
            <a:r>
              <a:rPr lang="ko-KR" altLang="en-US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속도 </a:t>
            </a:r>
            <a:r>
              <a: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1G   /  NNI </a:t>
            </a:r>
            <a:r>
              <a:rPr lang="ko-KR" altLang="en-US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포트 설정 </a:t>
            </a:r>
            <a:r>
              <a: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1G or 10G </a:t>
            </a:r>
            <a:r>
              <a:rPr lang="ko-KR" altLang="en-US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설정</a:t>
            </a:r>
            <a:endParaRPr lang="en-US" altLang="ko-KR" sz="1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C732D551-D728-4C55-83DE-5FC666650E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57" y="1468761"/>
            <a:ext cx="4937255" cy="4370415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4F68B019-35D5-4D74-9FC4-9EBE905148B2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BCC4DCBC-EAF4-4548-AFEC-12BF3EB8F286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7-40. L2SW </a:t>
            </a: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(L2 Mode)</a:t>
            </a:r>
          </a:p>
        </p:txBody>
      </p:sp>
      <p:sp>
        <p:nvSpPr>
          <p:cNvPr id="11" name="AutoShape 5">
            <a:extLst>
              <a:ext uri="{FF2B5EF4-FFF2-40B4-BE49-F238E27FC236}">
                <a16:creationId xmlns:a16="http://schemas.microsoft.com/office/drawing/2014/main" id="{EB93B0B4-88CC-4833-BACE-7A2FA4C79195}"/>
              </a:ext>
            </a:extLst>
          </p:cNvPr>
          <p:cNvSpPr>
            <a:spLocks noChangeArrowheads="1"/>
          </p:cNvSpPr>
          <p:nvPr/>
        </p:nvSpPr>
        <p:spPr bwMode="gray">
          <a:xfrm>
            <a:off x="1232594" y="1963926"/>
            <a:ext cx="621438" cy="264369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A3DD3CFE-FA4F-46FC-9475-F9D8FEC46EEB}"/>
              </a:ext>
            </a:extLst>
          </p:cNvPr>
          <p:cNvSpPr/>
          <p:nvPr/>
        </p:nvSpPr>
        <p:spPr>
          <a:xfrm>
            <a:off x="2883721" y="2926766"/>
            <a:ext cx="2297879" cy="2254834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9602CE1-6E6D-4C16-9669-A056487A0E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54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16528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8" grpId="0"/>
      <p:bldP spid="10" grpId="0"/>
      <p:bldP spid="11" grpId="0" animBg="1"/>
      <p:bldP spid="12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4C4485B9-3FA8-45CC-B76D-43882AA1D533}"/>
              </a:ext>
            </a:extLst>
          </p:cNvPr>
          <p:cNvSpPr/>
          <p:nvPr/>
        </p:nvSpPr>
        <p:spPr bwMode="auto">
          <a:xfrm>
            <a:off x="5654660" y="1497159"/>
            <a:ext cx="4429156" cy="1077206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DCC</a:t>
            </a: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해당 포트의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DCC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사용 유무를 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Use : DCC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사용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(downlink)RT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원격조회시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Unuse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: DCC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미사용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(Uplink) UNI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포트을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Uplink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로 사용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ADFCF9AF-CE55-458B-AD61-7A9F635A0A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862" y="1497159"/>
            <a:ext cx="4929752" cy="3199127"/>
          </a:xfrm>
          <a:prstGeom prst="rect">
            <a:avLst/>
          </a:prstGeom>
        </p:spPr>
      </p:pic>
      <p:sp>
        <p:nvSpPr>
          <p:cNvPr id="14" name="직사각형 13">
            <a:extLst>
              <a:ext uri="{FF2B5EF4-FFF2-40B4-BE49-F238E27FC236}">
                <a16:creationId xmlns:a16="http://schemas.microsoft.com/office/drawing/2014/main" id="{B1DBD134-B6E5-4613-AD9D-C16A7ECB7772}"/>
              </a:ext>
            </a:extLst>
          </p:cNvPr>
          <p:cNvSpPr/>
          <p:nvPr/>
        </p:nvSpPr>
        <p:spPr bwMode="auto">
          <a:xfrm>
            <a:off x="5654660" y="2776012"/>
            <a:ext cx="4429156" cy="2923865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Loop Detect</a:t>
            </a: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해당 포트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loop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발생시 포트차단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1) Use : loop detect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활성화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해당포트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루핑발생시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3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초이내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해당 포트 차단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loop detected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경보 발령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2) Unuse : loop detect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비활성화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해당포트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루핑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해제및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조치시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20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초 이상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루핑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미발생시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차단된 포트 해제됨 경보해제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 Uplink Port(NNI)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는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집선포트이므로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설정않함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권장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550A76A3-040F-407E-94D4-3FDE8D653CB3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B0F72D40-39E8-4881-824D-C909D48DEF6B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7-41. L2SW </a:t>
            </a: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(L2 Mode)</a:t>
            </a:r>
          </a:p>
        </p:txBody>
      </p:sp>
      <p:sp>
        <p:nvSpPr>
          <p:cNvPr id="11" name="AutoShape 5">
            <a:extLst>
              <a:ext uri="{FF2B5EF4-FFF2-40B4-BE49-F238E27FC236}">
                <a16:creationId xmlns:a16="http://schemas.microsoft.com/office/drawing/2014/main" id="{90FD65D3-7C7F-436A-B746-94B7975EECED}"/>
              </a:ext>
            </a:extLst>
          </p:cNvPr>
          <p:cNvSpPr>
            <a:spLocks noChangeArrowheads="1"/>
          </p:cNvSpPr>
          <p:nvPr/>
        </p:nvSpPr>
        <p:spPr bwMode="gray">
          <a:xfrm>
            <a:off x="1877113" y="1873188"/>
            <a:ext cx="555369" cy="239697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4AEB416B-41ED-4483-A1E9-FD5E5604F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55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2249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4" grpId="0"/>
      <p:bldP spid="8" grpId="0"/>
      <p:bldP spid="10" grpId="0"/>
      <p:bldP spid="11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2B2D7A29-1FB5-4005-B754-F545B275B08B}"/>
              </a:ext>
            </a:extLst>
          </p:cNvPr>
          <p:cNvSpPr/>
          <p:nvPr/>
        </p:nvSpPr>
        <p:spPr bwMode="auto">
          <a:xfrm>
            <a:off x="5682280" y="1497159"/>
            <a:ext cx="4012135" cy="178509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RPVST+ Group 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(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Repid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Per VLAN STP)VLAN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마다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STP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를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지원하는기능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marL="228600" indent="-228600" algn="l">
              <a:buAutoNum type="arabicParenR"/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VLAN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생성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marL="228600" indent="-228600" algn="l">
              <a:buAutoNum type="arabicParenR"/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L2SW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에서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RPVST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프로토콜 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3)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Add/DEL :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RPVST+Group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추가 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4) VID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설정할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VID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를 선택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5)Priority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우선순위를 선택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기본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32768)</a:t>
            </a: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6) Port Member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선택한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VID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에 해당하는 포트 선택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C9D983F8-E5A5-427D-868F-42B614EC79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649" y="1497159"/>
            <a:ext cx="4952965" cy="3705156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D00944B5-4E70-442B-A943-FDFD10AA4BDD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DB110324-41A7-494A-BD87-2738543A56FA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7-42. L2SW </a:t>
            </a: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(L2 Mode)</a:t>
            </a:r>
          </a:p>
        </p:txBody>
      </p:sp>
      <p:sp>
        <p:nvSpPr>
          <p:cNvPr id="12" name="AutoShape 5">
            <a:extLst>
              <a:ext uri="{FF2B5EF4-FFF2-40B4-BE49-F238E27FC236}">
                <a16:creationId xmlns:a16="http://schemas.microsoft.com/office/drawing/2014/main" id="{BBD514E4-E161-4C59-A151-E90F04007A95}"/>
              </a:ext>
            </a:extLst>
          </p:cNvPr>
          <p:cNvSpPr>
            <a:spLocks noChangeArrowheads="1"/>
          </p:cNvSpPr>
          <p:nvPr/>
        </p:nvSpPr>
        <p:spPr bwMode="gray">
          <a:xfrm>
            <a:off x="2383141" y="1942435"/>
            <a:ext cx="608634" cy="239697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420B978F-9D7C-44EE-9FAC-369A7CC85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56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27667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8" grpId="0"/>
      <p:bldP spid="10" grpId="0"/>
      <p:bldP spid="12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A54E7B32-617E-42D5-AC5F-C272613AF0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627" y="1615931"/>
            <a:ext cx="4818059" cy="361792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6ECDF93-1332-42A7-B0D6-7A65375D792D}"/>
              </a:ext>
            </a:extLst>
          </p:cNvPr>
          <p:cNvSpPr txBox="1"/>
          <p:nvPr/>
        </p:nvSpPr>
        <p:spPr>
          <a:xfrm>
            <a:off x="7794594" y="2043629"/>
            <a:ext cx="523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ⓒ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472E0990-36C4-4A9D-A465-C9022E1944AE}"/>
              </a:ext>
            </a:extLst>
          </p:cNvPr>
          <p:cNvSpPr/>
          <p:nvPr/>
        </p:nvSpPr>
        <p:spPr bwMode="auto">
          <a:xfrm>
            <a:off x="5616038" y="1552713"/>
            <a:ext cx="3957024" cy="2185201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MAC Drop</a:t>
            </a:r>
          </a:p>
          <a:p>
            <a:pPr algn="l"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특정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MAC Address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를 차단하는 기능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1)  Port : CU1-Port#1 ~ CU6-Port#16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까지 선택가능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2)  VLAN ID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조회한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VLANID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값을 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3)  Mac Address : Drop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할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Mac Address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를 입력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4)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추가버튼 눌러 해당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Mac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 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Type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에서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Discard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ㄷ확인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D110AEBA-BD37-4F89-8E8F-DF1485E5B4A7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77D113C6-B3AA-4FA0-AC74-34ADA965F2B1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7-43. L2SW </a:t>
            </a: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(L2 Mode)</a:t>
            </a:r>
          </a:p>
        </p:txBody>
      </p:sp>
      <p:sp>
        <p:nvSpPr>
          <p:cNvPr id="11" name="AutoShape 5">
            <a:extLst>
              <a:ext uri="{FF2B5EF4-FFF2-40B4-BE49-F238E27FC236}">
                <a16:creationId xmlns:a16="http://schemas.microsoft.com/office/drawing/2014/main" id="{00FD9CF4-2737-4F86-A2D9-66A4D0FF1D28}"/>
              </a:ext>
            </a:extLst>
          </p:cNvPr>
          <p:cNvSpPr>
            <a:spLocks noChangeArrowheads="1"/>
          </p:cNvSpPr>
          <p:nvPr/>
        </p:nvSpPr>
        <p:spPr bwMode="gray">
          <a:xfrm>
            <a:off x="2859656" y="2040744"/>
            <a:ext cx="555369" cy="239697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CE331E09-7FA4-4293-A271-F34FAE683D5B}"/>
              </a:ext>
            </a:extLst>
          </p:cNvPr>
          <p:cNvSpPr/>
          <p:nvPr/>
        </p:nvSpPr>
        <p:spPr>
          <a:xfrm>
            <a:off x="992206" y="2425508"/>
            <a:ext cx="3960794" cy="439612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A1E289C6-4411-47B4-B76E-30EC5646B9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57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8401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 animBg="1"/>
      <p:bldP spid="1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472E0990-36C4-4A9D-A465-C9022E1944AE}"/>
              </a:ext>
            </a:extLst>
          </p:cNvPr>
          <p:cNvSpPr/>
          <p:nvPr/>
        </p:nvSpPr>
        <p:spPr bwMode="auto">
          <a:xfrm>
            <a:off x="5742793" y="1584626"/>
            <a:ext cx="3797452" cy="2739199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Mirroring</a:t>
            </a: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해당 포트에 전달되는 네트워크 패킷을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복사하는기능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1) 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Monitering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Port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모니터링 할  포트 선택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패킷분석할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포트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2)  Ingress Send Mirror Port :  RX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미러링할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포트 선택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단말카메라에서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수신되는방향을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복사하는포트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marL="171450" indent="-171450">
              <a:buFontTx/>
              <a:buChar char="-"/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3)  Egress Send Mirror Port :  TX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미러링할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포트 선택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서버측에서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송신되는 방향을 복사하는 포트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4) 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각포트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I/Egress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단방향및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양방향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선택가능함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559C57DA-E218-4A7F-948C-D987E55BBE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05" y="1497159"/>
            <a:ext cx="4952964" cy="3483214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F83C979B-7F81-4F98-9946-8FCCDA228EEC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9666DBC0-6E57-4FE9-B564-A279DCD672D3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7-44. L2SW </a:t>
            </a: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(L2 Mode)</a:t>
            </a:r>
          </a:p>
        </p:txBody>
      </p:sp>
      <p:sp>
        <p:nvSpPr>
          <p:cNvPr id="12" name="AutoShape 5">
            <a:extLst>
              <a:ext uri="{FF2B5EF4-FFF2-40B4-BE49-F238E27FC236}">
                <a16:creationId xmlns:a16="http://schemas.microsoft.com/office/drawing/2014/main" id="{DFB9B7BD-E625-405E-BEAC-A713F90B1580}"/>
              </a:ext>
            </a:extLst>
          </p:cNvPr>
          <p:cNvSpPr>
            <a:spLocks noChangeArrowheads="1"/>
          </p:cNvSpPr>
          <p:nvPr/>
        </p:nvSpPr>
        <p:spPr bwMode="gray">
          <a:xfrm>
            <a:off x="3501727" y="1931189"/>
            <a:ext cx="484347" cy="217207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6A22D9E-BF14-4811-A57A-F2B8502F506C}"/>
              </a:ext>
            </a:extLst>
          </p:cNvPr>
          <p:cNvSpPr txBox="1"/>
          <p:nvPr/>
        </p:nvSpPr>
        <p:spPr>
          <a:xfrm>
            <a:off x="789829" y="3219121"/>
            <a:ext cx="3741992" cy="46166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Mirror</a:t>
            </a:r>
            <a:r>
              <a:rPr lang="ko-KR" altLang="en-US" sz="1200" dirty="0">
                <a:solidFill>
                  <a:schemeClr val="bg1"/>
                </a:solidFill>
              </a:rPr>
              <a:t>할 포트를 방향성에 맞게 선택하여 체크한다음</a:t>
            </a:r>
            <a:endParaRPr lang="en-US" altLang="ko-KR" sz="1200" dirty="0">
              <a:solidFill>
                <a:schemeClr val="bg1"/>
              </a:solidFill>
            </a:endParaRPr>
          </a:p>
          <a:p>
            <a:r>
              <a:rPr lang="en-US" altLang="ko-KR" sz="1200" dirty="0" err="1">
                <a:solidFill>
                  <a:schemeClr val="bg1"/>
                </a:solidFill>
              </a:rPr>
              <a:t>Monitering</a:t>
            </a:r>
            <a:r>
              <a:rPr lang="en-US" altLang="ko-KR" sz="1200" dirty="0">
                <a:solidFill>
                  <a:schemeClr val="bg1"/>
                </a:solidFill>
              </a:rPr>
              <a:t> </a:t>
            </a:r>
            <a:r>
              <a:rPr lang="ko-KR" altLang="en-US" sz="1200" dirty="0">
                <a:solidFill>
                  <a:schemeClr val="bg1"/>
                </a:solidFill>
              </a:rPr>
              <a:t>할 포트를 지정하여 패킷을 확인함</a:t>
            </a:r>
            <a:endParaRPr lang="en-US" altLang="ko-KR" sz="1200" dirty="0">
              <a:solidFill>
                <a:schemeClr val="bg1"/>
              </a:solidFill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AB11D3D2-45AE-4E5D-9E7C-D547C3498BFC}"/>
              </a:ext>
            </a:extLst>
          </p:cNvPr>
          <p:cNvSpPr/>
          <p:nvPr/>
        </p:nvSpPr>
        <p:spPr>
          <a:xfrm>
            <a:off x="1225118" y="2304295"/>
            <a:ext cx="1734183" cy="181453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A78BCD59-01CA-4FFA-847F-C46681C61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58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95414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 animBg="1"/>
      <p:bldP spid="14" grpId="0" animBg="1"/>
      <p:bldP spid="16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A18403F4-59CE-4460-825B-164790B63AFD}"/>
              </a:ext>
            </a:extLst>
          </p:cNvPr>
          <p:cNvGrpSpPr/>
          <p:nvPr/>
        </p:nvGrpSpPr>
        <p:grpSpPr>
          <a:xfrm>
            <a:off x="531712" y="1484304"/>
            <a:ext cx="8914292" cy="4744374"/>
            <a:chOff x="531712" y="1484304"/>
            <a:chExt cx="8914292" cy="4744374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4EF3D3BF-5DD4-48B3-9A93-30D96985D7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1712" y="1484304"/>
              <a:ext cx="4879383" cy="4744374"/>
            </a:xfrm>
            <a:prstGeom prst="rect">
              <a:avLst/>
            </a:prstGeom>
          </p:spPr>
        </p:pic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8B644789-CCC1-4A2C-A4FA-216F211FBAAE}"/>
                </a:ext>
              </a:extLst>
            </p:cNvPr>
            <p:cNvSpPr/>
            <p:nvPr/>
          </p:nvSpPr>
          <p:spPr>
            <a:xfrm>
              <a:off x="640969" y="2443008"/>
              <a:ext cx="2276648" cy="1065321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3ABBB30A-6B23-4F85-BA26-47BAAFEB94EC}"/>
                </a:ext>
              </a:extLst>
            </p:cNvPr>
            <p:cNvSpPr/>
            <p:nvPr/>
          </p:nvSpPr>
          <p:spPr bwMode="auto">
            <a:xfrm>
              <a:off x="5817610" y="1666033"/>
              <a:ext cx="3628394" cy="4370415"/>
            </a:xfrm>
            <a:prstGeom prst="rect">
              <a:avLst/>
            </a:prstGeom>
          </p:spPr>
          <p:txBody>
            <a:bodyPr wrap="square" lIns="91430" tIns="45714" rIns="91430" bIns="45714">
              <a:spAutoFit/>
            </a:bodyPr>
            <a:lstStyle/>
            <a:p>
              <a:pPr algn="l">
                <a:buFont typeface="Wingdings" pitchFamily="2" charset="2"/>
                <a:buChar char="§"/>
                <a:defRPr/>
              </a:pPr>
              <a:r>
                <a:rPr lang="en-US" altLang="ko-KR" sz="1400" b="1" dirty="0">
                  <a:ln>
                    <a:solidFill>
                      <a:prstClr val="white">
                        <a:alpha val="0"/>
                      </a:prstClr>
                    </a:solidFill>
                  </a:ln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Link Aggregation</a:t>
              </a:r>
            </a:p>
            <a:p>
              <a:pPr algn="l"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ko-KR" altLang="en-US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포트와포트간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묶어 대역폭을 </a:t>
              </a:r>
              <a:r>
                <a:rPr lang="ko-KR" altLang="en-US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조절하는기능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- Link aggregation Group :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설정 그룹지정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  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포트추가 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:  UNI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포트 최대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4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개포트설정가능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(4G)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>
                <a:defRPr/>
              </a:pP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   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Group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추가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: 8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개그룹까지 가능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-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설정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  Add : 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우측 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Port Info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포트 </a:t>
              </a:r>
              <a:r>
                <a:rPr lang="ko-KR" altLang="en-US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선택후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추가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  Remove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: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좌측 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Member Info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포트선택 삭제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-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주의사항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 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장비와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-</a:t>
              </a:r>
              <a:r>
                <a:rPr lang="ko-KR" altLang="en-US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대향장치간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Aggregation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및 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port </a:t>
              </a:r>
              <a:r>
                <a:rPr lang="en-US" altLang="ko-KR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trunking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 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설정작업후에 물리적연결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 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작업순서가 </a:t>
              </a:r>
              <a:r>
                <a:rPr lang="ko-KR" altLang="en-US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반대일경우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ko-KR" altLang="en-US" sz="12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루핑발생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 </a:t>
              </a:r>
            </a:p>
            <a:p>
              <a:pPr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DB5B822-5ECF-4940-87C6-4D8ADAE7F7C6}"/>
              </a:ext>
            </a:extLst>
          </p:cNvPr>
          <p:cNvSpPr txBox="1"/>
          <p:nvPr/>
        </p:nvSpPr>
        <p:spPr>
          <a:xfrm>
            <a:off x="8239321" y="4742440"/>
            <a:ext cx="4793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ⓔ 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7B85C544-32A5-4AD0-AD6B-963666E44FA9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sp>
        <p:nvSpPr>
          <p:cNvPr id="17" name="AutoShape 5">
            <a:extLst>
              <a:ext uri="{FF2B5EF4-FFF2-40B4-BE49-F238E27FC236}">
                <a16:creationId xmlns:a16="http://schemas.microsoft.com/office/drawing/2014/main" id="{CAA88E72-61A4-4F24-9BFB-88D613D33A15}"/>
              </a:ext>
            </a:extLst>
          </p:cNvPr>
          <p:cNvSpPr>
            <a:spLocks noChangeArrowheads="1"/>
          </p:cNvSpPr>
          <p:nvPr/>
        </p:nvSpPr>
        <p:spPr bwMode="gray">
          <a:xfrm>
            <a:off x="3102127" y="2043629"/>
            <a:ext cx="665826" cy="260084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FCE6F2E2-A603-4882-B2EC-D41C24BF1802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7-44. L2SW </a:t>
            </a: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(L2 Mode)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B4660D9-F529-4372-A66A-022925929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59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3877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7" grpId="0" animBg="1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5664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4.</a:t>
            </a:r>
            <a:r>
              <a:rPr lang="ko-KR" altLang="en-US" dirty="0"/>
              <a:t>시스템 구성</a:t>
            </a:r>
          </a:p>
        </p:txBody>
      </p:sp>
      <p:pic>
        <p:nvPicPr>
          <p:cNvPr id="178" name="그림 177">
            <a:extLst>
              <a:ext uri="{FF2B5EF4-FFF2-40B4-BE49-F238E27FC236}">
                <a16:creationId xmlns:a16="http://schemas.microsoft.com/office/drawing/2014/main" id="{ADD83FE3-5ECF-4E8F-9BC0-0B6802B455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36" b="1836"/>
          <a:stretch/>
        </p:blipFill>
        <p:spPr>
          <a:xfrm>
            <a:off x="640968" y="1715475"/>
            <a:ext cx="8640000" cy="8417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179" name="그룹 178">
            <a:extLst>
              <a:ext uri="{FF2B5EF4-FFF2-40B4-BE49-F238E27FC236}">
                <a16:creationId xmlns:a16="http://schemas.microsoft.com/office/drawing/2014/main" id="{DAC87EB7-DAAE-4926-851E-0EA4532E382D}"/>
              </a:ext>
            </a:extLst>
          </p:cNvPr>
          <p:cNvGrpSpPr/>
          <p:nvPr/>
        </p:nvGrpSpPr>
        <p:grpSpPr>
          <a:xfrm>
            <a:off x="1185816" y="1996858"/>
            <a:ext cx="2650406" cy="2527068"/>
            <a:chOff x="2284831" y="1352786"/>
            <a:chExt cx="2650406" cy="2053786"/>
          </a:xfrm>
        </p:grpSpPr>
        <p:sp>
          <p:nvSpPr>
            <p:cNvPr id="180" name="직사각형 179">
              <a:extLst>
                <a:ext uri="{FF2B5EF4-FFF2-40B4-BE49-F238E27FC236}">
                  <a16:creationId xmlns:a16="http://schemas.microsoft.com/office/drawing/2014/main" id="{9CDE9E0A-FDEE-4E1B-91E5-E9A33AEB25BE}"/>
                </a:ext>
              </a:extLst>
            </p:cNvPr>
            <p:cNvSpPr/>
            <p:nvPr/>
          </p:nvSpPr>
          <p:spPr>
            <a:xfrm>
              <a:off x="2284831" y="2956330"/>
              <a:ext cx="2650406" cy="4502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1600" b="1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rgbClr val="FF697A"/>
                  </a:solidFill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LED, Console</a:t>
              </a:r>
            </a:p>
            <a:p>
              <a:pPr algn="ctr"/>
              <a:r>
                <a:rPr lang="en-US" altLang="ko-KR" sz="14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LED</a:t>
              </a:r>
              <a:r>
                <a:rPr lang="ko-KR" altLang="en-US" sz="14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로 상태 확인 및 </a:t>
              </a:r>
              <a:r>
                <a:rPr lang="en-US" altLang="ko-KR" sz="14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Console </a:t>
              </a:r>
              <a:r>
                <a:rPr lang="ko-KR" altLang="en-US" sz="14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제어</a:t>
              </a:r>
              <a:endParaRPr lang="ko-KR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cxnSp>
          <p:nvCxnSpPr>
            <p:cNvPr id="181" name="직선 화살표 연결선 180">
              <a:extLst>
                <a:ext uri="{FF2B5EF4-FFF2-40B4-BE49-F238E27FC236}">
                  <a16:creationId xmlns:a16="http://schemas.microsoft.com/office/drawing/2014/main" id="{D0C2061E-BB52-491A-99EC-FB8165F12C96}"/>
                </a:ext>
              </a:extLst>
            </p:cNvPr>
            <p:cNvCxnSpPr>
              <a:cxnSpLocks/>
              <a:stCxn id="182" idx="4"/>
              <a:endCxn id="180" idx="0"/>
            </p:cNvCxnSpPr>
            <p:nvPr/>
          </p:nvCxnSpPr>
          <p:spPr>
            <a:xfrm flipH="1">
              <a:off x="3610034" y="2036901"/>
              <a:ext cx="3770" cy="919429"/>
            </a:xfrm>
            <a:prstGeom prst="straightConnector1">
              <a:avLst/>
            </a:prstGeom>
            <a:ln w="15875">
              <a:solidFill>
                <a:srgbClr val="E7535F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2" name="타원 181">
              <a:extLst>
                <a:ext uri="{FF2B5EF4-FFF2-40B4-BE49-F238E27FC236}">
                  <a16:creationId xmlns:a16="http://schemas.microsoft.com/office/drawing/2014/main" id="{F3FC73F1-856D-4CD2-B24D-EE236ACEC068}"/>
                </a:ext>
              </a:extLst>
            </p:cNvPr>
            <p:cNvSpPr/>
            <p:nvPr/>
          </p:nvSpPr>
          <p:spPr>
            <a:xfrm>
              <a:off x="3028016" y="1352786"/>
              <a:ext cx="1171575" cy="684115"/>
            </a:xfrm>
            <a:prstGeom prst="ellipse">
              <a:avLst/>
            </a:prstGeom>
            <a:solidFill>
              <a:srgbClr val="E7535F">
                <a:alpha val="10000"/>
              </a:srgbClr>
            </a:solidFill>
            <a:ln w="12700">
              <a:solidFill>
                <a:srgbClr val="E7535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grpSp>
        <p:nvGrpSpPr>
          <p:cNvPr id="183" name="그룹 182">
            <a:extLst>
              <a:ext uri="{FF2B5EF4-FFF2-40B4-BE49-F238E27FC236}">
                <a16:creationId xmlns:a16="http://schemas.microsoft.com/office/drawing/2014/main" id="{A9B5F78F-2D5B-4463-99B9-26F6ED0BE16A}"/>
              </a:ext>
            </a:extLst>
          </p:cNvPr>
          <p:cNvGrpSpPr/>
          <p:nvPr/>
        </p:nvGrpSpPr>
        <p:grpSpPr>
          <a:xfrm>
            <a:off x="3125704" y="1889638"/>
            <a:ext cx="3307482" cy="3509778"/>
            <a:chOff x="2055840" y="770085"/>
            <a:chExt cx="3307482" cy="3509778"/>
          </a:xfrm>
        </p:grpSpPr>
        <p:sp>
          <p:nvSpPr>
            <p:cNvPr id="184" name="직사각형 183">
              <a:extLst>
                <a:ext uri="{FF2B5EF4-FFF2-40B4-BE49-F238E27FC236}">
                  <a16:creationId xmlns:a16="http://schemas.microsoft.com/office/drawing/2014/main" id="{08C842A6-DDA0-4ABA-AE58-AD27E183CB46}"/>
                </a:ext>
              </a:extLst>
            </p:cNvPr>
            <p:cNvSpPr/>
            <p:nvPr/>
          </p:nvSpPr>
          <p:spPr>
            <a:xfrm>
              <a:off x="2226946" y="3725865"/>
              <a:ext cx="2970365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1600" b="1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rgbClr val="FF697A"/>
                  </a:solidFill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UNI(User</a:t>
              </a:r>
              <a:r>
                <a:rPr lang="ko-KR" altLang="en-US" sz="1600" b="1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rgbClr val="FF697A"/>
                  </a:solidFill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en-US" altLang="ko-KR" sz="1600" b="1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rgbClr val="FF697A"/>
                  </a:solidFill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Network</a:t>
              </a:r>
              <a:r>
                <a:rPr lang="ko-KR" altLang="en-US" sz="1600" b="1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rgbClr val="FF697A"/>
                  </a:solidFill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en-US" altLang="ko-KR" sz="1600" b="1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rgbClr val="FF697A"/>
                  </a:solidFill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Interface)</a:t>
              </a:r>
            </a:p>
            <a:p>
              <a:pPr algn="ctr"/>
              <a:r>
                <a:rPr lang="en-US" altLang="ko-KR" sz="14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2"/>
                  </a:solidFill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DownLink</a:t>
              </a:r>
              <a:r>
                <a:rPr lang="en-US" altLang="ko-KR" sz="14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2"/>
                  </a:solidFill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en-US" altLang="ko-KR" sz="14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(1Gbps x 24Ports)</a:t>
              </a:r>
            </a:p>
          </p:txBody>
        </p:sp>
        <p:cxnSp>
          <p:nvCxnSpPr>
            <p:cNvPr id="185" name="직선 화살표 연결선 184">
              <a:extLst>
                <a:ext uri="{FF2B5EF4-FFF2-40B4-BE49-F238E27FC236}">
                  <a16:creationId xmlns:a16="http://schemas.microsoft.com/office/drawing/2014/main" id="{6FA9F520-D2ED-4249-A9AE-7FD1843AC780}"/>
                </a:ext>
              </a:extLst>
            </p:cNvPr>
            <p:cNvCxnSpPr>
              <a:cxnSpLocks/>
              <a:stCxn id="186" idx="4"/>
              <a:endCxn id="184" idx="0"/>
            </p:cNvCxnSpPr>
            <p:nvPr/>
          </p:nvCxnSpPr>
          <p:spPr>
            <a:xfrm>
              <a:off x="3709581" y="1818906"/>
              <a:ext cx="2548" cy="1906959"/>
            </a:xfrm>
            <a:prstGeom prst="straightConnector1">
              <a:avLst/>
            </a:prstGeom>
            <a:ln w="15875">
              <a:solidFill>
                <a:srgbClr val="E7535F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6" name="타원 185">
              <a:extLst>
                <a:ext uri="{FF2B5EF4-FFF2-40B4-BE49-F238E27FC236}">
                  <a16:creationId xmlns:a16="http://schemas.microsoft.com/office/drawing/2014/main" id="{4DF901FF-AAF7-49E0-B5C5-CA73FC59549F}"/>
                </a:ext>
              </a:extLst>
            </p:cNvPr>
            <p:cNvSpPr/>
            <p:nvPr/>
          </p:nvSpPr>
          <p:spPr>
            <a:xfrm>
              <a:off x="2055840" y="770085"/>
              <a:ext cx="3307482" cy="1048821"/>
            </a:xfrm>
            <a:prstGeom prst="ellipse">
              <a:avLst/>
            </a:prstGeom>
            <a:solidFill>
              <a:srgbClr val="E7535F">
                <a:alpha val="10000"/>
              </a:srgbClr>
            </a:solidFill>
            <a:ln w="12700">
              <a:solidFill>
                <a:srgbClr val="E7535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grpSp>
        <p:nvGrpSpPr>
          <p:cNvPr id="187" name="그룹 186">
            <a:extLst>
              <a:ext uri="{FF2B5EF4-FFF2-40B4-BE49-F238E27FC236}">
                <a16:creationId xmlns:a16="http://schemas.microsoft.com/office/drawing/2014/main" id="{D5F9B03B-1361-4E69-B183-4549265BB3FE}"/>
              </a:ext>
            </a:extLst>
          </p:cNvPr>
          <p:cNvGrpSpPr/>
          <p:nvPr/>
        </p:nvGrpSpPr>
        <p:grpSpPr>
          <a:xfrm>
            <a:off x="6194308" y="2088669"/>
            <a:ext cx="2869632" cy="2285924"/>
            <a:chOff x="2688207" y="1352786"/>
            <a:chExt cx="2869632" cy="2285924"/>
          </a:xfrm>
        </p:grpSpPr>
        <p:sp>
          <p:nvSpPr>
            <p:cNvPr id="188" name="직사각형 187">
              <a:extLst>
                <a:ext uri="{FF2B5EF4-FFF2-40B4-BE49-F238E27FC236}">
                  <a16:creationId xmlns:a16="http://schemas.microsoft.com/office/drawing/2014/main" id="{CD40E284-E360-4E19-98D0-49B7BA14794B}"/>
                </a:ext>
              </a:extLst>
            </p:cNvPr>
            <p:cNvSpPr/>
            <p:nvPr/>
          </p:nvSpPr>
          <p:spPr>
            <a:xfrm>
              <a:off x="2688207" y="3084712"/>
              <a:ext cx="2869632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1600" b="1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rgbClr val="FF697A"/>
                  </a:solidFill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XGIU(10Gbps Interface Unit)</a:t>
              </a:r>
            </a:p>
            <a:p>
              <a:pPr algn="ctr"/>
              <a:r>
                <a:rPr lang="en-US" altLang="ko-KR" sz="14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2"/>
                  </a:solidFill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UpLink</a:t>
              </a:r>
              <a:r>
                <a:rPr lang="en-US" altLang="ko-KR" sz="14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(1G or 10Gbps x 4Ports)</a:t>
              </a:r>
            </a:p>
          </p:txBody>
        </p:sp>
        <p:cxnSp>
          <p:nvCxnSpPr>
            <p:cNvPr id="189" name="직선 화살표 연결선 188">
              <a:extLst>
                <a:ext uri="{FF2B5EF4-FFF2-40B4-BE49-F238E27FC236}">
                  <a16:creationId xmlns:a16="http://schemas.microsoft.com/office/drawing/2014/main" id="{C6266768-2E6D-46A2-833C-EB62CD12D766}"/>
                </a:ext>
              </a:extLst>
            </p:cNvPr>
            <p:cNvCxnSpPr>
              <a:cxnSpLocks/>
              <a:stCxn id="190" idx="4"/>
              <a:endCxn id="188" idx="0"/>
            </p:cNvCxnSpPr>
            <p:nvPr/>
          </p:nvCxnSpPr>
          <p:spPr>
            <a:xfrm>
              <a:off x="4123020" y="2035891"/>
              <a:ext cx="3" cy="1048821"/>
            </a:xfrm>
            <a:prstGeom prst="straightConnector1">
              <a:avLst/>
            </a:prstGeom>
            <a:ln w="15875">
              <a:solidFill>
                <a:srgbClr val="E7535F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0" name="타원 189">
              <a:extLst>
                <a:ext uri="{FF2B5EF4-FFF2-40B4-BE49-F238E27FC236}">
                  <a16:creationId xmlns:a16="http://schemas.microsoft.com/office/drawing/2014/main" id="{A7E83362-25FC-44E2-94C4-4B78BC597755}"/>
                </a:ext>
              </a:extLst>
            </p:cNvPr>
            <p:cNvSpPr/>
            <p:nvPr/>
          </p:nvSpPr>
          <p:spPr>
            <a:xfrm>
              <a:off x="3096961" y="1352786"/>
              <a:ext cx="2052117" cy="683105"/>
            </a:xfrm>
            <a:prstGeom prst="ellipse">
              <a:avLst/>
            </a:prstGeom>
            <a:solidFill>
              <a:srgbClr val="E7535F">
                <a:alpha val="10000"/>
              </a:srgbClr>
            </a:solidFill>
            <a:ln w="12700">
              <a:solidFill>
                <a:srgbClr val="E7535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grpSp>
        <p:nvGrpSpPr>
          <p:cNvPr id="191" name="그룹 190">
            <a:extLst>
              <a:ext uri="{FF2B5EF4-FFF2-40B4-BE49-F238E27FC236}">
                <a16:creationId xmlns:a16="http://schemas.microsoft.com/office/drawing/2014/main" id="{0A2A93D8-208F-4A82-99F0-538D7386B934}"/>
              </a:ext>
            </a:extLst>
          </p:cNvPr>
          <p:cNvGrpSpPr/>
          <p:nvPr/>
        </p:nvGrpSpPr>
        <p:grpSpPr>
          <a:xfrm>
            <a:off x="471187" y="2011165"/>
            <a:ext cx="1587294" cy="3540528"/>
            <a:chOff x="2816388" y="529130"/>
            <a:chExt cx="1587294" cy="2877442"/>
          </a:xfrm>
        </p:grpSpPr>
        <p:sp>
          <p:nvSpPr>
            <p:cNvPr id="192" name="직사각형 191">
              <a:extLst>
                <a:ext uri="{FF2B5EF4-FFF2-40B4-BE49-F238E27FC236}">
                  <a16:creationId xmlns:a16="http://schemas.microsoft.com/office/drawing/2014/main" id="{BB2F9A5E-2839-4196-9913-92453B83D4DA}"/>
                </a:ext>
              </a:extLst>
            </p:cNvPr>
            <p:cNvSpPr/>
            <p:nvPr/>
          </p:nvSpPr>
          <p:spPr>
            <a:xfrm>
              <a:off x="2816388" y="2956330"/>
              <a:ext cx="1587294" cy="4502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1600" b="1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rgbClr val="FF697A"/>
                  </a:solidFill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FAN Module</a:t>
              </a:r>
            </a:p>
            <a:p>
              <a:pPr algn="ctr"/>
              <a:r>
                <a:rPr lang="ko-KR" altLang="en-US" sz="14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내부 공기 측면 배출</a:t>
              </a:r>
              <a:endParaRPr lang="ko-KR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cxnSp>
          <p:nvCxnSpPr>
            <p:cNvPr id="193" name="직선 화살표 연결선 192">
              <a:extLst>
                <a:ext uri="{FF2B5EF4-FFF2-40B4-BE49-F238E27FC236}">
                  <a16:creationId xmlns:a16="http://schemas.microsoft.com/office/drawing/2014/main" id="{19FB30D3-A71A-4914-8295-3A8737BC17A8}"/>
                </a:ext>
              </a:extLst>
            </p:cNvPr>
            <p:cNvCxnSpPr>
              <a:cxnSpLocks/>
              <a:stCxn id="194" idx="4"/>
              <a:endCxn id="192" idx="0"/>
            </p:cNvCxnSpPr>
            <p:nvPr/>
          </p:nvCxnSpPr>
          <p:spPr>
            <a:xfrm flipH="1">
              <a:off x="3610035" y="1213245"/>
              <a:ext cx="3769" cy="1743085"/>
            </a:xfrm>
            <a:prstGeom prst="straightConnector1">
              <a:avLst/>
            </a:prstGeom>
            <a:ln w="15875">
              <a:solidFill>
                <a:srgbClr val="E7535F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4" name="타원 193">
              <a:extLst>
                <a:ext uri="{FF2B5EF4-FFF2-40B4-BE49-F238E27FC236}">
                  <a16:creationId xmlns:a16="http://schemas.microsoft.com/office/drawing/2014/main" id="{2A1790D0-ADF2-4F65-B7BB-08185AB5982B}"/>
                </a:ext>
              </a:extLst>
            </p:cNvPr>
            <p:cNvSpPr/>
            <p:nvPr/>
          </p:nvSpPr>
          <p:spPr>
            <a:xfrm>
              <a:off x="3028016" y="529130"/>
              <a:ext cx="1171575" cy="684115"/>
            </a:xfrm>
            <a:prstGeom prst="ellipse">
              <a:avLst/>
            </a:prstGeom>
            <a:solidFill>
              <a:srgbClr val="E7535F">
                <a:alpha val="10000"/>
              </a:srgbClr>
            </a:solidFill>
            <a:ln w="12700">
              <a:solidFill>
                <a:srgbClr val="E7535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sp>
        <p:nvSpPr>
          <p:cNvPr id="195" name="직사각형 194">
            <a:extLst>
              <a:ext uri="{FF2B5EF4-FFF2-40B4-BE49-F238E27FC236}">
                <a16:creationId xmlns:a16="http://schemas.microsoft.com/office/drawing/2014/main" id="{A9030F0F-C8C6-46F9-95F2-E3F5A403FB17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4-2. </a:t>
            </a:r>
            <a:r>
              <a:rPr lang="ko-KR" altLang="en-US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장치 전면 </a:t>
            </a: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Front  </a:t>
            </a: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B490B9AB-BBD2-4A58-9B8C-F1CDDF6D474E}"/>
              </a:ext>
            </a:extLst>
          </p:cNvPr>
          <p:cNvSpPr/>
          <p:nvPr/>
        </p:nvSpPr>
        <p:spPr>
          <a:xfrm>
            <a:off x="7170956" y="163025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Ⅱ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구성 및 기능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2AB5928F-E37A-40A6-8A16-D3F198227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7225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95" grpId="0"/>
      <p:bldP spid="22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4A929213-ADDB-4D1E-BA63-442F9E0520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04" y="1497158"/>
            <a:ext cx="4952963" cy="4224373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45FFB759-7F18-43D7-A40E-4988C56618AD}"/>
              </a:ext>
            </a:extLst>
          </p:cNvPr>
          <p:cNvSpPr/>
          <p:nvPr/>
        </p:nvSpPr>
        <p:spPr bwMode="auto">
          <a:xfrm>
            <a:off x="5665061" y="1497158"/>
            <a:ext cx="3328020" cy="707874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STATE &gt; Port status</a:t>
            </a: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Port State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포트의 상태 확인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D8684E0A-4B71-4A52-9254-A6AFB074A18E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439CDF8D-28A2-4F66-B63E-EBBC3EE4F4B7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7-45. L2SW </a:t>
            </a: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(L2 Mode)</a:t>
            </a:r>
          </a:p>
        </p:txBody>
      </p:sp>
      <p:sp>
        <p:nvSpPr>
          <p:cNvPr id="12" name="AutoShape 5">
            <a:extLst>
              <a:ext uri="{FF2B5EF4-FFF2-40B4-BE49-F238E27FC236}">
                <a16:creationId xmlns:a16="http://schemas.microsoft.com/office/drawing/2014/main" id="{B8CA2F81-77A8-4AFC-9DAF-600AC95AEB8E}"/>
              </a:ext>
            </a:extLst>
          </p:cNvPr>
          <p:cNvSpPr>
            <a:spLocks noChangeArrowheads="1"/>
          </p:cNvSpPr>
          <p:nvPr/>
        </p:nvSpPr>
        <p:spPr bwMode="gray">
          <a:xfrm>
            <a:off x="731894" y="1812942"/>
            <a:ext cx="484347" cy="217207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07DB8ED-2442-4C69-9B75-F0A78C37C7C6}"/>
              </a:ext>
            </a:extLst>
          </p:cNvPr>
          <p:cNvSpPr txBox="1"/>
          <p:nvPr/>
        </p:nvSpPr>
        <p:spPr>
          <a:xfrm>
            <a:off x="2760214" y="2751505"/>
            <a:ext cx="3741992" cy="27699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chemeClr val="bg1"/>
                </a:solidFill>
              </a:rPr>
              <a:t>해당 </a:t>
            </a:r>
            <a:r>
              <a:rPr lang="ko-KR" altLang="en-US" sz="1200" dirty="0" err="1">
                <a:solidFill>
                  <a:schemeClr val="bg1"/>
                </a:solidFill>
              </a:rPr>
              <a:t>포트별</a:t>
            </a:r>
            <a:r>
              <a:rPr lang="ko-KR" altLang="en-US" sz="1200" dirty="0">
                <a:solidFill>
                  <a:schemeClr val="bg1"/>
                </a:solidFill>
              </a:rPr>
              <a:t> 현재 설정된 파라메터를 보여줌</a:t>
            </a:r>
            <a:endParaRPr lang="en-US" altLang="ko-KR" sz="1200" dirty="0">
              <a:solidFill>
                <a:schemeClr val="bg1"/>
              </a:solidFill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04C2995F-8EFF-4B5D-8A92-B408E6DB80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60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23664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8" grpId="0"/>
      <p:bldP spid="10" grpId="0"/>
      <p:bldP spid="12" grpId="0" animBg="1"/>
      <p:bldP spid="13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6E230F5A-DCB2-4EEF-B194-302DD9005D12}"/>
              </a:ext>
            </a:extLst>
          </p:cNvPr>
          <p:cNvSpPr/>
          <p:nvPr/>
        </p:nvSpPr>
        <p:spPr bwMode="auto">
          <a:xfrm>
            <a:off x="5742632" y="1497157"/>
            <a:ext cx="3955041" cy="2185201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Mac Table</a:t>
            </a: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 Mac Table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정보확인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해당포트에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Mac learn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된 정보를 포트별로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확인가능함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marL="228600" indent="-228600">
              <a:buAutoNum type="arabicParenR"/>
              <a:defRPr/>
            </a:pP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SlotNo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및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Port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선택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marL="228600" indent="-228600">
              <a:buAutoNum type="arabicParenR"/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조회시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출력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marL="228600" indent="-228600">
              <a:buAutoNum type="arabicParenR"/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Mac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초기화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해당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Mac Clear</a:t>
            </a:r>
          </a:p>
          <a:p>
            <a:pPr marL="228600" indent="-228600">
              <a:buAutoNum type="arabicParenR"/>
              <a:defRPr/>
            </a:pP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파일저장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mac table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폴더 엑셀저장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marL="228600" indent="-228600">
              <a:buAutoNum type="arabicParenR"/>
              <a:defRPr/>
            </a:pP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저장폴더열기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설치된 폴더로  이동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1926CF61-FAF6-4CD0-88BB-BB5AAA6B53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421" y="1497157"/>
            <a:ext cx="4952962" cy="366964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A0B28543-232C-4AEB-A923-D48996336439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C4274369-ED70-40BC-9F3D-E83BCAD39B6B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7-46. L2SW </a:t>
            </a: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(L2 Mode)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1DBE6EB-250D-4A57-A4E5-84F349C19EB7}"/>
              </a:ext>
            </a:extLst>
          </p:cNvPr>
          <p:cNvSpPr txBox="1"/>
          <p:nvPr/>
        </p:nvSpPr>
        <p:spPr>
          <a:xfrm>
            <a:off x="941109" y="3369053"/>
            <a:ext cx="4157586" cy="27699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UNI </a:t>
            </a:r>
            <a:r>
              <a:rPr lang="ko-KR" altLang="en-US" sz="1200" dirty="0">
                <a:solidFill>
                  <a:schemeClr val="bg1"/>
                </a:solidFill>
              </a:rPr>
              <a:t>별 </a:t>
            </a:r>
            <a:r>
              <a:rPr lang="ko-KR" altLang="en-US" sz="1200" dirty="0" err="1">
                <a:solidFill>
                  <a:schemeClr val="bg1"/>
                </a:solidFill>
              </a:rPr>
              <a:t>포트별</a:t>
            </a:r>
            <a:r>
              <a:rPr lang="en-US" altLang="ko-KR" sz="1200" dirty="0">
                <a:solidFill>
                  <a:schemeClr val="bg1"/>
                </a:solidFill>
              </a:rPr>
              <a:t> , </a:t>
            </a:r>
            <a:r>
              <a:rPr lang="ko-KR" altLang="en-US" sz="1200" dirty="0">
                <a:solidFill>
                  <a:schemeClr val="bg1"/>
                </a:solidFill>
              </a:rPr>
              <a:t>전체 </a:t>
            </a:r>
            <a:r>
              <a:rPr lang="en-US" altLang="ko-KR" sz="1200" dirty="0">
                <a:solidFill>
                  <a:schemeClr val="bg1"/>
                </a:solidFill>
              </a:rPr>
              <a:t>MAC</a:t>
            </a:r>
            <a:r>
              <a:rPr lang="ko-KR" altLang="en-US" sz="1200" dirty="0">
                <a:solidFill>
                  <a:schemeClr val="bg1"/>
                </a:solidFill>
              </a:rPr>
              <a:t>을 확인하여 엑셀형태로 저장됨 </a:t>
            </a:r>
            <a:endParaRPr lang="en-US" altLang="ko-KR" sz="1200" dirty="0">
              <a:solidFill>
                <a:schemeClr val="bg1"/>
              </a:solidFill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A30B158E-3CD9-462F-B940-BE0DF30FA1CB}"/>
              </a:ext>
            </a:extLst>
          </p:cNvPr>
          <p:cNvSpPr/>
          <p:nvPr/>
        </p:nvSpPr>
        <p:spPr>
          <a:xfrm>
            <a:off x="3669925" y="2208244"/>
            <a:ext cx="1734183" cy="588222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AutoShape 5">
            <a:extLst>
              <a:ext uri="{FF2B5EF4-FFF2-40B4-BE49-F238E27FC236}">
                <a16:creationId xmlns:a16="http://schemas.microsoft.com/office/drawing/2014/main" id="{626F8C98-77D2-4165-B1AF-02427A777902}"/>
              </a:ext>
            </a:extLst>
          </p:cNvPr>
          <p:cNvSpPr>
            <a:spLocks noChangeArrowheads="1"/>
          </p:cNvSpPr>
          <p:nvPr/>
        </p:nvSpPr>
        <p:spPr bwMode="gray">
          <a:xfrm>
            <a:off x="1165080" y="1942433"/>
            <a:ext cx="555369" cy="239697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2760A5D8-1558-4C20-9411-E6EA8B8CDF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61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14472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8" grpId="0"/>
      <p:bldP spid="9" grpId="0"/>
      <p:bldP spid="12" grpId="0" animBg="1"/>
      <p:bldP spid="13" grpId="0" animBg="1"/>
      <p:bldP spid="11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E68142A-D4CA-4009-BB2B-5CB69ACE1A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283" y="1457110"/>
            <a:ext cx="4952962" cy="459884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96D0632A-95F5-4CDB-B5D6-8D7BCC7FF689}"/>
              </a:ext>
            </a:extLst>
          </p:cNvPr>
          <p:cNvSpPr/>
          <p:nvPr/>
        </p:nvSpPr>
        <p:spPr bwMode="auto">
          <a:xfrm>
            <a:off x="5762155" y="4013244"/>
            <a:ext cx="3528852" cy="1231094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 VLAN ID : VLAN ID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를 설정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(2~4034)</a:t>
            </a: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UnTagged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: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UnTagged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로 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Tagged : Tagged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로 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변경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: VLAN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변경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삭제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VLAN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삭제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505F9571-EDA5-4A7F-9513-E5024D2A14AF}"/>
              </a:ext>
            </a:extLst>
          </p:cNvPr>
          <p:cNvSpPr/>
          <p:nvPr/>
        </p:nvSpPr>
        <p:spPr bwMode="auto">
          <a:xfrm>
            <a:off x="5721681" y="1497156"/>
            <a:ext cx="3942436" cy="2554533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VLAN</a:t>
            </a: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불필요한 이더넷 트래픽을 줄여 전송속도를 향상시키고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VLAN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단위로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트래픽을 분리 전송하여 보안에 용이함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VLAN : 802.1Q VLAN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생성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1)  VLAN ID : VLAN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생성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(Range 2~4034)</a:t>
            </a: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2) 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패킷선택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(Tagged , Untagged)</a:t>
            </a: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3)  Slot Info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에서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설정하고자하는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해당포트 추가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(Add)</a:t>
            </a: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UNI , NNI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포트 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4)  VLAN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생성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5)  VLAN Index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에서 해당 생성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VLAN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확인 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9F7FD4FA-C657-4A1E-949C-4EEC598F21D6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825ABDA3-A741-43CD-938A-187014EF74D1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7-47. L2SW </a:t>
            </a: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(L2 Mode)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AB3329C-3D20-4D2B-9244-664E2750BFB1}"/>
              </a:ext>
            </a:extLst>
          </p:cNvPr>
          <p:cNvSpPr txBox="1"/>
          <p:nvPr/>
        </p:nvSpPr>
        <p:spPr>
          <a:xfrm>
            <a:off x="1126350" y="4527552"/>
            <a:ext cx="2933202" cy="27699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chemeClr val="bg1"/>
                </a:solidFill>
              </a:rPr>
              <a:t>예시</a:t>
            </a:r>
            <a:r>
              <a:rPr lang="en-US" altLang="ko-KR" sz="1200" dirty="0">
                <a:solidFill>
                  <a:schemeClr val="bg1"/>
                </a:solidFill>
              </a:rPr>
              <a:t>)  VLAN 100  (</a:t>
            </a:r>
            <a:r>
              <a:rPr lang="ko-KR" altLang="en-US" sz="1200" dirty="0">
                <a:solidFill>
                  <a:schemeClr val="bg1"/>
                </a:solidFill>
              </a:rPr>
              <a:t>포트</a:t>
            </a:r>
            <a:r>
              <a:rPr lang="en-US" altLang="ko-KR" sz="1200" dirty="0">
                <a:solidFill>
                  <a:schemeClr val="bg1"/>
                </a:solidFill>
              </a:rPr>
              <a:t>16</a:t>
            </a:r>
            <a:r>
              <a:rPr lang="ko-KR" altLang="en-US" sz="1200" dirty="0">
                <a:solidFill>
                  <a:schemeClr val="bg1"/>
                </a:solidFill>
              </a:rPr>
              <a:t>번 </a:t>
            </a:r>
            <a:r>
              <a:rPr lang="en-US" altLang="ko-KR" sz="1200" dirty="0">
                <a:solidFill>
                  <a:schemeClr val="bg1"/>
                </a:solidFill>
              </a:rPr>
              <a:t>Untagged</a:t>
            </a:r>
            <a:r>
              <a:rPr lang="ko-KR" altLang="en-US" sz="1200" dirty="0">
                <a:solidFill>
                  <a:schemeClr val="bg1"/>
                </a:solidFill>
              </a:rPr>
              <a:t>설정</a:t>
            </a:r>
            <a:r>
              <a:rPr lang="en-US" altLang="ko-KR" sz="1200" dirty="0">
                <a:solidFill>
                  <a:schemeClr val="bg1"/>
                </a:solidFill>
              </a:rPr>
              <a:t>)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910BD991-6789-40F8-A027-DE06562C4507}"/>
              </a:ext>
            </a:extLst>
          </p:cNvPr>
          <p:cNvSpPr/>
          <p:nvPr/>
        </p:nvSpPr>
        <p:spPr>
          <a:xfrm>
            <a:off x="4357105" y="2669378"/>
            <a:ext cx="897595" cy="2372885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874610E-6025-4B3E-BFA0-1B9AA10A65F6}"/>
              </a:ext>
            </a:extLst>
          </p:cNvPr>
          <p:cNvSpPr txBox="1"/>
          <p:nvPr/>
        </p:nvSpPr>
        <p:spPr>
          <a:xfrm>
            <a:off x="2348041" y="2201556"/>
            <a:ext cx="117006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①</a:t>
            </a:r>
            <a:r>
              <a:rPr lang="en-US" altLang="ko-KR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VLAN</a:t>
            </a:r>
            <a:r>
              <a:rPr lang="ko-KR" altLang="en-US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번호입력</a:t>
            </a:r>
            <a:endParaRPr lang="ko-KR" altLang="en-US" sz="1050" dirty="0">
              <a:solidFill>
                <a:srgbClr val="FF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15E064F-88CD-45C4-A0F2-39879F716CD0}"/>
              </a:ext>
            </a:extLst>
          </p:cNvPr>
          <p:cNvSpPr txBox="1"/>
          <p:nvPr/>
        </p:nvSpPr>
        <p:spPr>
          <a:xfrm>
            <a:off x="4084633" y="2455587"/>
            <a:ext cx="123923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③포트선택후 </a:t>
            </a:r>
            <a:r>
              <a:rPr lang="en-US" altLang="ko-KR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add</a:t>
            </a:r>
            <a:endParaRPr lang="ko-KR" altLang="en-US" sz="1050" dirty="0">
              <a:solidFill>
                <a:srgbClr val="FF000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EEE7141-355D-4694-A75A-C122EBD48DBA}"/>
              </a:ext>
            </a:extLst>
          </p:cNvPr>
          <p:cNvSpPr txBox="1"/>
          <p:nvPr/>
        </p:nvSpPr>
        <p:spPr>
          <a:xfrm>
            <a:off x="3018764" y="3915120"/>
            <a:ext cx="1426576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②</a:t>
            </a:r>
            <a:r>
              <a:rPr lang="en-US" altLang="ko-KR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Untagged</a:t>
            </a:r>
            <a:r>
              <a:rPr lang="ko-KR" altLang="en-US" sz="105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선택후</a:t>
            </a:r>
            <a:r>
              <a:rPr lang="ko-KR" altLang="en-US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endParaRPr lang="en-US" altLang="ko-KR" sz="1050" dirty="0">
              <a:ln>
                <a:solidFill>
                  <a:prstClr val="white">
                    <a:alpha val="0"/>
                  </a:prstClr>
                </a:solidFill>
              </a:ln>
              <a:solidFill>
                <a:srgbClr val="FF00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Add  </a:t>
            </a:r>
            <a:r>
              <a:rPr lang="ko-KR" altLang="en-US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클릭</a:t>
            </a:r>
            <a:endParaRPr lang="ko-KR" altLang="en-US" sz="1050" dirty="0">
              <a:solidFill>
                <a:srgbClr val="FF000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E661EF6-33DD-448A-8F18-C94F53FC82E9}"/>
              </a:ext>
            </a:extLst>
          </p:cNvPr>
          <p:cNvSpPr txBox="1"/>
          <p:nvPr/>
        </p:nvSpPr>
        <p:spPr>
          <a:xfrm>
            <a:off x="2637559" y="5244640"/>
            <a:ext cx="1598490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④버튼 클릭</a:t>
            </a:r>
            <a:endParaRPr lang="ko-KR" altLang="en-US" sz="1050" dirty="0">
              <a:solidFill>
                <a:srgbClr val="FF000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2EA14F6-5215-41BA-80D4-B76E8A625E3D}"/>
              </a:ext>
            </a:extLst>
          </p:cNvPr>
          <p:cNvSpPr txBox="1"/>
          <p:nvPr/>
        </p:nvSpPr>
        <p:spPr>
          <a:xfrm>
            <a:off x="958279" y="2813988"/>
            <a:ext cx="117006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⑤</a:t>
            </a:r>
            <a:r>
              <a:rPr lang="en-US" altLang="ko-KR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VLAN</a:t>
            </a:r>
            <a:r>
              <a:rPr lang="ko-KR" altLang="en-US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완료</a:t>
            </a:r>
            <a:endParaRPr lang="ko-KR" altLang="en-US" sz="1050" dirty="0">
              <a:solidFill>
                <a:srgbClr val="FF0000"/>
              </a:solidFill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905981F2-CA27-465E-BB7B-9581826434CF}"/>
              </a:ext>
            </a:extLst>
          </p:cNvPr>
          <p:cNvSpPr/>
          <p:nvPr/>
        </p:nvSpPr>
        <p:spPr>
          <a:xfrm>
            <a:off x="2531354" y="2455587"/>
            <a:ext cx="803443" cy="156247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ED60819A-DF3C-4B24-8DBA-38B622CAEABC}"/>
              </a:ext>
            </a:extLst>
          </p:cNvPr>
          <p:cNvSpPr/>
          <p:nvPr/>
        </p:nvSpPr>
        <p:spPr>
          <a:xfrm>
            <a:off x="3518108" y="3134354"/>
            <a:ext cx="783611" cy="488412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04528D3A-133F-458E-8F9B-184A7FC37AB6}"/>
              </a:ext>
            </a:extLst>
          </p:cNvPr>
          <p:cNvSpPr/>
          <p:nvPr/>
        </p:nvSpPr>
        <p:spPr>
          <a:xfrm>
            <a:off x="2637559" y="5498556"/>
            <a:ext cx="860242" cy="281307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F384491C-5636-43DA-BDF5-6CC7796233FC}"/>
              </a:ext>
            </a:extLst>
          </p:cNvPr>
          <p:cNvSpPr/>
          <p:nvPr/>
        </p:nvSpPr>
        <p:spPr>
          <a:xfrm>
            <a:off x="682543" y="2425485"/>
            <a:ext cx="1643226" cy="704078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AutoShape 5">
            <a:extLst>
              <a:ext uri="{FF2B5EF4-FFF2-40B4-BE49-F238E27FC236}">
                <a16:creationId xmlns:a16="http://schemas.microsoft.com/office/drawing/2014/main" id="{C84D12C0-BCB7-4E71-9DCB-C90B0E471BD2}"/>
              </a:ext>
            </a:extLst>
          </p:cNvPr>
          <p:cNvSpPr>
            <a:spLocks noChangeArrowheads="1"/>
          </p:cNvSpPr>
          <p:nvPr/>
        </p:nvSpPr>
        <p:spPr bwMode="gray">
          <a:xfrm>
            <a:off x="612109" y="1998706"/>
            <a:ext cx="555369" cy="239697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161F4429-6EF6-4847-8E0C-11D814B018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62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68483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50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8" grpId="0"/>
      <p:bldP spid="10" grpId="0"/>
      <p:bldP spid="13" grpId="0" animBg="1"/>
      <p:bldP spid="14" grpId="0" animBg="1"/>
      <p:bldP spid="16" grpId="0"/>
      <p:bldP spid="17" grpId="0"/>
      <p:bldP spid="18" grpId="0"/>
      <p:bldP spid="19" grpId="0"/>
      <p:bldP spid="20" grpId="0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7B9BA0DB-132E-448F-ABB9-097D6D513EF8}"/>
              </a:ext>
            </a:extLst>
          </p:cNvPr>
          <p:cNvSpPr/>
          <p:nvPr/>
        </p:nvSpPr>
        <p:spPr bwMode="auto">
          <a:xfrm>
            <a:off x="5790813" y="1497156"/>
            <a:ext cx="3832581" cy="2923865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Port VLAN</a:t>
            </a:r>
          </a:p>
          <a:p>
            <a:pPr algn="l"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-PVID ( Port VLAN ID)</a:t>
            </a: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장치 기본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PVID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값은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로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설정되어있음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Untagged VLAN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구성시에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PVID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값을 변경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1)  VLAN ID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선택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2)  Slot Info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에서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설정하고자하는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해당포트 추가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(Add)</a:t>
            </a: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UNI , NNI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포트 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4)  Port VLAN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변경 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5)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좌측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VLAN ID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에서 해당포트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PVID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변경값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확인 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C204D3D0-351A-4693-AD49-59DFFFF223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283" y="1497156"/>
            <a:ext cx="4952962" cy="364301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A4C39415-6B5E-4D63-A015-EB1C316F3829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8D679DC0-F889-45A8-ABFB-6E1E16E069D3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7-48. L2SW </a:t>
            </a: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(L2 Mode)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246D3DE-5B2E-4812-8E7C-5AF22D80F3FA}"/>
              </a:ext>
            </a:extLst>
          </p:cNvPr>
          <p:cNvSpPr txBox="1"/>
          <p:nvPr/>
        </p:nvSpPr>
        <p:spPr>
          <a:xfrm>
            <a:off x="3392043" y="1941770"/>
            <a:ext cx="1489899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ⓐ </a:t>
            </a:r>
            <a:r>
              <a:rPr lang="en-US" altLang="ko-KR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VLAN</a:t>
            </a:r>
            <a:r>
              <a:rPr lang="ko-KR" altLang="en-US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100</a:t>
            </a:r>
            <a:r>
              <a:rPr lang="ko-KR" altLang="en-US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선택</a:t>
            </a:r>
            <a:endParaRPr lang="ko-KR" altLang="en-US" sz="1050" dirty="0">
              <a:solidFill>
                <a:srgbClr val="FF0000"/>
              </a:solidFill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12B724A9-55BF-4ED0-8116-4A49FB0CB2D5}"/>
              </a:ext>
            </a:extLst>
          </p:cNvPr>
          <p:cNvSpPr/>
          <p:nvPr/>
        </p:nvSpPr>
        <p:spPr>
          <a:xfrm>
            <a:off x="2795540" y="2237144"/>
            <a:ext cx="1341453" cy="266360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DF424B2D-20BE-4678-9AA1-8AD4022EE7F3}"/>
              </a:ext>
            </a:extLst>
          </p:cNvPr>
          <p:cNvSpPr/>
          <p:nvPr/>
        </p:nvSpPr>
        <p:spPr>
          <a:xfrm>
            <a:off x="3551959" y="4623003"/>
            <a:ext cx="886876" cy="330738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66F0C05D-E002-4F06-8249-C9967881050F}"/>
              </a:ext>
            </a:extLst>
          </p:cNvPr>
          <p:cNvSpPr/>
          <p:nvPr/>
        </p:nvSpPr>
        <p:spPr>
          <a:xfrm>
            <a:off x="4334678" y="2503504"/>
            <a:ext cx="962882" cy="1757778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349BC513-61C3-43BE-950F-EBA25C75298A}"/>
              </a:ext>
            </a:extLst>
          </p:cNvPr>
          <p:cNvSpPr/>
          <p:nvPr/>
        </p:nvSpPr>
        <p:spPr>
          <a:xfrm>
            <a:off x="872586" y="2308002"/>
            <a:ext cx="1533263" cy="532852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9EA7D81-E8DD-43C1-B067-BBBCD1A7DDA6}"/>
              </a:ext>
            </a:extLst>
          </p:cNvPr>
          <p:cNvSpPr txBox="1"/>
          <p:nvPr/>
        </p:nvSpPr>
        <p:spPr>
          <a:xfrm>
            <a:off x="2987644" y="3567921"/>
            <a:ext cx="1489899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\</a:t>
            </a:r>
            <a:r>
              <a:rPr lang="ko-KR" altLang="en-US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ⓑ</a:t>
            </a:r>
            <a:r>
              <a:rPr lang="en-US" altLang="ko-KR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포트 선택 추가</a:t>
            </a:r>
            <a:r>
              <a:rPr lang="en-US" altLang="ko-KR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(add)</a:t>
            </a:r>
            <a:endParaRPr lang="ko-KR" altLang="en-US" sz="1050" dirty="0">
              <a:solidFill>
                <a:srgbClr val="FF000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D033BBA-CAF8-4E65-939F-3B100B1B7404}"/>
              </a:ext>
            </a:extLst>
          </p:cNvPr>
          <p:cNvSpPr txBox="1"/>
          <p:nvPr/>
        </p:nvSpPr>
        <p:spPr>
          <a:xfrm>
            <a:off x="4552610" y="4738642"/>
            <a:ext cx="1489899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ⓒ </a:t>
            </a:r>
            <a:r>
              <a:rPr lang="en-US" altLang="ko-KR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PVLAN</a:t>
            </a:r>
            <a:r>
              <a:rPr lang="ko-KR" altLang="en-US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변경 클릭</a:t>
            </a:r>
            <a:endParaRPr lang="ko-KR" altLang="en-US" sz="1050" dirty="0">
              <a:solidFill>
                <a:srgbClr val="FF0000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70A38A6-E58C-45EA-AB3A-EC0BD1F3BA65}"/>
              </a:ext>
            </a:extLst>
          </p:cNvPr>
          <p:cNvSpPr txBox="1"/>
          <p:nvPr/>
        </p:nvSpPr>
        <p:spPr>
          <a:xfrm>
            <a:off x="1436547" y="2980864"/>
            <a:ext cx="1489899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ⓓ </a:t>
            </a:r>
            <a:r>
              <a:rPr lang="en-US" altLang="ko-KR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PVID</a:t>
            </a:r>
            <a:r>
              <a:rPr lang="ko-KR" altLang="en-US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변경확인</a:t>
            </a:r>
            <a:endParaRPr lang="ko-KR" altLang="en-US" sz="1050" dirty="0">
              <a:solidFill>
                <a:srgbClr val="FF0000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2BDE9D2-9FF0-4D88-9800-8A3A93264239}"/>
              </a:ext>
            </a:extLst>
          </p:cNvPr>
          <p:cNvSpPr txBox="1"/>
          <p:nvPr/>
        </p:nvSpPr>
        <p:spPr>
          <a:xfrm>
            <a:off x="1390444" y="4029119"/>
            <a:ext cx="2396970" cy="46166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chemeClr val="bg1"/>
                </a:solidFill>
              </a:rPr>
              <a:t>예시</a:t>
            </a:r>
            <a:r>
              <a:rPr lang="en-US" altLang="ko-KR" sz="1200" dirty="0">
                <a:solidFill>
                  <a:schemeClr val="bg1"/>
                </a:solidFill>
              </a:rPr>
              <a:t>)  PVID 100</a:t>
            </a:r>
            <a:r>
              <a:rPr lang="ko-KR" altLang="en-US" sz="1200" dirty="0">
                <a:solidFill>
                  <a:schemeClr val="bg1"/>
                </a:solidFill>
              </a:rPr>
              <a:t>설정</a:t>
            </a:r>
            <a:r>
              <a:rPr lang="en-US" altLang="ko-KR" sz="1200" dirty="0">
                <a:solidFill>
                  <a:schemeClr val="bg1"/>
                </a:solidFill>
              </a:rPr>
              <a:t>  (Port1~4)</a:t>
            </a:r>
          </a:p>
          <a:p>
            <a:r>
              <a:rPr lang="ko-KR" altLang="en-US" sz="1200" dirty="0">
                <a:solidFill>
                  <a:schemeClr val="bg1"/>
                </a:solidFill>
              </a:rPr>
              <a:t>기본값 </a:t>
            </a:r>
            <a:r>
              <a:rPr lang="en-US" altLang="ko-KR" sz="1200" dirty="0">
                <a:solidFill>
                  <a:schemeClr val="bg1"/>
                </a:solidFill>
              </a:rPr>
              <a:t>PVID</a:t>
            </a:r>
            <a:r>
              <a:rPr lang="ko-KR" altLang="en-US" sz="1200" dirty="0">
                <a:solidFill>
                  <a:schemeClr val="bg1"/>
                </a:solidFill>
              </a:rPr>
              <a:t>값은 </a:t>
            </a:r>
            <a:r>
              <a:rPr lang="en-US" altLang="ko-KR" sz="120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8" name="AutoShape 5">
            <a:extLst>
              <a:ext uri="{FF2B5EF4-FFF2-40B4-BE49-F238E27FC236}">
                <a16:creationId xmlns:a16="http://schemas.microsoft.com/office/drawing/2014/main" id="{DE313543-5493-496D-85AA-39265F7E1796}"/>
              </a:ext>
            </a:extLst>
          </p:cNvPr>
          <p:cNvSpPr>
            <a:spLocks noChangeArrowheads="1"/>
          </p:cNvSpPr>
          <p:nvPr/>
        </p:nvSpPr>
        <p:spPr bwMode="gray">
          <a:xfrm>
            <a:off x="1083848" y="1949474"/>
            <a:ext cx="555369" cy="239697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02399A7A-C916-4F0D-B4A9-92127FD934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63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25392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3" grpId="0" animBg="1"/>
      <p:bldP spid="14" grpId="0" animBg="1"/>
      <p:bldP spid="16" grpId="0" animBg="1"/>
      <p:bldP spid="17" grpId="0" animBg="1"/>
      <p:bldP spid="19" grpId="0"/>
      <p:bldP spid="20" grpId="0"/>
      <p:bldP spid="21" grpId="0"/>
      <p:bldP spid="22" grpId="0" animBg="1"/>
      <p:bldP spid="18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0C38C4D3-FF6A-4D58-BA43-6FFFFB56DAC0}"/>
              </a:ext>
            </a:extLst>
          </p:cNvPr>
          <p:cNvSpPr/>
          <p:nvPr/>
        </p:nvSpPr>
        <p:spPr bwMode="auto">
          <a:xfrm>
            <a:off x="5600976" y="1497156"/>
            <a:ext cx="4120073" cy="3323975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Double Tag</a:t>
            </a: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u="sng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이중태그방식으로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가입자측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VLAN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정보에 장치측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VLAN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을 추가하여 패킷을 전달하는 방식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DTAG VLAN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생성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: UNI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및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NNI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구성포트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DTAG Mode : Double Tag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설정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(DIS/Provider/Customer)</a:t>
            </a: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가입자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VLAN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: UNI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포트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Customer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설정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_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외부 망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VLAN :  NNI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포트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Provider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TPID : (0x0000~0xffff)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기본값은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0x8100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으로 동작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Svlan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ID : Service VLAN ID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선택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FE980D05-C7DA-4ACA-9CB4-062E606E9A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067" y="1497155"/>
            <a:ext cx="4966177" cy="380281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8FEB6428-1B9A-4B86-8716-1104FEFE2806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1B2A6CC7-D152-4596-A9EE-C14C6F182750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7-49. L2SW </a:t>
            </a: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(L2 Mode)</a:t>
            </a:r>
          </a:p>
        </p:txBody>
      </p:sp>
      <p:sp>
        <p:nvSpPr>
          <p:cNvPr id="10" name="AutoShape 5">
            <a:extLst>
              <a:ext uri="{FF2B5EF4-FFF2-40B4-BE49-F238E27FC236}">
                <a16:creationId xmlns:a16="http://schemas.microsoft.com/office/drawing/2014/main" id="{9A168B78-0D16-49B8-9126-33E6A30634E1}"/>
              </a:ext>
            </a:extLst>
          </p:cNvPr>
          <p:cNvSpPr>
            <a:spLocks noChangeArrowheads="1"/>
          </p:cNvSpPr>
          <p:nvPr/>
        </p:nvSpPr>
        <p:spPr bwMode="gray">
          <a:xfrm>
            <a:off x="1654096" y="1942431"/>
            <a:ext cx="555369" cy="239697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728944FC-DC44-499F-9734-8D61F785D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64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68761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8" grpId="0"/>
      <p:bldP spid="11" grpId="0"/>
      <p:bldP spid="10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CDE9C79E-BB68-431E-9F0A-DB53CC0DD914}"/>
              </a:ext>
            </a:extLst>
          </p:cNvPr>
          <p:cNvSpPr/>
          <p:nvPr/>
        </p:nvSpPr>
        <p:spPr bwMode="auto">
          <a:xfrm>
            <a:off x="5587483" y="1497155"/>
            <a:ext cx="3236921" cy="707874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VLAN (STP)State</a:t>
            </a: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 VLAN State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정보확인하는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조회창입니다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13877F9D-7F54-4D77-818F-3092EC998A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067" y="1497154"/>
            <a:ext cx="4966177" cy="3776181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DF35B831-D7A5-42DF-9B4D-B853919308D4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5F67E6AA-2678-4883-81E8-E9B5AFBDC62C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7-50. L2SW </a:t>
            </a: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(L2 Mode)</a:t>
            </a:r>
          </a:p>
        </p:txBody>
      </p:sp>
      <p:sp>
        <p:nvSpPr>
          <p:cNvPr id="10" name="AutoShape 5">
            <a:extLst>
              <a:ext uri="{FF2B5EF4-FFF2-40B4-BE49-F238E27FC236}">
                <a16:creationId xmlns:a16="http://schemas.microsoft.com/office/drawing/2014/main" id="{7FD62977-0161-4E11-99E1-5F4A2E2B7708}"/>
              </a:ext>
            </a:extLst>
          </p:cNvPr>
          <p:cNvSpPr>
            <a:spLocks noChangeArrowheads="1"/>
          </p:cNvSpPr>
          <p:nvPr/>
        </p:nvSpPr>
        <p:spPr bwMode="gray">
          <a:xfrm>
            <a:off x="2213703" y="1965332"/>
            <a:ext cx="663721" cy="239697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97C0028D-AE57-4482-93C5-63120F251E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65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09551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0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84CEE342-601D-4C74-9381-1B6855403425}"/>
              </a:ext>
            </a:extLst>
          </p:cNvPr>
          <p:cNvSpPr/>
          <p:nvPr/>
        </p:nvSpPr>
        <p:spPr bwMode="auto">
          <a:xfrm>
            <a:off x="5799537" y="1497154"/>
            <a:ext cx="2492208" cy="707874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en-US" altLang="ko-KR" sz="1400" u="sng" dirty="0" err="1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RPVST+State</a:t>
            </a:r>
            <a:endParaRPr lang="en-US" altLang="ko-KR" sz="1400" u="sng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RPVST+State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정보확인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81C63E29-C1C5-42B1-A33D-F41AAD14A2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067" y="1497153"/>
            <a:ext cx="4966177" cy="3900469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50886304-DC41-4FA0-8778-B8EE26396130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FD3082C0-A04D-4A83-BAC6-B4A0CAF4F40E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7-51. L2SW </a:t>
            </a: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(L2 Mode)</a:t>
            </a:r>
          </a:p>
        </p:txBody>
      </p:sp>
      <p:sp>
        <p:nvSpPr>
          <p:cNvPr id="12" name="AutoShape 5">
            <a:extLst>
              <a:ext uri="{FF2B5EF4-FFF2-40B4-BE49-F238E27FC236}">
                <a16:creationId xmlns:a16="http://schemas.microsoft.com/office/drawing/2014/main" id="{805063D5-C9DC-43B0-BC13-E2D53EB2F94F}"/>
              </a:ext>
            </a:extLst>
          </p:cNvPr>
          <p:cNvSpPr>
            <a:spLocks noChangeArrowheads="1"/>
          </p:cNvSpPr>
          <p:nvPr/>
        </p:nvSpPr>
        <p:spPr bwMode="gray">
          <a:xfrm>
            <a:off x="2884823" y="1965331"/>
            <a:ext cx="638553" cy="239697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7E63087C-4114-4ABD-BB8D-9641069892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66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17125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8" grpId="0"/>
      <p:bldP spid="11" grpId="0"/>
      <p:bldP spid="12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524B589-0AD3-4F59-AE76-83814DB45A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067" y="1497153"/>
            <a:ext cx="4966177" cy="3971492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3796896C-52A1-4E59-B1FB-145BD916BE8A}"/>
              </a:ext>
            </a:extLst>
          </p:cNvPr>
          <p:cNvSpPr/>
          <p:nvPr/>
        </p:nvSpPr>
        <p:spPr bwMode="auto">
          <a:xfrm>
            <a:off x="5634265" y="1557959"/>
            <a:ext cx="4231203" cy="2185201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경보</a:t>
            </a:r>
            <a:endParaRPr lang="en-US" altLang="ko-KR" sz="1400" u="sng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현재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L2SW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에 발생한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Current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경보확인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L2SW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부에대한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발령경보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1) 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L2SW Fault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스위치부와 제어부간 통신결함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2)Link Fail :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스위칭부에서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UNI-NNI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포트간  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이더넷링크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결함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D4A6243F-D53B-49D4-A970-8B75154BE075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802FAB13-3043-41AD-87D1-8285B690D2BD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7-52. L2SW </a:t>
            </a: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(L2 Mode)</a:t>
            </a:r>
          </a:p>
        </p:txBody>
      </p:sp>
      <p:sp>
        <p:nvSpPr>
          <p:cNvPr id="11" name="AutoShape 5">
            <a:extLst>
              <a:ext uri="{FF2B5EF4-FFF2-40B4-BE49-F238E27FC236}">
                <a16:creationId xmlns:a16="http://schemas.microsoft.com/office/drawing/2014/main" id="{1A4AEE3F-C6D6-4942-BFFA-5B9DE2E8320C}"/>
              </a:ext>
            </a:extLst>
          </p:cNvPr>
          <p:cNvSpPr>
            <a:spLocks noChangeArrowheads="1"/>
          </p:cNvSpPr>
          <p:nvPr/>
        </p:nvSpPr>
        <p:spPr bwMode="gray">
          <a:xfrm>
            <a:off x="2532486" y="1755518"/>
            <a:ext cx="555369" cy="239697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B8EB57DF-5DB7-48B5-A076-9C5E1BB78A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67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77215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7.</a:t>
            </a:r>
            <a:r>
              <a:rPr lang="ko-KR" altLang="en-US" dirty="0"/>
              <a:t>운용관리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1A847C1B-6A6E-40EF-A231-C3CBA77D37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067" y="1522171"/>
            <a:ext cx="4966177" cy="399086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16624DB6-B8CC-49A4-B860-9A4319D94540}"/>
              </a:ext>
            </a:extLst>
          </p:cNvPr>
          <p:cNvSpPr/>
          <p:nvPr/>
        </p:nvSpPr>
        <p:spPr>
          <a:xfrm>
            <a:off x="7130425" y="178414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설정 및 운용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E57BC4DB-E491-4573-B05E-D960DC734A96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7-53. L2SW </a:t>
            </a: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(L2 Mode)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C1DB29FF-967E-41B7-82BD-BCB6068E3D8A}"/>
              </a:ext>
            </a:extLst>
          </p:cNvPr>
          <p:cNvSpPr/>
          <p:nvPr/>
        </p:nvSpPr>
        <p:spPr>
          <a:xfrm>
            <a:off x="808759" y="2785324"/>
            <a:ext cx="1046674" cy="508291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3C6DB9D-DF7F-44B8-A7E6-3A7D16670FB7}"/>
              </a:ext>
            </a:extLst>
          </p:cNvPr>
          <p:cNvSpPr txBox="1"/>
          <p:nvPr/>
        </p:nvSpPr>
        <p:spPr>
          <a:xfrm>
            <a:off x="2840855" y="3152001"/>
            <a:ext cx="1970842" cy="27699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chemeClr val="bg1"/>
                </a:solidFill>
              </a:rPr>
              <a:t>각 </a:t>
            </a:r>
            <a:r>
              <a:rPr lang="ko-KR" altLang="en-US" sz="1200" dirty="0" err="1">
                <a:solidFill>
                  <a:schemeClr val="bg1"/>
                </a:solidFill>
              </a:rPr>
              <a:t>포트별트</a:t>
            </a:r>
            <a:r>
              <a:rPr lang="ko-KR" altLang="en-US" sz="1200" dirty="0">
                <a:solidFill>
                  <a:schemeClr val="bg1"/>
                </a:solidFill>
              </a:rPr>
              <a:t> 트래픽 확인</a:t>
            </a:r>
            <a:endParaRPr lang="en-US" altLang="ko-KR" sz="1200" dirty="0">
              <a:solidFill>
                <a:schemeClr val="bg1"/>
              </a:solidFill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31AE6034-7FAC-4523-A932-5A92687E4CF0}"/>
              </a:ext>
            </a:extLst>
          </p:cNvPr>
          <p:cNvSpPr/>
          <p:nvPr/>
        </p:nvSpPr>
        <p:spPr>
          <a:xfrm>
            <a:off x="3597826" y="2249290"/>
            <a:ext cx="1560099" cy="276999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E631B5A0-DA5E-4529-A007-712343B5F26B}"/>
              </a:ext>
            </a:extLst>
          </p:cNvPr>
          <p:cNvSpPr/>
          <p:nvPr/>
        </p:nvSpPr>
        <p:spPr bwMode="auto">
          <a:xfrm>
            <a:off x="5682030" y="1522171"/>
            <a:ext cx="3830006" cy="4262693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PM</a:t>
            </a:r>
            <a:r>
              <a:rPr lang="ko-KR" altLang="en-US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Port</a:t>
            </a: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- UNI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포트에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송수신 속도 및 패킷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Counter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확인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Rx Byte Count  </a:t>
            </a:r>
            <a:r>
              <a:rPr lang="ko-KR" altLang="en-US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포트수신  패킷 카운터</a:t>
            </a:r>
            <a:endParaRPr lang="en-US" altLang="ko-KR" sz="1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Rx Unicast Packet count   </a:t>
            </a:r>
            <a:r>
              <a:rPr lang="ko-KR" altLang="en-US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포트수신 </a:t>
            </a:r>
            <a:r>
              <a:rPr lang="ko-KR" altLang="en-US" sz="11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유니캐스트</a:t>
            </a:r>
            <a:r>
              <a:rPr lang="ko-KR" altLang="en-US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카운터</a:t>
            </a:r>
            <a:endParaRPr lang="en-US" altLang="ko-KR" sz="1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Rx Multicast Packet count  </a:t>
            </a:r>
            <a:r>
              <a:rPr lang="ko-KR" altLang="en-US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포트수신 멀티캐스트 카운터</a:t>
            </a:r>
            <a:endParaRPr lang="en-US" altLang="ko-KR" sz="1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Rx Broadcast  count  </a:t>
            </a:r>
            <a:r>
              <a:rPr lang="ko-KR" altLang="en-US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포트수신 </a:t>
            </a:r>
            <a:r>
              <a:rPr lang="ko-KR" altLang="en-US" sz="11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브로드캐스트</a:t>
            </a:r>
            <a:r>
              <a:rPr lang="ko-KR" altLang="en-US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카운터</a:t>
            </a:r>
            <a:endParaRPr lang="en-US" altLang="ko-KR" sz="1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Tx Byte Count  </a:t>
            </a:r>
            <a:r>
              <a:rPr lang="ko-KR" altLang="en-US" sz="11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포트송신</a:t>
            </a:r>
            <a:r>
              <a:rPr lang="ko-KR" altLang="en-US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패킷 카운터</a:t>
            </a:r>
            <a:endParaRPr lang="en-US" altLang="ko-KR" sz="1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Tx Unicast Packet count   </a:t>
            </a:r>
            <a:r>
              <a:rPr lang="ko-KR" altLang="en-US" sz="11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포트송신</a:t>
            </a:r>
            <a:r>
              <a:rPr lang="ko-KR" altLang="en-US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1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유니캐스트</a:t>
            </a:r>
            <a:r>
              <a:rPr lang="ko-KR" altLang="en-US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카운터</a:t>
            </a:r>
            <a:endParaRPr lang="en-US" altLang="ko-KR" sz="1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Tx Multicast Packet count  </a:t>
            </a:r>
            <a:r>
              <a:rPr lang="ko-KR" altLang="en-US" sz="11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포트송신</a:t>
            </a:r>
            <a:r>
              <a:rPr lang="ko-KR" altLang="en-US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멀티캐스트 카운터</a:t>
            </a:r>
            <a:endParaRPr lang="en-US" altLang="ko-KR" sz="1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Tx Broadcast  count  </a:t>
            </a:r>
            <a:r>
              <a:rPr lang="ko-KR" altLang="en-US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포트 송신 </a:t>
            </a:r>
            <a:r>
              <a:rPr lang="ko-KR" altLang="en-US" sz="11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브로드캐스트</a:t>
            </a:r>
            <a:r>
              <a:rPr lang="ko-KR" altLang="en-US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카운터</a:t>
            </a:r>
            <a:endParaRPr lang="en-US" altLang="ko-KR" sz="1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Rx Pause  Frame count   </a:t>
            </a:r>
            <a:r>
              <a:rPr lang="ko-KR" altLang="en-US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포트수신 포즈프레임 카운터 </a:t>
            </a:r>
            <a:endParaRPr lang="en-US" altLang="ko-KR" sz="1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Tx Pause  Frame count   </a:t>
            </a:r>
            <a:r>
              <a:rPr lang="ko-KR" altLang="en-US" sz="11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포트송신</a:t>
            </a:r>
            <a:r>
              <a:rPr lang="ko-KR" altLang="en-US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포즈프레임 카운터 </a:t>
            </a:r>
            <a:endParaRPr lang="en-US" altLang="ko-KR" sz="1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Rx Discard  /  Dropped Packet count   </a:t>
            </a:r>
            <a:r>
              <a:rPr lang="ko-KR" altLang="en-US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수신 패킷 드랍</a:t>
            </a:r>
            <a:endParaRPr lang="en-US" altLang="ko-KR" sz="1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Tx Discard  /  Dropped Packet count   </a:t>
            </a:r>
            <a:r>
              <a:rPr lang="ko-KR" altLang="en-US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송신 패킷 드랍</a:t>
            </a:r>
            <a:endParaRPr lang="en-US" altLang="ko-KR" sz="1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FCS Errored Packet count   </a:t>
            </a:r>
            <a:r>
              <a:rPr lang="ko-KR" altLang="en-US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프레임체크  에러 카운터</a:t>
            </a:r>
            <a:endParaRPr lang="en-US" altLang="ko-KR" sz="1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Rx Long Frame Count   </a:t>
            </a:r>
            <a:r>
              <a:rPr lang="ko-KR" altLang="en-US" sz="11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긴패킷</a:t>
            </a:r>
            <a:r>
              <a:rPr lang="ko-KR" altLang="en-US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카운터</a:t>
            </a:r>
            <a:endParaRPr lang="en-US" altLang="ko-KR" sz="1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Rx Short Frame Count   </a:t>
            </a:r>
            <a:r>
              <a:rPr lang="ko-KR" altLang="en-US" sz="11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짦은패킷</a:t>
            </a:r>
            <a:r>
              <a:rPr lang="ko-KR" altLang="en-US" sz="1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카운터</a:t>
            </a:r>
            <a:endParaRPr lang="en-US" altLang="ko-KR" sz="1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5" name="AutoShape 5">
            <a:extLst>
              <a:ext uri="{FF2B5EF4-FFF2-40B4-BE49-F238E27FC236}">
                <a16:creationId xmlns:a16="http://schemas.microsoft.com/office/drawing/2014/main" id="{746BADB7-0F4C-4FEE-9C20-2A9E122EC7DB}"/>
              </a:ext>
            </a:extLst>
          </p:cNvPr>
          <p:cNvSpPr>
            <a:spLocks noChangeArrowheads="1"/>
          </p:cNvSpPr>
          <p:nvPr/>
        </p:nvSpPr>
        <p:spPr bwMode="gray">
          <a:xfrm>
            <a:off x="3144881" y="1747129"/>
            <a:ext cx="555369" cy="239697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E6E9711C-7949-4612-A93A-E861F49F59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68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243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  <p:bldP spid="12" grpId="0" animBg="1"/>
      <p:bldP spid="13" grpId="0" animBg="1"/>
      <p:bldP spid="14" grpId="0" animBg="1"/>
      <p:bldP spid="10" grpId="0"/>
      <p:bldP spid="15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8.</a:t>
            </a:r>
            <a:r>
              <a:rPr lang="ko-KR" altLang="en-US" dirty="0"/>
              <a:t>고장진단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00B022C5-F02D-4EE5-AA6E-368D869E3AA3}"/>
              </a:ext>
            </a:extLst>
          </p:cNvPr>
          <p:cNvSpPr/>
          <p:nvPr/>
        </p:nvSpPr>
        <p:spPr>
          <a:xfrm>
            <a:off x="7174815" y="178414"/>
            <a:ext cx="21515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Ⅳ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기타 장애처리</a:t>
            </a: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B3FF3A9A-B63D-4EAE-9E09-A823F9D3A631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8-1. EMS </a:t>
            </a:r>
            <a:r>
              <a:rPr lang="ko-KR" altLang="en-US" sz="1600" u="sng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메뉴트리</a:t>
            </a:r>
            <a:r>
              <a:rPr lang="ko-KR" altLang="en-US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설명</a:t>
            </a:r>
            <a:endParaRPr lang="en-US" altLang="ko-KR" sz="1600" u="sng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DF30BC88-0141-44EE-A5D0-BDE983F59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410" y="1545627"/>
            <a:ext cx="4905065" cy="57006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DB074617-7CF0-49BD-8B3F-0559309E6F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410" y="2522571"/>
            <a:ext cx="4905065" cy="68828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446FE805-B37E-4BAD-92B6-C7FDD437B2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38" y="3405106"/>
            <a:ext cx="4919738" cy="68828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241865A-017D-4BC8-B58C-C330C63490FD}"/>
              </a:ext>
            </a:extLst>
          </p:cNvPr>
          <p:cNvSpPr txBox="1"/>
          <p:nvPr/>
        </p:nvSpPr>
        <p:spPr>
          <a:xfrm>
            <a:off x="5809471" y="1618870"/>
            <a:ext cx="3745589" cy="14748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▶ </a:t>
            </a:r>
            <a:r>
              <a:rPr lang="ko-KR" altLang="ko-KR" sz="1200" u="sng" kern="100" dirty="0"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파일</a:t>
            </a:r>
            <a:r>
              <a:rPr lang="ko-KR" altLang="en-US" sz="1200" u="sng" kern="100" dirty="0"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선택</a:t>
            </a:r>
            <a:r>
              <a:rPr lang="ko-KR" altLang="ko-KR" sz="1200" u="sng" kern="100" dirty="0"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1200" u="sng" kern="100" dirty="0"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&gt; </a:t>
            </a:r>
            <a:r>
              <a:rPr lang="en-US" altLang="ko-KR" sz="1200" u="sng" kern="100" dirty="0" err="1"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LogOut</a:t>
            </a:r>
            <a:endParaRPr lang="en-US" altLang="ko-KR" sz="1200" u="sng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- </a:t>
            </a: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EMS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운용을 종료하기위한 항목 </a:t>
            </a:r>
            <a:endParaRPr lang="en-US" altLang="ko-KR" sz="1100" kern="1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- 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재접속시 </a:t>
            </a: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ID/PW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: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대소문자구분 소문자 </a:t>
            </a: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root/root123</a:t>
            </a: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endParaRPr lang="en-US" altLang="ko-KR" sz="1200" kern="1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endParaRPr lang="ko-KR" altLang="ko-KR" sz="12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2B4FA84-DB54-45FC-A340-47EDA52B5404}"/>
              </a:ext>
            </a:extLst>
          </p:cNvPr>
          <p:cNvSpPr txBox="1"/>
          <p:nvPr/>
        </p:nvSpPr>
        <p:spPr>
          <a:xfrm>
            <a:off x="5809471" y="2641115"/>
            <a:ext cx="2971800" cy="574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▶ </a:t>
            </a:r>
            <a:r>
              <a:rPr lang="ko-KR" altLang="ko-KR" sz="1200" u="sng" kern="100" dirty="0"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파일 </a:t>
            </a:r>
            <a:r>
              <a:rPr lang="en-US" altLang="ko-KR" sz="1200" u="sng" kern="100" dirty="0"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&gt; </a:t>
            </a:r>
            <a:r>
              <a:rPr lang="ko-KR" altLang="ko-KR" sz="1200" u="sng" kern="100" dirty="0"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끝내기</a:t>
            </a:r>
            <a:endParaRPr lang="en-US" altLang="ko-KR" sz="1200" u="sng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2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- </a:t>
            </a:r>
            <a:r>
              <a:rPr lang="ko-KR" altLang="en-US" sz="12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운용중인 </a:t>
            </a:r>
            <a:r>
              <a:rPr lang="en-US" altLang="ko-KR" sz="12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EMS</a:t>
            </a:r>
            <a:r>
              <a:rPr lang="ko-KR" altLang="en-US" sz="12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프로그램을 종료</a:t>
            </a:r>
            <a:endParaRPr lang="ko-KR" altLang="ko-KR" sz="12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0A52D53-F778-4BF5-8154-6FA594DF98BD}"/>
              </a:ext>
            </a:extLst>
          </p:cNvPr>
          <p:cNvSpPr txBox="1"/>
          <p:nvPr/>
        </p:nvSpPr>
        <p:spPr>
          <a:xfrm>
            <a:off x="5809471" y="3749249"/>
            <a:ext cx="3837868" cy="16864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▶ </a:t>
            </a:r>
            <a:r>
              <a:rPr lang="ko-KR" altLang="ko-KR" sz="1200" u="sng" kern="100" dirty="0"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도구 </a:t>
            </a:r>
            <a:r>
              <a:rPr lang="en-US" altLang="ko-KR" sz="1200" u="sng" kern="100" dirty="0"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&gt; </a:t>
            </a:r>
            <a:r>
              <a:rPr lang="ko-KR" altLang="ko-KR" sz="1200" u="sng" kern="100" dirty="0"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사용자관리</a:t>
            </a:r>
            <a:endParaRPr lang="en-US" altLang="ko-KR" sz="1200" u="sng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- EMS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</a:t>
            </a:r>
            <a:r>
              <a:rPr lang="ko-KR" altLang="en-US" sz="1100" kern="100" dirty="0" err="1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개정관리하기위한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보완</a:t>
            </a:r>
            <a:endParaRPr lang="en-US" altLang="ko-KR" sz="1100" kern="1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100" kern="100" dirty="0"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- </a:t>
            </a:r>
            <a:r>
              <a:rPr lang="ko-KR" altLang="en-US" sz="1100" kern="100" dirty="0"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개정관리</a:t>
            </a:r>
            <a:r>
              <a:rPr lang="en-US" altLang="ko-KR" sz="1100" kern="100" dirty="0"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: 10</a:t>
            </a:r>
            <a:r>
              <a:rPr lang="ko-KR" altLang="en-US" sz="1100" kern="100" dirty="0" err="1"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개생성</a:t>
            </a:r>
            <a:endParaRPr lang="en-US" altLang="ko-KR" sz="11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- </a:t>
            </a:r>
            <a:r>
              <a:rPr lang="ko-KR" altLang="en-US" sz="1100" kern="100" dirty="0" err="1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관리자및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게스트등급설정 </a:t>
            </a: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: Administrator /Viewer</a:t>
            </a: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100" kern="100" dirty="0"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- </a:t>
            </a:r>
            <a:r>
              <a:rPr lang="ko-KR" altLang="en-US" sz="105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105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ID/PW</a:t>
            </a:r>
            <a:r>
              <a:rPr lang="ko-KR" altLang="en-US" sz="105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105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:</a:t>
            </a:r>
            <a:r>
              <a:rPr lang="ko-KR" altLang="en-US" sz="105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대소문자구분 소문자 </a:t>
            </a:r>
            <a:r>
              <a:rPr lang="en-US" altLang="ko-KR" sz="105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root/root123 (</a:t>
            </a:r>
            <a:r>
              <a:rPr lang="ko-KR" altLang="en-US" sz="105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변경가능</a:t>
            </a:r>
            <a:r>
              <a:rPr lang="en-US" altLang="ko-KR" sz="105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)</a:t>
            </a: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endParaRPr lang="ko-KR" altLang="ko-KR" sz="105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5D3E332C-E3A4-4795-86D6-612E81CBDB0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7738" y="4475812"/>
            <a:ext cx="2560184" cy="20594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화살표: 아래쪽 11">
            <a:extLst>
              <a:ext uri="{FF2B5EF4-FFF2-40B4-BE49-F238E27FC236}">
                <a16:creationId xmlns:a16="http://schemas.microsoft.com/office/drawing/2014/main" id="{987F4AC9-F567-406B-A00C-05AFF4624F64}"/>
              </a:ext>
            </a:extLst>
          </p:cNvPr>
          <p:cNvSpPr/>
          <p:nvPr/>
        </p:nvSpPr>
        <p:spPr>
          <a:xfrm>
            <a:off x="1711354" y="4202884"/>
            <a:ext cx="218114" cy="184558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6C54AB40-B4DC-4EC1-8DB3-6EB163BEFD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69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03735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5664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4.</a:t>
            </a:r>
            <a:r>
              <a:rPr lang="ko-KR" altLang="en-US" dirty="0"/>
              <a:t>시스템 구성</a:t>
            </a:r>
          </a:p>
        </p:txBody>
      </p:sp>
      <p:sp>
        <p:nvSpPr>
          <p:cNvPr id="195" name="직사각형 194">
            <a:extLst>
              <a:ext uri="{FF2B5EF4-FFF2-40B4-BE49-F238E27FC236}">
                <a16:creationId xmlns:a16="http://schemas.microsoft.com/office/drawing/2014/main" id="{A9030F0F-C8C6-46F9-95F2-E3F5A403FB17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4-2. </a:t>
            </a:r>
            <a:r>
              <a:rPr lang="ko-KR" altLang="en-US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장치 후면 </a:t>
            </a: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Rear  </a:t>
            </a:r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376CDE0E-215C-4998-904C-7158DC9E7C0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1" t="1928" r="2611" b="1928"/>
          <a:stretch/>
        </p:blipFill>
        <p:spPr>
          <a:xfrm>
            <a:off x="870013" y="1577759"/>
            <a:ext cx="8640000" cy="8885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23" name="그룹 22">
            <a:extLst>
              <a:ext uri="{FF2B5EF4-FFF2-40B4-BE49-F238E27FC236}">
                <a16:creationId xmlns:a16="http://schemas.microsoft.com/office/drawing/2014/main" id="{3070A6FF-120F-4049-9F14-BE10AAD5EDE0}"/>
              </a:ext>
            </a:extLst>
          </p:cNvPr>
          <p:cNvGrpSpPr/>
          <p:nvPr/>
        </p:nvGrpSpPr>
        <p:grpSpPr>
          <a:xfrm>
            <a:off x="4093282" y="1494356"/>
            <a:ext cx="2650406" cy="2499018"/>
            <a:chOff x="2958864" y="1255915"/>
            <a:chExt cx="2650406" cy="2030994"/>
          </a:xfrm>
        </p:grpSpPr>
        <p:sp>
          <p:nvSpPr>
            <p:cNvPr id="24" name="직사각형 23">
              <a:extLst>
                <a:ext uri="{FF2B5EF4-FFF2-40B4-BE49-F238E27FC236}">
                  <a16:creationId xmlns:a16="http://schemas.microsoft.com/office/drawing/2014/main" id="{F6FF7B25-3B1E-4056-A734-1E32D6D89DF1}"/>
                </a:ext>
              </a:extLst>
            </p:cNvPr>
            <p:cNvSpPr/>
            <p:nvPr/>
          </p:nvSpPr>
          <p:spPr>
            <a:xfrm>
              <a:off x="3343359" y="2836666"/>
              <a:ext cx="1881412" cy="4502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1600" b="1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rgbClr val="FF697A"/>
                  </a:solidFill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Power Module (A)</a:t>
              </a:r>
            </a:p>
            <a:p>
              <a:pPr algn="ctr"/>
              <a:r>
                <a:rPr lang="ko-KR" altLang="en-US" sz="14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전원 공급 </a:t>
              </a:r>
              <a:r>
                <a:rPr lang="en-US" altLang="ko-KR" sz="14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Module</a:t>
              </a:r>
              <a:endParaRPr lang="ko-KR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cxnSp>
          <p:nvCxnSpPr>
            <p:cNvPr id="25" name="직선 화살표 연결선 24">
              <a:extLst>
                <a:ext uri="{FF2B5EF4-FFF2-40B4-BE49-F238E27FC236}">
                  <a16:creationId xmlns:a16="http://schemas.microsoft.com/office/drawing/2014/main" id="{469580F7-D7FB-4CC4-9478-EBF76069A6A3}"/>
                </a:ext>
              </a:extLst>
            </p:cNvPr>
            <p:cNvCxnSpPr>
              <a:cxnSpLocks/>
              <a:stCxn id="26" idx="4"/>
              <a:endCxn id="24" idx="0"/>
            </p:cNvCxnSpPr>
            <p:nvPr/>
          </p:nvCxnSpPr>
          <p:spPr>
            <a:xfrm flipH="1">
              <a:off x="4284065" y="2108307"/>
              <a:ext cx="2" cy="728359"/>
            </a:xfrm>
            <a:prstGeom prst="straightConnector1">
              <a:avLst/>
            </a:prstGeom>
            <a:ln w="15875">
              <a:solidFill>
                <a:srgbClr val="E7535F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타원 25">
              <a:extLst>
                <a:ext uri="{FF2B5EF4-FFF2-40B4-BE49-F238E27FC236}">
                  <a16:creationId xmlns:a16="http://schemas.microsoft.com/office/drawing/2014/main" id="{02607487-6C8B-4970-8C1E-79AD66A4BEA3}"/>
                </a:ext>
              </a:extLst>
            </p:cNvPr>
            <p:cNvSpPr/>
            <p:nvPr/>
          </p:nvSpPr>
          <p:spPr>
            <a:xfrm>
              <a:off x="2958864" y="1255915"/>
              <a:ext cx="2650406" cy="852392"/>
            </a:xfrm>
            <a:prstGeom prst="ellipse">
              <a:avLst/>
            </a:prstGeom>
            <a:solidFill>
              <a:srgbClr val="E7535F">
                <a:alpha val="10000"/>
              </a:srgbClr>
            </a:solidFill>
            <a:ln w="12700">
              <a:solidFill>
                <a:srgbClr val="E7535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7D763AF5-7CB7-4D4F-B550-499B786B3E67}"/>
              </a:ext>
            </a:extLst>
          </p:cNvPr>
          <p:cNvGrpSpPr/>
          <p:nvPr/>
        </p:nvGrpSpPr>
        <p:grpSpPr>
          <a:xfrm>
            <a:off x="6246077" y="1669569"/>
            <a:ext cx="3398559" cy="1762049"/>
            <a:chOff x="2423746" y="1352786"/>
            <a:chExt cx="3398559" cy="1762049"/>
          </a:xfrm>
        </p:grpSpPr>
        <p:sp>
          <p:nvSpPr>
            <p:cNvPr id="28" name="직사각형 27">
              <a:extLst>
                <a:ext uri="{FF2B5EF4-FFF2-40B4-BE49-F238E27FC236}">
                  <a16:creationId xmlns:a16="http://schemas.microsoft.com/office/drawing/2014/main" id="{20CEEB82-5266-4374-BFB2-48FCDA9BB56A}"/>
                </a:ext>
              </a:extLst>
            </p:cNvPr>
            <p:cNvSpPr/>
            <p:nvPr/>
          </p:nvSpPr>
          <p:spPr>
            <a:xfrm>
              <a:off x="2423746" y="2560837"/>
              <a:ext cx="3398559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1600" b="1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rgbClr val="FF697A"/>
                  </a:solidFill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LAN, Alarm Port</a:t>
              </a:r>
            </a:p>
            <a:p>
              <a:pPr algn="ctr"/>
              <a:r>
                <a:rPr lang="ko-KR" altLang="en-US" sz="14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제어용 </a:t>
              </a:r>
              <a:r>
                <a:rPr lang="en-US" altLang="ko-KR" sz="14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Control Port(IP), External Alarm</a:t>
              </a:r>
            </a:p>
          </p:txBody>
        </p:sp>
        <p:cxnSp>
          <p:nvCxnSpPr>
            <p:cNvPr id="29" name="직선 화살표 연결선 28">
              <a:extLst>
                <a:ext uri="{FF2B5EF4-FFF2-40B4-BE49-F238E27FC236}">
                  <a16:creationId xmlns:a16="http://schemas.microsoft.com/office/drawing/2014/main" id="{D165C31C-A7A0-491A-B607-3068F2854E48}"/>
                </a:ext>
              </a:extLst>
            </p:cNvPr>
            <p:cNvCxnSpPr>
              <a:cxnSpLocks/>
              <a:stCxn id="30" idx="4"/>
              <a:endCxn id="28" idx="0"/>
            </p:cNvCxnSpPr>
            <p:nvPr/>
          </p:nvCxnSpPr>
          <p:spPr>
            <a:xfrm>
              <a:off x="4123020" y="2035891"/>
              <a:ext cx="6" cy="524946"/>
            </a:xfrm>
            <a:prstGeom prst="straightConnector1">
              <a:avLst/>
            </a:prstGeom>
            <a:ln w="15875">
              <a:solidFill>
                <a:srgbClr val="E7535F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타원 29">
              <a:extLst>
                <a:ext uri="{FF2B5EF4-FFF2-40B4-BE49-F238E27FC236}">
                  <a16:creationId xmlns:a16="http://schemas.microsoft.com/office/drawing/2014/main" id="{3FE3EB48-3C7C-422E-BB00-8ED3D83E5431}"/>
                </a:ext>
              </a:extLst>
            </p:cNvPr>
            <p:cNvSpPr/>
            <p:nvPr/>
          </p:nvSpPr>
          <p:spPr>
            <a:xfrm>
              <a:off x="3096961" y="1352786"/>
              <a:ext cx="2052117" cy="683105"/>
            </a:xfrm>
            <a:prstGeom prst="ellipse">
              <a:avLst/>
            </a:prstGeom>
            <a:solidFill>
              <a:srgbClr val="E7535F">
                <a:alpha val="10000"/>
              </a:srgbClr>
            </a:solidFill>
            <a:ln w="12700">
              <a:solidFill>
                <a:srgbClr val="E7535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grpSp>
        <p:nvGrpSpPr>
          <p:cNvPr id="31" name="그룹 30">
            <a:extLst>
              <a:ext uri="{FF2B5EF4-FFF2-40B4-BE49-F238E27FC236}">
                <a16:creationId xmlns:a16="http://schemas.microsoft.com/office/drawing/2014/main" id="{4CD191CF-A32D-49F6-9C20-F2CB7F6F4A8B}"/>
              </a:ext>
            </a:extLst>
          </p:cNvPr>
          <p:cNvGrpSpPr/>
          <p:nvPr/>
        </p:nvGrpSpPr>
        <p:grpSpPr>
          <a:xfrm>
            <a:off x="1354646" y="1494356"/>
            <a:ext cx="2650406" cy="2499019"/>
            <a:chOff x="2958864" y="1255915"/>
            <a:chExt cx="2650406" cy="2030994"/>
          </a:xfrm>
        </p:grpSpPr>
        <p:sp>
          <p:nvSpPr>
            <p:cNvPr id="32" name="직사각형 31">
              <a:extLst>
                <a:ext uri="{FF2B5EF4-FFF2-40B4-BE49-F238E27FC236}">
                  <a16:creationId xmlns:a16="http://schemas.microsoft.com/office/drawing/2014/main" id="{76C92FCE-8C24-4954-8A01-BB1B20CBE12A}"/>
                </a:ext>
              </a:extLst>
            </p:cNvPr>
            <p:cNvSpPr/>
            <p:nvPr/>
          </p:nvSpPr>
          <p:spPr>
            <a:xfrm>
              <a:off x="3344962" y="2836666"/>
              <a:ext cx="1878206" cy="4502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1600" b="1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rgbClr val="FF697A"/>
                  </a:solidFill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Power Module (B)</a:t>
              </a:r>
            </a:p>
            <a:p>
              <a:pPr algn="ctr"/>
              <a:r>
                <a:rPr lang="ko-KR" altLang="en-US" sz="14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전원 공급 </a:t>
              </a:r>
              <a:r>
                <a:rPr lang="en-US" altLang="ko-KR" sz="14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Module</a:t>
              </a:r>
              <a:endParaRPr lang="ko-KR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cxnSp>
          <p:nvCxnSpPr>
            <p:cNvPr id="33" name="직선 화살표 연결선 32">
              <a:extLst>
                <a:ext uri="{FF2B5EF4-FFF2-40B4-BE49-F238E27FC236}">
                  <a16:creationId xmlns:a16="http://schemas.microsoft.com/office/drawing/2014/main" id="{937F9599-0C0E-4DC0-9B7D-E0D3A9268F04}"/>
                </a:ext>
              </a:extLst>
            </p:cNvPr>
            <p:cNvCxnSpPr>
              <a:cxnSpLocks/>
              <a:stCxn id="34" idx="4"/>
              <a:endCxn id="32" idx="0"/>
            </p:cNvCxnSpPr>
            <p:nvPr/>
          </p:nvCxnSpPr>
          <p:spPr>
            <a:xfrm flipH="1">
              <a:off x="4284065" y="2108307"/>
              <a:ext cx="2" cy="728359"/>
            </a:xfrm>
            <a:prstGeom prst="straightConnector1">
              <a:avLst/>
            </a:prstGeom>
            <a:ln w="15875">
              <a:solidFill>
                <a:srgbClr val="E7535F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타원 33">
              <a:extLst>
                <a:ext uri="{FF2B5EF4-FFF2-40B4-BE49-F238E27FC236}">
                  <a16:creationId xmlns:a16="http://schemas.microsoft.com/office/drawing/2014/main" id="{1D0C73E8-4C70-43BC-9219-55602256FAB6}"/>
                </a:ext>
              </a:extLst>
            </p:cNvPr>
            <p:cNvSpPr/>
            <p:nvPr/>
          </p:nvSpPr>
          <p:spPr>
            <a:xfrm>
              <a:off x="2958864" y="1255915"/>
              <a:ext cx="2650406" cy="852392"/>
            </a:xfrm>
            <a:prstGeom prst="ellipse">
              <a:avLst/>
            </a:prstGeom>
            <a:solidFill>
              <a:srgbClr val="E7535F">
                <a:alpha val="10000"/>
              </a:srgbClr>
            </a:solidFill>
            <a:ln w="12700">
              <a:solidFill>
                <a:srgbClr val="E7535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pic>
        <p:nvPicPr>
          <p:cNvPr id="35" name="그림 34">
            <a:extLst>
              <a:ext uri="{FF2B5EF4-FFF2-40B4-BE49-F238E27FC236}">
                <a16:creationId xmlns:a16="http://schemas.microsoft.com/office/drawing/2014/main" id="{7F064FAC-1239-4D59-8132-FA8FF236011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55" y="5184243"/>
            <a:ext cx="2880000" cy="8175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6" name="그림 35">
            <a:extLst>
              <a:ext uri="{FF2B5EF4-FFF2-40B4-BE49-F238E27FC236}">
                <a16:creationId xmlns:a16="http://schemas.microsoft.com/office/drawing/2014/main" id="{FDE28874-2C43-4609-8B54-A814A237E73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0968" y="5235962"/>
            <a:ext cx="2880000" cy="7753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7" name="그림 36">
            <a:extLst>
              <a:ext uri="{FF2B5EF4-FFF2-40B4-BE49-F238E27FC236}">
                <a16:creationId xmlns:a16="http://schemas.microsoft.com/office/drawing/2014/main" id="{60B0C8FD-2199-4E70-9D73-BE794945D30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74" b="45006"/>
          <a:stretch/>
        </p:blipFill>
        <p:spPr>
          <a:xfrm>
            <a:off x="6759331" y="5222353"/>
            <a:ext cx="2880000" cy="7781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8" name="직사각형 37">
            <a:extLst>
              <a:ext uri="{FF2B5EF4-FFF2-40B4-BE49-F238E27FC236}">
                <a16:creationId xmlns:a16="http://schemas.microsoft.com/office/drawing/2014/main" id="{DB74FB7B-7942-4AB3-985B-736C458EFB81}"/>
              </a:ext>
            </a:extLst>
          </p:cNvPr>
          <p:cNvSpPr/>
          <p:nvPr/>
        </p:nvSpPr>
        <p:spPr>
          <a:xfrm>
            <a:off x="1101772" y="4679478"/>
            <a:ext cx="12354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ED6B00"/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PSU-AC</a:t>
            </a:r>
          </a:p>
          <a:p>
            <a:pPr algn="ctr"/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AC 220V 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입력</a:t>
            </a:r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3F4A9629-07A0-43E9-8A9A-C49FB90F8D7F}"/>
              </a:ext>
            </a:extLst>
          </p:cNvPr>
          <p:cNvSpPr/>
          <p:nvPr/>
        </p:nvSpPr>
        <p:spPr>
          <a:xfrm>
            <a:off x="3827404" y="4689112"/>
            <a:ext cx="22511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ED6B00"/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PSU-AC(Batt.)</a:t>
            </a:r>
          </a:p>
          <a:p>
            <a:pPr algn="ctr"/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AC 220V /  +12V Batt.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입력</a:t>
            </a:r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CDB4DCD3-5CE7-4211-957B-A85ACEB9E9FC}"/>
              </a:ext>
            </a:extLst>
          </p:cNvPr>
          <p:cNvSpPr/>
          <p:nvPr/>
        </p:nvSpPr>
        <p:spPr>
          <a:xfrm>
            <a:off x="7647034" y="4691749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ED6B00"/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PSU-DC</a:t>
            </a:r>
          </a:p>
          <a:p>
            <a:pPr algn="ctr"/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DC -48V 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입력</a:t>
            </a:r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8348E1AF-89B5-424F-9C53-F71D4E511854}"/>
              </a:ext>
            </a:extLst>
          </p:cNvPr>
          <p:cNvSpPr/>
          <p:nvPr/>
        </p:nvSpPr>
        <p:spPr>
          <a:xfrm>
            <a:off x="7170956" y="163025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Ⅱ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구성 및 기능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AB5A1753-661D-40F8-80FF-4DC2C7F301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04586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95" grpId="0"/>
      <p:bldP spid="41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8.</a:t>
            </a:r>
            <a:r>
              <a:rPr lang="ko-KR" altLang="en-US" dirty="0"/>
              <a:t>고장진단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00B022C5-F02D-4EE5-AA6E-368D869E3AA3}"/>
              </a:ext>
            </a:extLst>
          </p:cNvPr>
          <p:cNvSpPr/>
          <p:nvPr/>
        </p:nvSpPr>
        <p:spPr>
          <a:xfrm>
            <a:off x="7174815" y="178414"/>
            <a:ext cx="21515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Ⅳ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기타 장애처리</a:t>
            </a: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B3FF3A9A-B63D-4EAE-9E09-A823F9D3A631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8-2. EMS </a:t>
            </a:r>
            <a:r>
              <a:rPr lang="ko-KR" altLang="en-US" sz="1600" u="sng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메뉴트리</a:t>
            </a:r>
            <a:r>
              <a:rPr lang="ko-KR" altLang="en-US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설명</a:t>
            </a:r>
            <a:endParaRPr lang="en-US" altLang="ko-KR" sz="1600" u="sng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24" name="그림 23">
            <a:extLst>
              <a:ext uri="{FF2B5EF4-FFF2-40B4-BE49-F238E27FC236}">
                <a16:creationId xmlns:a16="http://schemas.microsoft.com/office/drawing/2014/main" id="{E6DE9307-A41A-4553-8018-C6E4284A15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967" y="2575086"/>
            <a:ext cx="1842173" cy="151996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657D566E-E436-491E-8778-3F500C926C18}"/>
              </a:ext>
            </a:extLst>
          </p:cNvPr>
          <p:cNvSpPr txBox="1"/>
          <p:nvPr/>
        </p:nvSpPr>
        <p:spPr>
          <a:xfrm>
            <a:off x="5809471" y="1618870"/>
            <a:ext cx="3745589" cy="14584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▶ </a:t>
            </a:r>
            <a:r>
              <a:rPr lang="ko-KR" altLang="en-US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도구 </a:t>
            </a:r>
            <a:r>
              <a:rPr lang="en-US" altLang="ko-KR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&gt; </a:t>
            </a:r>
            <a:r>
              <a:rPr lang="ko-KR" altLang="en-US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사용자관리 </a:t>
            </a:r>
            <a:r>
              <a:rPr lang="en-US" altLang="ko-KR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&gt; </a:t>
            </a:r>
            <a:r>
              <a:rPr lang="ko-KR" altLang="en-US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옵션</a:t>
            </a:r>
            <a:endParaRPr lang="en-US" altLang="ko-KR" sz="1200" u="sng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- 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설치된 </a:t>
            </a: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EMS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폴더에 </a:t>
            </a:r>
            <a:r>
              <a:rPr lang="ko-KR" altLang="en-US" sz="1100" kern="100" dirty="0" err="1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이벤트자동저장및</a:t>
            </a: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가청기능</a:t>
            </a:r>
            <a:endParaRPr lang="en-US" altLang="ko-KR" sz="1100" kern="1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-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해당 </a:t>
            </a:r>
            <a:r>
              <a:rPr lang="ko-KR" altLang="en-US" sz="1100" kern="100" dirty="0" err="1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옵션선택하여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파일형식으로 자동저장</a:t>
            </a:r>
            <a:endParaRPr lang="en-US" altLang="ko-KR" sz="1100" kern="1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-  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미선택시 </a:t>
            </a: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: </a:t>
            </a:r>
            <a:r>
              <a:rPr lang="ko-KR" altLang="en-US" sz="1100" kern="100" dirty="0" err="1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파일저장않됨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</a:t>
            </a:r>
            <a:endParaRPr lang="en-US" altLang="ko-KR" sz="1100" kern="1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endParaRPr lang="ko-KR" altLang="ko-KR" sz="12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EAC193EB-64C8-4F60-A4B3-73AC7C1CC6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968" y="1618870"/>
            <a:ext cx="4905065" cy="57006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8" name="화살표: 아래쪽 17">
            <a:extLst>
              <a:ext uri="{FF2B5EF4-FFF2-40B4-BE49-F238E27FC236}">
                <a16:creationId xmlns:a16="http://schemas.microsoft.com/office/drawing/2014/main" id="{D6305996-7FCC-47FE-A12F-DC57DFEB176C}"/>
              </a:ext>
            </a:extLst>
          </p:cNvPr>
          <p:cNvSpPr/>
          <p:nvPr/>
        </p:nvSpPr>
        <p:spPr>
          <a:xfrm>
            <a:off x="1562053" y="2356315"/>
            <a:ext cx="218114" cy="184558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6" name="그림 25">
            <a:extLst>
              <a:ext uri="{FF2B5EF4-FFF2-40B4-BE49-F238E27FC236}">
                <a16:creationId xmlns:a16="http://schemas.microsoft.com/office/drawing/2014/main" id="{3F996F66-9571-4310-94DF-638CB64C09D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6250"/>
          <a:stretch/>
        </p:blipFill>
        <p:spPr bwMode="auto">
          <a:xfrm>
            <a:off x="640967" y="4481205"/>
            <a:ext cx="4905064" cy="893026"/>
          </a:xfrm>
          <a:prstGeom prst="rect">
            <a:avLst/>
          </a:prstGeom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7" name="그림 26">
            <a:extLst>
              <a:ext uri="{FF2B5EF4-FFF2-40B4-BE49-F238E27FC236}">
                <a16:creationId xmlns:a16="http://schemas.microsoft.com/office/drawing/2014/main" id="{DF9C05CA-B4B1-4AE9-9440-5CF0BC1470D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79940"/>
          <a:stretch/>
        </p:blipFill>
        <p:spPr bwMode="auto">
          <a:xfrm>
            <a:off x="640965" y="5437421"/>
            <a:ext cx="4905066" cy="893026"/>
          </a:xfrm>
          <a:prstGeom prst="rect">
            <a:avLst/>
          </a:prstGeom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C916B0BC-60B7-4D64-B101-E60C1049CB03}"/>
              </a:ext>
            </a:extLst>
          </p:cNvPr>
          <p:cNvSpPr txBox="1"/>
          <p:nvPr/>
        </p:nvSpPr>
        <p:spPr>
          <a:xfrm>
            <a:off x="5809471" y="4481205"/>
            <a:ext cx="3745589" cy="17421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▶ </a:t>
            </a:r>
            <a:r>
              <a:rPr lang="ko-KR" altLang="en-US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통계 </a:t>
            </a:r>
            <a:r>
              <a:rPr lang="en-US" altLang="ko-KR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&gt; Shelf</a:t>
            </a:r>
            <a:r>
              <a:rPr lang="ko-KR" altLang="en-US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현재경보 </a:t>
            </a:r>
            <a:endParaRPr lang="en-US" altLang="ko-KR" sz="1200" u="sng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- </a:t>
            </a:r>
            <a:r>
              <a:rPr lang="ko-KR" altLang="en-US" sz="1000" kern="100" dirty="0" err="1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현재발생된</a:t>
            </a:r>
            <a:r>
              <a:rPr lang="ko-KR" altLang="en-US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경보를 </a:t>
            </a:r>
            <a:r>
              <a:rPr lang="ko-KR" altLang="en-US" sz="1000" kern="100" dirty="0" err="1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보여확인하는</a:t>
            </a:r>
            <a:r>
              <a:rPr lang="ko-KR" altLang="en-US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탭</a:t>
            </a:r>
            <a:endParaRPr lang="en-US" altLang="ko-KR" sz="1000" kern="1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- </a:t>
            </a:r>
            <a:r>
              <a:rPr lang="ko-KR" altLang="en-US" sz="1000" kern="100" dirty="0" err="1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셀프노드를</a:t>
            </a:r>
            <a:r>
              <a:rPr lang="ko-KR" altLang="en-US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확인하여 </a:t>
            </a:r>
            <a:r>
              <a:rPr lang="ko-KR" altLang="en-US" sz="1000" kern="100" dirty="0" err="1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조회시</a:t>
            </a:r>
            <a:r>
              <a:rPr lang="ko-KR" altLang="en-US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상태를 보여줌</a:t>
            </a:r>
            <a:endParaRPr lang="en-US" altLang="ko-KR" sz="1100" kern="1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</a:t>
            </a: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endParaRPr lang="en-US" altLang="ko-KR" sz="1200" kern="1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endParaRPr lang="ko-KR" altLang="ko-KR" sz="12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D0986840-C503-4B7C-BFE4-2AB87A2701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70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59929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15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8.</a:t>
            </a:r>
            <a:r>
              <a:rPr lang="ko-KR" altLang="en-US" dirty="0"/>
              <a:t>고장진단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00B022C5-F02D-4EE5-AA6E-368D869E3AA3}"/>
              </a:ext>
            </a:extLst>
          </p:cNvPr>
          <p:cNvSpPr/>
          <p:nvPr/>
        </p:nvSpPr>
        <p:spPr>
          <a:xfrm>
            <a:off x="7174815" y="178414"/>
            <a:ext cx="21515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Ⅳ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기타 장애처리</a:t>
            </a: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B3FF3A9A-B63D-4EAE-9E09-A823F9D3A631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8-3. EMS </a:t>
            </a:r>
            <a:r>
              <a:rPr lang="ko-KR" altLang="en-US" sz="1600" u="sng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메뉴트리</a:t>
            </a:r>
            <a:r>
              <a:rPr lang="ko-KR" altLang="en-US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설명</a:t>
            </a:r>
            <a:endParaRPr lang="en-US" altLang="ko-KR" sz="1600" u="sng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8EED53B5-A3EF-4F1C-8542-6767B7CD4A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967" y="1579137"/>
            <a:ext cx="4905065" cy="88722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9D972DF3-C717-4352-B268-13AB814961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737" y="3010636"/>
            <a:ext cx="4905065" cy="312171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DD7850A-7030-406E-B41A-8244D8898EAE}"/>
              </a:ext>
            </a:extLst>
          </p:cNvPr>
          <p:cNvSpPr txBox="1"/>
          <p:nvPr/>
        </p:nvSpPr>
        <p:spPr>
          <a:xfrm>
            <a:off x="5826249" y="1579137"/>
            <a:ext cx="3745589" cy="25933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▶ </a:t>
            </a:r>
            <a:r>
              <a:rPr lang="ko-KR" altLang="en-US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통계 </a:t>
            </a:r>
            <a:r>
              <a:rPr lang="en-US" altLang="ko-KR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&gt; </a:t>
            </a:r>
            <a:r>
              <a:rPr lang="ko-KR" altLang="en-US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경보</a:t>
            </a:r>
            <a:r>
              <a:rPr lang="en-US" altLang="ko-KR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/</a:t>
            </a:r>
            <a:r>
              <a:rPr lang="ko-KR" altLang="en-US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상태이력 </a:t>
            </a:r>
            <a:r>
              <a:rPr lang="en-US" altLang="ko-KR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&gt; EMS</a:t>
            </a:r>
            <a:r>
              <a:rPr lang="ko-KR" altLang="en-US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저장</a:t>
            </a:r>
            <a:endParaRPr lang="en-US" altLang="ko-KR" sz="1200" u="sng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- EMS</a:t>
            </a:r>
            <a:r>
              <a:rPr lang="ko-KR" altLang="en-US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에 저장된 이벤트정보를 보여줌</a:t>
            </a:r>
            <a:endParaRPr lang="en-US" altLang="ko-KR" sz="1100" kern="1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1)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해당 </a:t>
            </a: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EMS 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저장버튼선택</a:t>
            </a:r>
            <a:endParaRPr lang="en-US" altLang="ko-KR" sz="1100" kern="1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2) </a:t>
            </a:r>
            <a:r>
              <a:rPr lang="ko-KR" altLang="en-US" sz="1100" kern="100" dirty="0" err="1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경보이력및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상태이력을 선택함</a:t>
            </a:r>
            <a:endParaRPr lang="en-US" altLang="ko-KR" sz="1100" kern="1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3) 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장치타입을 선택함</a:t>
            </a:r>
            <a:endParaRPr lang="en-US" altLang="ko-KR" sz="1100" kern="1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4) 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조회시작 종료일시 지정함</a:t>
            </a:r>
            <a:endParaRPr lang="en-US" altLang="ko-KR" sz="1100" kern="1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5) </a:t>
            </a:r>
            <a:r>
              <a:rPr lang="ko-KR" altLang="en-US" sz="1100" kern="100" dirty="0" err="1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조회시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</a:t>
            </a:r>
            <a:r>
              <a:rPr lang="ko-KR" altLang="en-US" sz="1100" kern="100" dirty="0" err="1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날짜별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출력</a:t>
            </a:r>
            <a:endParaRPr lang="en-US" altLang="ko-KR" sz="1100" kern="1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6) </a:t>
            </a:r>
            <a:r>
              <a:rPr lang="ko-KR" altLang="en-US" sz="1100" kern="100" dirty="0" err="1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인쇄및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</a:t>
            </a:r>
            <a:r>
              <a:rPr lang="ko-KR" altLang="en-US" sz="1100" kern="100" dirty="0" err="1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저장폴더열기하여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확인</a:t>
            </a:r>
            <a:endParaRPr lang="en-US" altLang="ko-KR" sz="1100" kern="1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endParaRPr lang="ko-KR" altLang="ko-KR" sz="12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17" name="화살표: 아래쪽 16">
            <a:extLst>
              <a:ext uri="{FF2B5EF4-FFF2-40B4-BE49-F238E27FC236}">
                <a16:creationId xmlns:a16="http://schemas.microsoft.com/office/drawing/2014/main" id="{BB8F3096-03E3-44E0-9179-FE8EA659C5F4}"/>
              </a:ext>
            </a:extLst>
          </p:cNvPr>
          <p:cNvSpPr/>
          <p:nvPr/>
        </p:nvSpPr>
        <p:spPr>
          <a:xfrm>
            <a:off x="2695179" y="2646220"/>
            <a:ext cx="218114" cy="184558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25C0B0AA-0BE0-477C-B1F8-F7C22AEAB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71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64751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15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8.</a:t>
            </a:r>
            <a:r>
              <a:rPr lang="ko-KR" altLang="en-US" dirty="0"/>
              <a:t>고장진단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00B022C5-F02D-4EE5-AA6E-368D869E3AA3}"/>
              </a:ext>
            </a:extLst>
          </p:cNvPr>
          <p:cNvSpPr/>
          <p:nvPr/>
        </p:nvSpPr>
        <p:spPr>
          <a:xfrm>
            <a:off x="7174815" y="178414"/>
            <a:ext cx="21515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Ⅳ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기타 장애처리</a:t>
            </a: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B3FF3A9A-B63D-4EAE-9E09-A823F9D3A631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8-4. EMS </a:t>
            </a:r>
            <a:r>
              <a:rPr lang="ko-KR" altLang="en-US" sz="1600" u="sng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메뉴트리</a:t>
            </a:r>
            <a:r>
              <a:rPr lang="ko-KR" altLang="en-US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설명</a:t>
            </a:r>
            <a:endParaRPr lang="en-US" altLang="ko-KR" sz="1600" u="sng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7DB84826-3B39-4CCD-9DD0-EE4E69CEC40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67231"/>
          <a:stretch/>
        </p:blipFill>
        <p:spPr bwMode="auto">
          <a:xfrm>
            <a:off x="557077" y="2748437"/>
            <a:ext cx="4905065" cy="1361126"/>
          </a:xfrm>
          <a:prstGeom prst="rect">
            <a:avLst/>
          </a:prstGeom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6A930B03-AAB5-4494-AFD6-0033F724A7C7}"/>
              </a:ext>
            </a:extLst>
          </p:cNvPr>
          <p:cNvSpPr txBox="1"/>
          <p:nvPr/>
        </p:nvSpPr>
        <p:spPr>
          <a:xfrm>
            <a:off x="5809471" y="1674372"/>
            <a:ext cx="3745589" cy="19942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▶ </a:t>
            </a:r>
            <a:r>
              <a:rPr lang="ko-KR" altLang="en-US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통계 </a:t>
            </a:r>
            <a:r>
              <a:rPr lang="en-US" altLang="ko-KR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&gt; </a:t>
            </a:r>
            <a:r>
              <a:rPr lang="ko-KR" altLang="en-US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경보</a:t>
            </a:r>
            <a:r>
              <a:rPr lang="en-US" altLang="ko-KR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/</a:t>
            </a:r>
            <a:r>
              <a:rPr lang="ko-KR" altLang="en-US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상태이력 </a:t>
            </a:r>
            <a:r>
              <a:rPr lang="en-US" altLang="ko-KR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&gt; EMS</a:t>
            </a:r>
            <a:r>
              <a:rPr lang="ko-KR" altLang="en-US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저장</a:t>
            </a:r>
            <a:endParaRPr lang="en-US" altLang="ko-KR" sz="1200" u="sng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- 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장치에 저장된 이벤트정보를 </a:t>
            </a: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EMS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에서 보여줌</a:t>
            </a:r>
            <a:endParaRPr lang="en-US" altLang="ko-KR" sz="1100" kern="1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1)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해당 </a:t>
            </a: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Shelf 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저장버튼선택</a:t>
            </a:r>
            <a:endParaRPr lang="en-US" altLang="ko-KR" sz="1100" kern="1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2) 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발생경보 </a:t>
            </a:r>
            <a:r>
              <a:rPr lang="ko-KR" altLang="en-US" sz="1100" kern="100" dirty="0" err="1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이력및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상태이력을 선택함</a:t>
            </a:r>
            <a:endParaRPr lang="en-US" altLang="ko-KR" sz="1100" kern="1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3) </a:t>
            </a:r>
            <a:r>
              <a:rPr lang="ko-KR" altLang="en-US" sz="1100" kern="100" dirty="0" err="1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장치노드</a:t>
            </a: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ID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를 선택함</a:t>
            </a:r>
            <a:endParaRPr lang="en-US" altLang="ko-KR" sz="1100" kern="1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4) </a:t>
            </a:r>
            <a:r>
              <a:rPr lang="ko-KR" altLang="en-US" sz="1100" kern="100" dirty="0" err="1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조회시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출력됨</a:t>
            </a:r>
            <a:endParaRPr lang="en-US" altLang="ko-KR" sz="1100" kern="1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</a:t>
            </a:r>
            <a:endParaRPr lang="ko-KR" altLang="ko-KR" sz="12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46F91FEA-8D2C-4618-9795-534CE269EE5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801"/>
          <a:stretch/>
        </p:blipFill>
        <p:spPr bwMode="auto">
          <a:xfrm>
            <a:off x="557077" y="1674372"/>
            <a:ext cx="4905065" cy="1001716"/>
          </a:xfrm>
          <a:prstGeom prst="rect">
            <a:avLst/>
          </a:prstGeom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34E58248-A311-49B0-B2A0-A985E6B645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473" y="4392981"/>
            <a:ext cx="4894669" cy="974487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5" name="그룹 4">
            <a:extLst>
              <a:ext uri="{FF2B5EF4-FFF2-40B4-BE49-F238E27FC236}">
                <a16:creationId xmlns:a16="http://schemas.microsoft.com/office/drawing/2014/main" id="{7FF6BEB9-C798-4703-B128-505C57D4BBD5}"/>
              </a:ext>
            </a:extLst>
          </p:cNvPr>
          <p:cNvGrpSpPr/>
          <p:nvPr/>
        </p:nvGrpSpPr>
        <p:grpSpPr>
          <a:xfrm>
            <a:off x="557077" y="5367468"/>
            <a:ext cx="4894669" cy="1125611"/>
            <a:chOff x="3344230" y="4233668"/>
            <a:chExt cx="6120130" cy="2306115"/>
          </a:xfrm>
        </p:grpSpPr>
        <p:pic>
          <p:nvPicPr>
            <p:cNvPr id="20" name="그림 19">
              <a:extLst>
                <a:ext uri="{FF2B5EF4-FFF2-40B4-BE49-F238E27FC236}">
                  <a16:creationId xmlns:a16="http://schemas.microsoft.com/office/drawing/2014/main" id="{E0BD594D-EB16-4846-92FC-8355897926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b="62310"/>
            <a:stretch/>
          </p:blipFill>
          <p:spPr bwMode="auto">
            <a:xfrm>
              <a:off x="3344230" y="4233668"/>
              <a:ext cx="6120130" cy="189992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21" name="그림 20">
              <a:extLst>
                <a:ext uri="{FF2B5EF4-FFF2-40B4-BE49-F238E27FC236}">
                  <a16:creationId xmlns:a16="http://schemas.microsoft.com/office/drawing/2014/main" id="{B26E2FD8-6583-4704-99EE-85484C9257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91163"/>
            <a:stretch/>
          </p:blipFill>
          <p:spPr bwMode="auto">
            <a:xfrm>
              <a:off x="3344230" y="6094648"/>
              <a:ext cx="6120130" cy="44513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8C659282-A136-4B4E-B5D9-EBB3EC5165C5}"/>
              </a:ext>
            </a:extLst>
          </p:cNvPr>
          <p:cNvSpPr txBox="1"/>
          <p:nvPr/>
        </p:nvSpPr>
        <p:spPr>
          <a:xfrm>
            <a:off x="5809470" y="4392981"/>
            <a:ext cx="3745589" cy="20107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▶ </a:t>
            </a:r>
            <a:r>
              <a:rPr lang="ko-KR" altLang="en-US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통계 </a:t>
            </a:r>
            <a:r>
              <a:rPr lang="en-US" altLang="ko-KR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&gt; </a:t>
            </a:r>
            <a:r>
              <a:rPr lang="ko-KR" altLang="en-US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성능정보 </a:t>
            </a:r>
            <a:r>
              <a:rPr lang="en-US" altLang="ko-KR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&gt; </a:t>
            </a:r>
            <a:r>
              <a:rPr lang="ko-KR" altLang="en-US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해당장치선택</a:t>
            </a:r>
            <a:endParaRPr lang="en-US" altLang="ko-KR" sz="1200" u="sng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</a:t>
            </a: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- 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장치회선에 대한 </a:t>
            </a: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B1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광측 </a:t>
            </a:r>
            <a:r>
              <a:rPr lang="ko-KR" altLang="en-US" sz="1100" kern="100" dirty="0" err="1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성능및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트래픽을 </a:t>
            </a:r>
            <a:r>
              <a:rPr lang="ko-KR" altLang="en-US" sz="1100" kern="100" dirty="0" err="1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확인탭</a:t>
            </a:r>
            <a:endParaRPr lang="en-US" altLang="ko-KR" sz="1100" kern="1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1)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해당 노드를 선택함</a:t>
            </a:r>
            <a:endParaRPr lang="en-US" altLang="ko-KR" sz="1100" kern="1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2) B1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PM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및 트래픽을 선택함</a:t>
            </a:r>
            <a:endParaRPr lang="en-US" altLang="ko-KR" sz="1100" kern="1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3) 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조회일시 지정함</a:t>
            </a:r>
            <a:endParaRPr lang="en-US" altLang="ko-KR" sz="1100" kern="1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4) </a:t>
            </a:r>
            <a:r>
              <a:rPr lang="ko-KR" altLang="en-US" sz="1100" kern="100" dirty="0" err="1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조회시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B1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및 트래픽 출력</a:t>
            </a:r>
            <a:endParaRPr lang="en-US" altLang="ko-KR" sz="1100" kern="1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</a:t>
            </a:r>
            <a:endParaRPr lang="ko-KR" altLang="ko-KR" sz="12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D698C3AE-1667-42A8-ABAD-AB3CB54B9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72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69860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15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8.</a:t>
            </a:r>
            <a:r>
              <a:rPr lang="ko-KR" altLang="en-US" dirty="0"/>
              <a:t>고장진단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00B022C5-F02D-4EE5-AA6E-368D869E3AA3}"/>
              </a:ext>
            </a:extLst>
          </p:cNvPr>
          <p:cNvSpPr/>
          <p:nvPr/>
        </p:nvSpPr>
        <p:spPr>
          <a:xfrm>
            <a:off x="7174815" y="178414"/>
            <a:ext cx="21515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Ⅳ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기타 장애처리</a:t>
            </a: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B3FF3A9A-B63D-4EAE-9E09-A823F9D3A631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8-5. EMS </a:t>
            </a:r>
            <a:r>
              <a:rPr lang="ko-KR" altLang="en-US" sz="1600" u="sng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메뉴트리</a:t>
            </a:r>
            <a:r>
              <a:rPr lang="ko-KR" altLang="en-US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설명</a:t>
            </a:r>
            <a:endParaRPr lang="en-US" altLang="ko-KR" sz="1600" u="sng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A930B03-AAB5-4494-AFD6-0033F724A7C7}"/>
              </a:ext>
            </a:extLst>
          </p:cNvPr>
          <p:cNvSpPr txBox="1"/>
          <p:nvPr/>
        </p:nvSpPr>
        <p:spPr>
          <a:xfrm>
            <a:off x="5809471" y="1618870"/>
            <a:ext cx="3745589" cy="17105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▶ </a:t>
            </a:r>
            <a:r>
              <a:rPr lang="ko-KR" altLang="en-US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통계 </a:t>
            </a:r>
            <a:r>
              <a:rPr lang="en-US" altLang="ko-KR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&gt; EMS</a:t>
            </a:r>
            <a:r>
              <a:rPr lang="ko-KR" altLang="en-US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저장명령이력 </a:t>
            </a:r>
            <a:endParaRPr lang="en-US" altLang="ko-KR" sz="1200" u="sng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- </a:t>
            </a:r>
            <a:r>
              <a:rPr lang="ko-KR" altLang="en-US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운용자가 설정한 명령이력에 대해 </a:t>
            </a:r>
            <a:r>
              <a:rPr lang="ko-KR" altLang="en-US" sz="1000" kern="100" dirty="0" err="1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확인할수있는</a:t>
            </a:r>
            <a:r>
              <a:rPr lang="ko-KR" altLang="en-US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탭</a:t>
            </a:r>
            <a:endParaRPr lang="en-US" altLang="ko-KR" sz="1100" kern="1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1)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해당 노드에 셀프를 선택</a:t>
            </a:r>
            <a:endParaRPr lang="en-US" altLang="ko-KR" sz="1100" kern="1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2) 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조회일시 선택하여 조회함</a:t>
            </a:r>
            <a:endParaRPr lang="en-US" altLang="ko-KR" sz="1100" kern="1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3) 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출력됨 </a:t>
            </a: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(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인쇄가능</a:t>
            </a: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)</a:t>
            </a: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</a:t>
            </a:r>
            <a:endParaRPr lang="ko-KR" altLang="ko-KR" sz="12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06DF5BB1-C244-4454-B015-2FC574E0D7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76" y="1636859"/>
            <a:ext cx="4905065" cy="106321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C9FF6A9E-726C-41D8-9BA8-FC1D4E45BA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076" y="2700074"/>
            <a:ext cx="4905065" cy="154740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0B6DF141-7211-4212-8938-030B1EA55A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76" y="4482428"/>
            <a:ext cx="4905065" cy="77981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17C7DFAA-DCD9-41F4-B59D-B2960694BBC9}"/>
              </a:ext>
            </a:extLst>
          </p:cNvPr>
          <p:cNvSpPr txBox="1"/>
          <p:nvPr/>
        </p:nvSpPr>
        <p:spPr>
          <a:xfrm>
            <a:off x="5809470" y="4462944"/>
            <a:ext cx="3745589" cy="19942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▶ </a:t>
            </a:r>
            <a:r>
              <a:rPr lang="en-US" altLang="ko-KR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Ping/Traffic &gt; Ping Test</a:t>
            </a:r>
            <a:endParaRPr lang="en-US" altLang="ko-KR" sz="1200" u="sng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- </a:t>
            </a:r>
            <a:r>
              <a:rPr lang="ko-KR" altLang="en-US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장치회선에 대한 </a:t>
            </a:r>
            <a:r>
              <a:rPr lang="ko-KR" altLang="en-US" sz="1000" kern="100" dirty="0" err="1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절분</a:t>
            </a:r>
            <a:r>
              <a:rPr lang="ko-KR" altLang="en-US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</a:t>
            </a:r>
            <a:r>
              <a:rPr lang="ko-KR" altLang="en-US" sz="1000" kern="100" dirty="0" err="1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핑시험을</a:t>
            </a:r>
            <a:r>
              <a:rPr lang="ko-KR" altLang="en-US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</a:t>
            </a:r>
            <a:r>
              <a:rPr lang="ko-KR" altLang="en-US" sz="1000" kern="100" dirty="0" err="1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위한탭</a:t>
            </a:r>
            <a:r>
              <a:rPr lang="ko-KR" altLang="en-US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</a:t>
            </a:r>
            <a:endParaRPr lang="en-US" altLang="ko-KR" sz="1100" kern="1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1)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</a:t>
            </a:r>
            <a:r>
              <a:rPr lang="ko-KR" altLang="en-US" sz="1100" kern="100" dirty="0" err="1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장치노드및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해당포트선택</a:t>
            </a:r>
            <a:endParaRPr lang="en-US" altLang="ko-KR" sz="1100" kern="1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2) 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타겟</a:t>
            </a: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IP(</a:t>
            </a:r>
            <a:r>
              <a:rPr lang="ko-KR" altLang="en-US" sz="1100" kern="100" dirty="0" err="1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시험하고자하는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IP)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를 입력함</a:t>
            </a:r>
            <a:endParaRPr lang="en-US" altLang="ko-KR" sz="1100" kern="1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3) SIZE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,COUNT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값을 입력 </a:t>
            </a: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(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기본 </a:t>
            </a: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64Byte , 5Count)</a:t>
            </a: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4) Ping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시작버튼을 눌러 실행 확인함</a:t>
            </a:r>
            <a:endParaRPr lang="en-US" altLang="ko-KR" sz="1100" kern="1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</a:t>
            </a:r>
            <a:endParaRPr lang="ko-KR" altLang="ko-KR" sz="12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767BEA2D-BFDB-4A2E-8B05-B5F2B05968F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03356" y="4622335"/>
            <a:ext cx="2254927" cy="183721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239042E-E20C-47FE-998C-5AAB6C268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73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31989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15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8.</a:t>
            </a:r>
            <a:r>
              <a:rPr lang="ko-KR" altLang="en-US" dirty="0"/>
              <a:t>고장진단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00B022C5-F02D-4EE5-AA6E-368D869E3AA3}"/>
              </a:ext>
            </a:extLst>
          </p:cNvPr>
          <p:cNvSpPr/>
          <p:nvPr/>
        </p:nvSpPr>
        <p:spPr>
          <a:xfrm>
            <a:off x="7174815" y="178414"/>
            <a:ext cx="21515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Ⅳ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기타 장애처리</a:t>
            </a: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B3FF3A9A-B63D-4EAE-9E09-A823F9D3A631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8-6. EMS </a:t>
            </a:r>
            <a:r>
              <a:rPr lang="ko-KR" altLang="en-US" sz="1600" u="sng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메뉴트리</a:t>
            </a:r>
            <a:r>
              <a:rPr lang="ko-KR" altLang="en-US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설명</a:t>
            </a:r>
            <a:endParaRPr lang="en-US" altLang="ko-KR" sz="1600" u="sng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E0FA0F23-39C5-4DFC-B12A-03CFAE536C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75" y="1719304"/>
            <a:ext cx="5143536" cy="82256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Picture 5" descr="Traffic_123">
            <a:extLst>
              <a:ext uri="{FF2B5EF4-FFF2-40B4-BE49-F238E27FC236}">
                <a16:creationId xmlns:a16="http://schemas.microsoft.com/office/drawing/2014/main" id="{69E67933-F191-4783-8EB9-48E17697D1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075" y="2710822"/>
            <a:ext cx="5143536" cy="335758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4C979D3-6757-4B76-987D-8B515FAB0C9E}"/>
              </a:ext>
            </a:extLst>
          </p:cNvPr>
          <p:cNvSpPr txBox="1"/>
          <p:nvPr/>
        </p:nvSpPr>
        <p:spPr>
          <a:xfrm>
            <a:off x="5876582" y="1719304"/>
            <a:ext cx="3745589" cy="25768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▶ </a:t>
            </a:r>
            <a:r>
              <a:rPr lang="en-US" altLang="ko-KR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Ping/Traffic &gt; Ping Test</a:t>
            </a:r>
            <a:endParaRPr lang="en-US" altLang="ko-KR" sz="1200" u="sng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- </a:t>
            </a:r>
            <a:r>
              <a:rPr lang="ko-KR" altLang="en-US" sz="1000" kern="100" dirty="0" err="1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장치회선에대해</a:t>
            </a:r>
            <a:r>
              <a:rPr lang="ko-KR" altLang="en-US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트래픽을 확인하는 탭</a:t>
            </a:r>
            <a:endParaRPr lang="en-US" altLang="ko-KR" sz="1100" kern="1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1)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</a:t>
            </a:r>
            <a:r>
              <a:rPr lang="ko-KR" altLang="en-US" sz="1100" kern="100" dirty="0" err="1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노드지정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후 해당 포트를 선택</a:t>
            </a:r>
            <a:endParaRPr lang="en-US" altLang="ko-KR" sz="1100" kern="1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2) 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좌측선택포트에 </a:t>
            </a:r>
            <a:r>
              <a:rPr lang="ko-KR" altLang="en-US" sz="1100" kern="100" dirty="0" err="1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업포트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(</a:t>
            </a:r>
            <a:r>
              <a:rPr lang="ko-KR" altLang="en-US" sz="1100" kern="100" dirty="0" err="1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광측트래픽</a:t>
            </a: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)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선택</a:t>
            </a:r>
            <a:endParaRPr lang="en-US" altLang="ko-KR" sz="1100" kern="1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3) 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우측 선택포트에 채널포트</a:t>
            </a: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(UNI</a:t>
            </a:r>
            <a:r>
              <a:rPr lang="ko-KR" altLang="en-US" sz="1100" kern="100" dirty="0" err="1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가입트래픽</a:t>
            </a: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)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선택</a:t>
            </a:r>
            <a:endParaRPr lang="en-US" altLang="ko-KR" sz="1100" kern="1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4) 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시간간격 및 조회횟수선택 </a:t>
            </a: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: ex)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30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초</a:t>
            </a: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/ 60</a:t>
            </a: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100" kern="100" dirty="0"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   30</a:t>
            </a:r>
            <a:r>
              <a:rPr lang="ko-KR" altLang="en-US" sz="1100" kern="100" dirty="0"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초간격으로 출력하고 </a:t>
            </a:r>
            <a:r>
              <a:rPr lang="ko-KR" altLang="en-US" sz="1100" kern="100" dirty="0" err="1"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트래픽조회는</a:t>
            </a:r>
            <a:endParaRPr lang="en-US" altLang="ko-KR" sz="11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   60</a:t>
            </a:r>
            <a:r>
              <a:rPr lang="ko-KR" altLang="en-US" sz="1100" kern="100" dirty="0" err="1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회동안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모니터링하여 그래픽형태로 출력됨</a:t>
            </a:r>
            <a:endParaRPr lang="en-US" altLang="ko-KR" sz="1100" kern="1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100" kern="100" dirty="0"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5) </a:t>
            </a:r>
            <a:r>
              <a:rPr lang="ko-KR" altLang="en-US" sz="1100" kern="100" dirty="0"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회선감시는 동시 </a:t>
            </a: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5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회선까지 </a:t>
            </a:r>
            <a:r>
              <a:rPr lang="ko-KR" altLang="en-US" sz="1100" kern="100" dirty="0" err="1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확인가능함</a:t>
            </a:r>
            <a:r>
              <a:rPr lang="en-US" altLang="ko-KR" sz="1100" kern="100" dirty="0"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</a:t>
            </a:r>
            <a:endParaRPr lang="ko-KR" altLang="ko-KR" sz="12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758C8312-3348-46FA-B470-9FA94B9D7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74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62356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15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8.</a:t>
            </a:r>
            <a:r>
              <a:rPr lang="ko-KR" altLang="en-US" dirty="0"/>
              <a:t>고장진단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00B022C5-F02D-4EE5-AA6E-368D869E3AA3}"/>
              </a:ext>
            </a:extLst>
          </p:cNvPr>
          <p:cNvSpPr/>
          <p:nvPr/>
        </p:nvSpPr>
        <p:spPr>
          <a:xfrm>
            <a:off x="7174815" y="178414"/>
            <a:ext cx="21515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Ⅳ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기타 장애처리</a:t>
            </a: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B3FF3A9A-B63D-4EAE-9E09-A823F9D3A631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8-7. EMS </a:t>
            </a:r>
            <a:r>
              <a:rPr lang="ko-KR" altLang="en-US" sz="1600" u="sng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메뉴트리</a:t>
            </a:r>
            <a:r>
              <a:rPr lang="ko-KR" altLang="en-US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설명</a:t>
            </a:r>
            <a:endParaRPr lang="en-US" altLang="ko-KR" sz="1600" u="sng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4C979D3-6757-4B76-987D-8B515FAB0C9E}"/>
              </a:ext>
            </a:extLst>
          </p:cNvPr>
          <p:cNvSpPr txBox="1"/>
          <p:nvPr/>
        </p:nvSpPr>
        <p:spPr>
          <a:xfrm>
            <a:off x="5876581" y="1559913"/>
            <a:ext cx="3745589" cy="844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▶ </a:t>
            </a:r>
            <a:r>
              <a:rPr lang="ko-KR" altLang="en-US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관리 </a:t>
            </a:r>
            <a:r>
              <a:rPr lang="en-US" altLang="ko-KR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&gt; Description</a:t>
            </a:r>
            <a:r>
              <a:rPr lang="ko-KR" altLang="en-US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&gt;</a:t>
            </a:r>
            <a:r>
              <a:rPr lang="ko-KR" altLang="en-US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WTLAN2420</a:t>
            </a:r>
            <a:endParaRPr lang="en-US" altLang="ko-KR" sz="1200" u="sng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- EMS</a:t>
            </a:r>
            <a:r>
              <a:rPr lang="ko-KR" altLang="en-US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에서 장치회선별 주석을 입력하여 관리함</a:t>
            </a:r>
            <a:endParaRPr lang="en-US" altLang="ko-KR" sz="1000" kern="1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  64Byte </a:t>
            </a:r>
            <a:r>
              <a:rPr lang="ko-KR" altLang="en-US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한글 </a:t>
            </a:r>
            <a:r>
              <a:rPr lang="en-US" altLang="ko-KR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32</a:t>
            </a:r>
            <a:r>
              <a:rPr lang="ko-KR" altLang="en-US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자 영문 </a:t>
            </a:r>
            <a:r>
              <a:rPr lang="en-US" altLang="ko-KR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64</a:t>
            </a:r>
            <a:r>
              <a:rPr lang="ko-KR" altLang="en-US" sz="1000" kern="100" dirty="0" err="1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자입력가능</a:t>
            </a:r>
            <a:endParaRPr lang="en-US" altLang="ko-KR" sz="1100" kern="1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5611C457-3030-44A9-A58F-0116B8C8C4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297" y="1652752"/>
            <a:ext cx="5143536" cy="84839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21B0C622-FB6F-4030-A744-AD272205DB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297" y="2794568"/>
            <a:ext cx="5143536" cy="89611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2275D05-FBE1-45F7-99BB-0E85D6CC5734}"/>
              </a:ext>
            </a:extLst>
          </p:cNvPr>
          <p:cNvSpPr txBox="1"/>
          <p:nvPr/>
        </p:nvSpPr>
        <p:spPr>
          <a:xfrm>
            <a:off x="5876580" y="2732085"/>
            <a:ext cx="3745589" cy="8593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▶ </a:t>
            </a:r>
            <a:r>
              <a:rPr lang="ko-KR" altLang="en-US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관리 </a:t>
            </a:r>
            <a:r>
              <a:rPr lang="en-US" altLang="ko-KR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&gt; </a:t>
            </a:r>
            <a:r>
              <a:rPr lang="ko-KR" altLang="en-US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소프트웨어다운로드 </a:t>
            </a:r>
            <a:r>
              <a:rPr lang="en-US" altLang="ko-KR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&gt;</a:t>
            </a:r>
            <a:r>
              <a:rPr lang="ko-KR" altLang="en-US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WTLAN2420</a:t>
            </a:r>
            <a:endParaRPr lang="en-US" altLang="ko-KR" sz="1200" u="sng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- EMS</a:t>
            </a:r>
            <a:r>
              <a:rPr lang="ko-KR" altLang="en-US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에서 장치에 </a:t>
            </a:r>
            <a:r>
              <a:rPr lang="en-US" altLang="ko-KR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SW</a:t>
            </a:r>
            <a:r>
              <a:rPr lang="ko-KR" altLang="en-US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를 다운로드하여 업그레이드가능</a:t>
            </a:r>
            <a:endParaRPr lang="en-US" altLang="ko-KR" sz="1000" kern="1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  </a:t>
            </a:r>
            <a:r>
              <a:rPr lang="ko-KR" altLang="en-US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도움말에 업그레이드절차 첨부됨</a:t>
            </a:r>
            <a:endParaRPr lang="en-US" altLang="ko-KR" sz="1100" kern="1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98852310-7993-4F4D-9C36-23B9CB778C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9" y="4005073"/>
            <a:ext cx="5143536" cy="98289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C2B9B115-1CDA-4A38-B9FB-2E87991104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297" y="5273499"/>
            <a:ext cx="5143536" cy="95232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8D79616-948E-4FE4-A11B-0B747F975843}"/>
              </a:ext>
            </a:extLst>
          </p:cNvPr>
          <p:cNvSpPr txBox="1"/>
          <p:nvPr/>
        </p:nvSpPr>
        <p:spPr>
          <a:xfrm>
            <a:off x="5876580" y="3919453"/>
            <a:ext cx="3745589" cy="844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▶ </a:t>
            </a:r>
            <a:r>
              <a:rPr lang="ko-KR" altLang="en-US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관리 </a:t>
            </a:r>
            <a:r>
              <a:rPr lang="en-US" altLang="ko-KR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&gt; </a:t>
            </a:r>
            <a:r>
              <a:rPr lang="ko-KR" altLang="en-US" sz="1200" u="sng" kern="100" dirty="0" err="1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시스템설정백업및</a:t>
            </a:r>
            <a:r>
              <a:rPr lang="ko-KR" altLang="en-US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복원 </a:t>
            </a:r>
            <a:r>
              <a:rPr lang="en-US" altLang="ko-KR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&gt;</a:t>
            </a:r>
            <a:r>
              <a:rPr lang="ko-KR" altLang="en-US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WTLAN2420</a:t>
            </a:r>
            <a:endParaRPr lang="en-US" altLang="ko-KR" sz="1200" u="sng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- </a:t>
            </a:r>
            <a:r>
              <a:rPr lang="ko-KR" altLang="en-US" sz="1000" kern="100" dirty="0" err="1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장치설정파라메타값을</a:t>
            </a:r>
            <a:r>
              <a:rPr lang="ko-KR" altLang="en-US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EMS</a:t>
            </a:r>
            <a:r>
              <a:rPr lang="ko-KR" altLang="en-US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에 저장 및 </a:t>
            </a:r>
            <a:r>
              <a:rPr lang="en-US" altLang="ko-KR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Restore</a:t>
            </a:r>
            <a:r>
              <a:rPr lang="ko-KR" altLang="en-US" sz="1000" kern="100" dirty="0" err="1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하느기능</a:t>
            </a:r>
            <a:endParaRPr lang="en-US" altLang="ko-KR" sz="1000" kern="1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  </a:t>
            </a:r>
            <a:r>
              <a:rPr lang="ko-KR" altLang="en-US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도움말에 절차 첨부됨</a:t>
            </a:r>
            <a:endParaRPr lang="en-US" altLang="ko-KR" sz="1100" kern="1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5BEE83A-B9FF-4E38-BEAB-4F24DBEAF944}"/>
              </a:ext>
            </a:extLst>
          </p:cNvPr>
          <p:cNvSpPr txBox="1"/>
          <p:nvPr/>
        </p:nvSpPr>
        <p:spPr>
          <a:xfrm>
            <a:off x="5876580" y="5204366"/>
            <a:ext cx="3896594" cy="844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▶ </a:t>
            </a:r>
            <a:r>
              <a:rPr lang="ko-KR" altLang="en-US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관리 </a:t>
            </a:r>
            <a:r>
              <a:rPr lang="en-US" altLang="ko-KR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&gt; </a:t>
            </a:r>
            <a:r>
              <a:rPr lang="ko-KR" altLang="en-US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시스템 스케줄백업 </a:t>
            </a:r>
            <a:r>
              <a:rPr lang="en-US" altLang="ko-KR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&gt;</a:t>
            </a:r>
            <a:r>
              <a:rPr lang="ko-KR" altLang="en-US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WTLAN2420</a:t>
            </a:r>
            <a:endParaRPr lang="en-US" altLang="ko-KR" sz="1200" u="sng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-</a:t>
            </a:r>
            <a:r>
              <a:rPr lang="ko-KR" altLang="en-US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장치 </a:t>
            </a:r>
            <a:r>
              <a:rPr lang="ko-KR" altLang="en-US" sz="1000" kern="100" dirty="0" err="1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설정값을</a:t>
            </a:r>
            <a:r>
              <a:rPr lang="ko-KR" altLang="en-US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시간날짜에 </a:t>
            </a:r>
            <a:r>
              <a:rPr lang="ko-KR" altLang="en-US" sz="1000" kern="100" dirty="0" err="1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자동및</a:t>
            </a:r>
            <a:r>
              <a:rPr lang="ko-KR" altLang="en-US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수동으로 저장기능</a:t>
            </a:r>
            <a:endParaRPr lang="en-US" altLang="ko-KR" sz="1000" kern="1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  </a:t>
            </a:r>
            <a:r>
              <a:rPr lang="ko-KR" altLang="en-US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도움말에 절차 첨부됨</a:t>
            </a:r>
            <a:endParaRPr lang="en-US" altLang="ko-KR" sz="1100" kern="1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6BB76052-DBE5-4727-876E-E9B869709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75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4517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15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8.</a:t>
            </a:r>
            <a:r>
              <a:rPr lang="ko-KR" altLang="en-US" dirty="0"/>
              <a:t>고장진단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00B022C5-F02D-4EE5-AA6E-368D869E3AA3}"/>
              </a:ext>
            </a:extLst>
          </p:cNvPr>
          <p:cNvSpPr/>
          <p:nvPr/>
        </p:nvSpPr>
        <p:spPr>
          <a:xfrm>
            <a:off x="7174815" y="178414"/>
            <a:ext cx="21515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Ⅳ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기타 장애처리</a:t>
            </a: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B3FF3A9A-B63D-4EAE-9E09-A823F9D3A631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8-8. EMS </a:t>
            </a:r>
            <a:r>
              <a:rPr lang="ko-KR" altLang="en-US" sz="1600" u="sng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메뉴트리</a:t>
            </a:r>
            <a:r>
              <a:rPr lang="ko-KR" altLang="en-US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설명</a:t>
            </a:r>
            <a:endParaRPr lang="en-US" altLang="ko-KR" sz="1600" u="sng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AFAE745F-1C1B-4983-A860-04FF1CD729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863" y="1556908"/>
            <a:ext cx="5012371" cy="86465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id="{00542D46-8538-4B4F-9DDD-40409319FC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863" y="2666657"/>
            <a:ext cx="5012371" cy="97310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2" name="그림 21">
            <a:extLst>
              <a:ext uri="{FF2B5EF4-FFF2-40B4-BE49-F238E27FC236}">
                <a16:creationId xmlns:a16="http://schemas.microsoft.com/office/drawing/2014/main" id="{DF383F3A-EFAA-4966-BDC7-9F15223FB8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9862" y="3904766"/>
            <a:ext cx="5012371" cy="105734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id="{DFDDB4EF-CCD0-4835-9D25-E32E553EAD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968" y="5122959"/>
            <a:ext cx="4971265" cy="98800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F928FD66-C3C7-40A3-AEBE-09E87CC48DA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3625" y="5457312"/>
            <a:ext cx="1933508" cy="98800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14B524B9-DD49-43FC-812F-349685994D84}"/>
              </a:ext>
            </a:extLst>
          </p:cNvPr>
          <p:cNvSpPr txBox="1"/>
          <p:nvPr/>
        </p:nvSpPr>
        <p:spPr>
          <a:xfrm>
            <a:off x="5809469" y="1556908"/>
            <a:ext cx="3745589" cy="8593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▶ </a:t>
            </a:r>
            <a:r>
              <a:rPr lang="ko-KR" altLang="en-US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관리 </a:t>
            </a:r>
            <a:r>
              <a:rPr lang="en-US" altLang="ko-KR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&gt; UDP Multi IP</a:t>
            </a:r>
            <a:endParaRPr lang="en-US" altLang="ko-KR" sz="1200" u="sng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- EMS</a:t>
            </a:r>
            <a:r>
              <a:rPr lang="ko-KR" altLang="en-US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PC</a:t>
            </a:r>
            <a:r>
              <a:rPr lang="ko-KR" altLang="en-US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에서 여러 개의 </a:t>
            </a:r>
            <a:r>
              <a:rPr lang="en-US" altLang="ko-KR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IP</a:t>
            </a:r>
            <a:r>
              <a:rPr lang="ko-KR" altLang="en-US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로 </a:t>
            </a:r>
            <a:r>
              <a:rPr lang="ko-KR" altLang="en-US" sz="1000" kern="100" dirty="0" err="1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제어할경우</a:t>
            </a:r>
            <a:r>
              <a:rPr lang="ko-KR" altLang="en-US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설정하는 항목</a:t>
            </a:r>
            <a:endParaRPr lang="en-US" altLang="ko-KR" sz="1000" kern="1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  PC</a:t>
            </a:r>
            <a:r>
              <a:rPr lang="ko-KR" altLang="en-US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에 다중 </a:t>
            </a:r>
            <a:r>
              <a:rPr lang="en-US" altLang="ko-KR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IP</a:t>
            </a:r>
            <a:r>
              <a:rPr lang="ko-KR" altLang="en-US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로 사용시에 </a:t>
            </a:r>
            <a:r>
              <a:rPr lang="en-US" altLang="ko-KR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IP</a:t>
            </a:r>
            <a:r>
              <a:rPr lang="ko-KR" altLang="en-US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등록함</a:t>
            </a:r>
            <a:endParaRPr lang="en-US" altLang="ko-KR" sz="1100" kern="1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7BD2BC6-EE83-4DA6-BF66-6555C5EE1009}"/>
              </a:ext>
            </a:extLst>
          </p:cNvPr>
          <p:cNvSpPr txBox="1"/>
          <p:nvPr/>
        </p:nvSpPr>
        <p:spPr>
          <a:xfrm>
            <a:off x="5809468" y="2576319"/>
            <a:ext cx="3745589" cy="5768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▶ </a:t>
            </a:r>
            <a:r>
              <a:rPr lang="ko-KR" altLang="en-US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도움말 </a:t>
            </a:r>
            <a:r>
              <a:rPr lang="en-US" altLang="ko-KR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&gt; WTLAN-2420</a:t>
            </a:r>
            <a:endParaRPr lang="en-US" altLang="ko-KR" sz="1200" u="sng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- </a:t>
            </a:r>
            <a:r>
              <a:rPr lang="ko-KR" altLang="en-US" sz="1000" kern="100" dirty="0" err="1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장비별</a:t>
            </a:r>
            <a:r>
              <a:rPr lang="ko-KR" altLang="en-US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매뉴얼이 </a:t>
            </a:r>
            <a:r>
              <a:rPr lang="en-US" altLang="ko-KR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PDF</a:t>
            </a:r>
            <a:r>
              <a:rPr lang="ko-KR" altLang="en-US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파일로 저장됨</a:t>
            </a:r>
            <a:endParaRPr lang="en-US" altLang="ko-KR" sz="1100" kern="1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A0E18FB-1D02-4AFE-B5C2-8913ABCCDE25}"/>
              </a:ext>
            </a:extLst>
          </p:cNvPr>
          <p:cNvSpPr txBox="1"/>
          <p:nvPr/>
        </p:nvSpPr>
        <p:spPr>
          <a:xfrm>
            <a:off x="5809467" y="3856550"/>
            <a:ext cx="3745589" cy="5768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▶ </a:t>
            </a:r>
            <a:r>
              <a:rPr lang="ko-KR" altLang="en-US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도움말 </a:t>
            </a:r>
            <a:r>
              <a:rPr lang="en-US" altLang="ko-KR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&gt; SW Upgrade</a:t>
            </a:r>
            <a:r>
              <a:rPr lang="ko-KR" altLang="en-US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메뉴얼</a:t>
            </a:r>
            <a:endParaRPr lang="en-US" altLang="ko-KR" sz="1200" u="sng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- </a:t>
            </a:r>
            <a:r>
              <a:rPr lang="ko-KR" altLang="en-US" sz="1000" kern="100" dirty="0" err="1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장비별</a:t>
            </a:r>
            <a:r>
              <a:rPr lang="ko-KR" altLang="en-US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업그레이드절차 매뉴얼이 </a:t>
            </a:r>
            <a:r>
              <a:rPr lang="en-US" altLang="ko-KR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PDF</a:t>
            </a:r>
            <a:r>
              <a:rPr lang="ko-KR" altLang="en-US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파일로 저장됨</a:t>
            </a:r>
            <a:endParaRPr lang="en-US" altLang="ko-KR" sz="1100" kern="1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53D0390-D62F-445E-AAB6-B487B2264366}"/>
              </a:ext>
            </a:extLst>
          </p:cNvPr>
          <p:cNvSpPr txBox="1"/>
          <p:nvPr/>
        </p:nvSpPr>
        <p:spPr>
          <a:xfrm>
            <a:off x="5809466" y="5040070"/>
            <a:ext cx="3745589" cy="5768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▶ </a:t>
            </a:r>
            <a:r>
              <a:rPr lang="ko-KR" altLang="en-US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도움말 </a:t>
            </a:r>
            <a:r>
              <a:rPr lang="en-US" altLang="ko-KR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&gt; </a:t>
            </a:r>
            <a:r>
              <a:rPr lang="ko-KR" altLang="en-US" sz="1200" u="sng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정보</a:t>
            </a:r>
            <a:endParaRPr lang="en-US" altLang="ko-KR" sz="1200" u="sng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- </a:t>
            </a:r>
            <a:r>
              <a:rPr lang="ko-KR" altLang="en-US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현재 운용중인 </a:t>
            </a:r>
            <a:r>
              <a:rPr lang="en-US" altLang="ko-KR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EMS SW</a:t>
            </a:r>
            <a:r>
              <a:rPr lang="ko-KR" altLang="en-US" sz="10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버전을 </a:t>
            </a:r>
            <a:r>
              <a:rPr lang="ko-KR" altLang="en-US" sz="1000" kern="100" dirty="0" err="1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확인할수있음</a:t>
            </a:r>
            <a:endParaRPr lang="en-US" altLang="ko-KR" sz="1100" kern="1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2904A9C3-27C9-4983-85B7-BC9B6498DC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76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94909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15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8.</a:t>
            </a:r>
            <a:r>
              <a:rPr lang="ko-KR" altLang="en-US" dirty="0"/>
              <a:t>고장진단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00B022C5-F02D-4EE5-AA6E-368D869E3AA3}"/>
              </a:ext>
            </a:extLst>
          </p:cNvPr>
          <p:cNvSpPr/>
          <p:nvPr/>
        </p:nvSpPr>
        <p:spPr>
          <a:xfrm>
            <a:off x="7174815" y="178414"/>
            <a:ext cx="21515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Ⅳ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기타 장애처리</a:t>
            </a: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B3FF3A9A-B63D-4EAE-9E09-A823F9D3A631}"/>
              </a:ext>
            </a:extLst>
          </p:cNvPr>
          <p:cNvSpPr/>
          <p:nvPr/>
        </p:nvSpPr>
        <p:spPr>
          <a:xfrm>
            <a:off x="640968" y="894165"/>
            <a:ext cx="335337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8-9. WTLAN-2420 </a:t>
            </a:r>
            <a:r>
              <a:rPr lang="ko-KR" altLang="en-US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장치장애</a:t>
            </a:r>
            <a:endParaRPr lang="en-US" altLang="ko-KR" sz="1600" u="sng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356EC5C8-4F83-4C4E-9E32-2CC5AA70C1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264" y="2454319"/>
            <a:ext cx="8634096" cy="248484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04" name="TextBox 203">
            <a:extLst>
              <a:ext uri="{FF2B5EF4-FFF2-40B4-BE49-F238E27FC236}">
                <a16:creationId xmlns:a16="http://schemas.microsoft.com/office/drawing/2014/main" id="{BF59FD4A-81F3-4EB5-BA86-ABC99457F7E9}"/>
              </a:ext>
            </a:extLst>
          </p:cNvPr>
          <p:cNvSpPr txBox="1"/>
          <p:nvPr/>
        </p:nvSpPr>
        <p:spPr>
          <a:xfrm>
            <a:off x="393560" y="5177457"/>
            <a:ext cx="8881504" cy="11595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▶ </a:t>
            </a:r>
            <a:r>
              <a:rPr lang="ko-KR" altLang="en-US" sz="11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ⓐ 시스템장애발생시  </a:t>
            </a:r>
            <a:r>
              <a:rPr lang="ko-KR" altLang="en-US" sz="11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셀프상단</a:t>
            </a:r>
            <a:r>
              <a:rPr lang="ko-KR" altLang="en-US" sz="11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현재경보를 눌러 해당하는 경우를 확인함</a:t>
            </a:r>
            <a:endParaRPr lang="en-US" altLang="ko-KR" sz="11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100" kern="100" dirty="0"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  </a:t>
            </a:r>
            <a:r>
              <a:rPr lang="ko-KR" altLang="en-US" sz="1100" kern="100" dirty="0"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ⓑ  경보를 확인하여 </a:t>
            </a: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RT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측 및 국사장치 </a:t>
            </a: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,</a:t>
            </a:r>
            <a:r>
              <a:rPr lang="ko-KR" altLang="en-US" sz="1100" kern="100" dirty="0" err="1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대향측인지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구분함</a:t>
            </a:r>
            <a:endParaRPr lang="en-US" altLang="ko-KR" sz="11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  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ⓒ</a:t>
            </a: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시스템 문제시 </a:t>
            </a:r>
            <a:r>
              <a:rPr lang="ko-KR" altLang="en-US" sz="1100" kern="100" dirty="0" err="1"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경보별</a:t>
            </a:r>
            <a:r>
              <a:rPr lang="ko-KR" altLang="en-US" sz="1100" kern="100" dirty="0"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장애처리절차 참조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하여 조치함</a:t>
            </a:r>
            <a:endParaRPr lang="en-US" altLang="ko-KR" sz="11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   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ⓓ  </a:t>
            </a:r>
            <a:r>
              <a:rPr lang="en-US" altLang="ko-KR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RT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측 문제시 </a:t>
            </a:r>
            <a:r>
              <a:rPr lang="ko-KR" altLang="en-US" sz="1100" kern="100" dirty="0" err="1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절분시험으로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</a:t>
            </a:r>
            <a:r>
              <a:rPr lang="ko-KR" altLang="en-US" sz="1100" kern="100" dirty="0" err="1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고객측인지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</a:t>
            </a:r>
            <a:r>
              <a:rPr lang="ko-KR" altLang="en-US" sz="1100" kern="100" dirty="0" err="1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가입자단말측인지</a:t>
            </a:r>
            <a:r>
              <a:rPr lang="ko-KR" altLang="en-US" sz="11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확인함</a:t>
            </a:r>
            <a:endParaRPr lang="en-US" altLang="ko-KR" sz="1100" kern="1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206" name="직사각형 205">
            <a:extLst>
              <a:ext uri="{FF2B5EF4-FFF2-40B4-BE49-F238E27FC236}">
                <a16:creationId xmlns:a16="http://schemas.microsoft.com/office/drawing/2014/main" id="{31C5A4DA-9F60-4E66-B8EA-29E02571BF22}"/>
              </a:ext>
            </a:extLst>
          </p:cNvPr>
          <p:cNvSpPr/>
          <p:nvPr/>
        </p:nvSpPr>
        <p:spPr>
          <a:xfrm>
            <a:off x="8173929" y="2580288"/>
            <a:ext cx="475121" cy="220914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7" name="직사각형 206">
            <a:extLst>
              <a:ext uri="{FF2B5EF4-FFF2-40B4-BE49-F238E27FC236}">
                <a16:creationId xmlns:a16="http://schemas.microsoft.com/office/drawing/2014/main" id="{06A87337-F8CC-42BE-BC28-71E03AECF54E}"/>
              </a:ext>
            </a:extLst>
          </p:cNvPr>
          <p:cNvSpPr/>
          <p:nvPr/>
        </p:nvSpPr>
        <p:spPr>
          <a:xfrm>
            <a:off x="3888506" y="4192570"/>
            <a:ext cx="5262854" cy="288549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08" name="그룹 193">
            <a:extLst>
              <a:ext uri="{FF2B5EF4-FFF2-40B4-BE49-F238E27FC236}">
                <a16:creationId xmlns:a16="http://schemas.microsoft.com/office/drawing/2014/main" id="{CFCE7C22-712C-446F-858B-9D8934DADEA7}"/>
              </a:ext>
            </a:extLst>
          </p:cNvPr>
          <p:cNvGrpSpPr/>
          <p:nvPr/>
        </p:nvGrpSpPr>
        <p:grpSpPr>
          <a:xfrm>
            <a:off x="430440" y="1281248"/>
            <a:ext cx="7927778" cy="1204791"/>
            <a:chOff x="422161" y="1285860"/>
            <a:chExt cx="8274174" cy="1244994"/>
          </a:xfrm>
        </p:grpSpPr>
        <p:sp>
          <p:nvSpPr>
            <p:cNvPr id="209" name="모서리가 둥근 직사각형 415">
              <a:extLst>
                <a:ext uri="{FF2B5EF4-FFF2-40B4-BE49-F238E27FC236}">
                  <a16:creationId xmlns:a16="http://schemas.microsoft.com/office/drawing/2014/main" id="{65D361FC-09EB-4EB0-A938-DA5A12056A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28599" y="1396902"/>
              <a:ext cx="1569226" cy="728193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alpha val="14902"/>
              </a:schemeClr>
            </a:solidFill>
            <a:ln w="952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square" lIns="82124" tIns="41061" rIns="82124" bIns="41061" anchor="ctr">
              <a:spAutoFit/>
            </a:bodyPr>
            <a:lstStyle/>
            <a:p>
              <a:pPr defTabSz="814296"/>
              <a:endParaRPr lang="en-US" altLang="ko-KR" dirty="0">
                <a:ea typeface="굴림" pitchFamily="50" charset="-127"/>
              </a:endParaRPr>
            </a:p>
            <a:p>
              <a:pPr defTabSz="814296"/>
              <a:endParaRPr lang="ko-KR" altLang="en-US" dirty="0">
                <a:ea typeface="굴림" pitchFamily="50" charset="-127"/>
              </a:endParaRPr>
            </a:p>
          </p:txBody>
        </p:sp>
        <p:sp>
          <p:nvSpPr>
            <p:cNvPr id="210" name="Line 310">
              <a:extLst>
                <a:ext uri="{FF2B5EF4-FFF2-40B4-BE49-F238E27FC236}">
                  <a16:creationId xmlns:a16="http://schemas.microsoft.com/office/drawing/2014/main" id="{740D5A57-C166-4C8C-B411-EFC9B7908FB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439988" y="1889125"/>
              <a:ext cx="1312862" cy="0"/>
            </a:xfrm>
            <a:prstGeom prst="line">
              <a:avLst/>
            </a:prstGeom>
            <a:noFill/>
            <a:ln w="254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11" name="Text Box 318">
              <a:extLst>
                <a:ext uri="{FF2B5EF4-FFF2-40B4-BE49-F238E27FC236}">
                  <a16:creationId xmlns:a16="http://schemas.microsoft.com/office/drawing/2014/main" id="{BCCDA219-A06E-465C-BEF0-703BEDF55FA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89263" y="1416050"/>
              <a:ext cx="853588" cy="254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ko-KR" altLang="en-US" sz="1000" b="1" dirty="0">
                  <a:ea typeface="굴림" pitchFamily="50" charset="-127"/>
                </a:rPr>
                <a:t>내부스위치</a:t>
              </a:r>
              <a:endParaRPr lang="en-US" altLang="ko-KR" sz="1000" b="1" dirty="0">
                <a:ea typeface="굴림" pitchFamily="50" charset="-127"/>
              </a:endParaRPr>
            </a:p>
          </p:txBody>
        </p:sp>
        <p:sp>
          <p:nvSpPr>
            <p:cNvPr id="212" name="Line 310">
              <a:extLst>
                <a:ext uri="{FF2B5EF4-FFF2-40B4-BE49-F238E27FC236}">
                  <a16:creationId xmlns:a16="http://schemas.microsoft.com/office/drawing/2014/main" id="{257BC30E-F9C4-4925-93CD-05244093931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459163" y="1889125"/>
              <a:ext cx="1312862" cy="0"/>
            </a:xfrm>
            <a:prstGeom prst="line">
              <a:avLst/>
            </a:prstGeom>
            <a:noFill/>
            <a:ln w="254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13" name="Line 310">
              <a:extLst>
                <a:ext uri="{FF2B5EF4-FFF2-40B4-BE49-F238E27FC236}">
                  <a16:creationId xmlns:a16="http://schemas.microsoft.com/office/drawing/2014/main" id="{370F0273-8292-41EA-B807-FC4A6F6F118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754563" y="1889125"/>
              <a:ext cx="1312862" cy="0"/>
            </a:xfrm>
            <a:prstGeom prst="line">
              <a:avLst/>
            </a:prstGeom>
            <a:noFill/>
            <a:ln w="254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214" name="Group 4">
              <a:extLst>
                <a:ext uri="{FF2B5EF4-FFF2-40B4-BE49-F238E27FC236}">
                  <a16:creationId xmlns:a16="http://schemas.microsoft.com/office/drawing/2014/main" id="{52CFBFBA-2E13-4A30-BCA2-99790E00BB1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00500" y="1676400"/>
              <a:ext cx="771525" cy="381000"/>
              <a:chOff x="4368" y="3216"/>
              <a:chExt cx="1110" cy="449"/>
            </a:xfrm>
          </p:grpSpPr>
          <p:grpSp>
            <p:nvGrpSpPr>
              <p:cNvPr id="325" name="Group 5">
                <a:extLst>
                  <a:ext uri="{FF2B5EF4-FFF2-40B4-BE49-F238E27FC236}">
                    <a16:creationId xmlns:a16="http://schemas.microsoft.com/office/drawing/2014/main" id="{C37D1A4C-FDC8-45DA-B607-C146B2C531A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368" y="3216"/>
                <a:ext cx="1110" cy="449"/>
                <a:chOff x="4368" y="3216"/>
                <a:chExt cx="1110" cy="449"/>
              </a:xfrm>
            </p:grpSpPr>
            <p:sp>
              <p:nvSpPr>
                <p:cNvPr id="387" name="Freeform 6">
                  <a:extLst>
                    <a:ext uri="{FF2B5EF4-FFF2-40B4-BE49-F238E27FC236}">
                      <a16:creationId xmlns:a16="http://schemas.microsoft.com/office/drawing/2014/main" id="{BFCC1647-5038-408E-AFD4-80006E7A95D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68" y="3402"/>
                  <a:ext cx="537" cy="263"/>
                </a:xfrm>
                <a:custGeom>
                  <a:avLst/>
                  <a:gdLst>
                    <a:gd name="T0" fmla="*/ 536 w 537"/>
                    <a:gd name="T1" fmla="*/ 119 h 263"/>
                    <a:gd name="T2" fmla="*/ 536 w 537"/>
                    <a:gd name="T3" fmla="*/ 262 h 263"/>
                    <a:gd name="T4" fmla="*/ 0 w 537"/>
                    <a:gd name="T5" fmla="*/ 144 h 263"/>
                    <a:gd name="T6" fmla="*/ 0 w 537"/>
                    <a:gd name="T7" fmla="*/ 0 h 263"/>
                    <a:gd name="T8" fmla="*/ 536 w 537"/>
                    <a:gd name="T9" fmla="*/ 119 h 26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37"/>
                    <a:gd name="T16" fmla="*/ 0 h 263"/>
                    <a:gd name="T17" fmla="*/ 537 w 537"/>
                    <a:gd name="T18" fmla="*/ 263 h 26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37" h="263">
                      <a:moveTo>
                        <a:pt x="536" y="119"/>
                      </a:moveTo>
                      <a:lnTo>
                        <a:pt x="536" y="262"/>
                      </a:lnTo>
                      <a:lnTo>
                        <a:pt x="0" y="144"/>
                      </a:lnTo>
                      <a:lnTo>
                        <a:pt x="0" y="0"/>
                      </a:lnTo>
                      <a:lnTo>
                        <a:pt x="536" y="119"/>
                      </a:lnTo>
                    </a:path>
                  </a:pathLst>
                </a:custGeom>
                <a:solidFill>
                  <a:srgbClr val="FFFFFF"/>
                </a:solidFill>
                <a:ln w="12700" cap="rnd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ko-KR" altLang="en-US">
                    <a:ea typeface="굴림" pitchFamily="50" charset="-127"/>
                  </a:endParaRPr>
                </a:p>
              </p:txBody>
            </p:sp>
            <p:sp>
              <p:nvSpPr>
                <p:cNvPr id="388" name="Freeform 7">
                  <a:extLst>
                    <a:ext uri="{FF2B5EF4-FFF2-40B4-BE49-F238E27FC236}">
                      <a16:creationId xmlns:a16="http://schemas.microsoft.com/office/drawing/2014/main" id="{C1680D06-314F-47B2-BCAB-6BC00D564AD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68" y="3216"/>
                  <a:ext cx="1110" cy="306"/>
                </a:xfrm>
                <a:custGeom>
                  <a:avLst/>
                  <a:gdLst>
                    <a:gd name="T0" fmla="*/ 1109 w 1110"/>
                    <a:gd name="T1" fmla="*/ 119 h 306"/>
                    <a:gd name="T2" fmla="*/ 536 w 1110"/>
                    <a:gd name="T3" fmla="*/ 305 h 306"/>
                    <a:gd name="T4" fmla="*/ 0 w 1110"/>
                    <a:gd name="T5" fmla="*/ 186 h 306"/>
                    <a:gd name="T6" fmla="*/ 575 w 1110"/>
                    <a:gd name="T7" fmla="*/ 0 h 306"/>
                    <a:gd name="T8" fmla="*/ 1109 w 1110"/>
                    <a:gd name="T9" fmla="*/ 119 h 3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10"/>
                    <a:gd name="T16" fmla="*/ 0 h 306"/>
                    <a:gd name="T17" fmla="*/ 1110 w 1110"/>
                    <a:gd name="T18" fmla="*/ 306 h 3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10" h="306">
                      <a:moveTo>
                        <a:pt x="1109" y="119"/>
                      </a:moveTo>
                      <a:lnTo>
                        <a:pt x="536" y="305"/>
                      </a:lnTo>
                      <a:lnTo>
                        <a:pt x="0" y="186"/>
                      </a:lnTo>
                      <a:lnTo>
                        <a:pt x="575" y="0"/>
                      </a:lnTo>
                      <a:lnTo>
                        <a:pt x="1109" y="119"/>
                      </a:lnTo>
                    </a:path>
                  </a:pathLst>
                </a:custGeom>
                <a:solidFill>
                  <a:srgbClr val="FFFFFF"/>
                </a:solidFill>
                <a:ln w="12700" cap="rnd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ko-KR" altLang="en-US">
                    <a:ea typeface="굴림" pitchFamily="50" charset="-127"/>
                  </a:endParaRPr>
                </a:p>
              </p:txBody>
            </p:sp>
            <p:sp>
              <p:nvSpPr>
                <p:cNvPr id="389" name="Freeform 8">
                  <a:extLst>
                    <a:ext uri="{FF2B5EF4-FFF2-40B4-BE49-F238E27FC236}">
                      <a16:creationId xmlns:a16="http://schemas.microsoft.com/office/drawing/2014/main" id="{6CFA869D-54F9-45B0-A251-D71E6D0C732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04" y="3335"/>
                  <a:ext cx="574" cy="330"/>
                </a:xfrm>
                <a:custGeom>
                  <a:avLst/>
                  <a:gdLst>
                    <a:gd name="T0" fmla="*/ 573 w 574"/>
                    <a:gd name="T1" fmla="*/ 142 h 330"/>
                    <a:gd name="T2" fmla="*/ 573 w 574"/>
                    <a:gd name="T3" fmla="*/ 0 h 330"/>
                    <a:gd name="T4" fmla="*/ 0 w 574"/>
                    <a:gd name="T5" fmla="*/ 186 h 330"/>
                    <a:gd name="T6" fmla="*/ 0 w 574"/>
                    <a:gd name="T7" fmla="*/ 329 h 330"/>
                    <a:gd name="T8" fmla="*/ 573 w 574"/>
                    <a:gd name="T9" fmla="*/ 142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74"/>
                    <a:gd name="T16" fmla="*/ 0 h 330"/>
                    <a:gd name="T17" fmla="*/ 574 w 574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74" h="330">
                      <a:moveTo>
                        <a:pt x="573" y="142"/>
                      </a:moveTo>
                      <a:lnTo>
                        <a:pt x="573" y="0"/>
                      </a:lnTo>
                      <a:lnTo>
                        <a:pt x="0" y="186"/>
                      </a:lnTo>
                      <a:lnTo>
                        <a:pt x="0" y="329"/>
                      </a:lnTo>
                      <a:lnTo>
                        <a:pt x="573" y="142"/>
                      </a:lnTo>
                    </a:path>
                  </a:pathLst>
                </a:custGeom>
                <a:solidFill>
                  <a:srgbClr val="FFFFFF"/>
                </a:solidFill>
                <a:ln w="12700" cap="rnd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ko-KR" altLang="en-US">
                    <a:ea typeface="굴림" pitchFamily="50" charset="-127"/>
                  </a:endParaRPr>
                </a:p>
              </p:txBody>
            </p:sp>
          </p:grpSp>
          <p:sp>
            <p:nvSpPr>
              <p:cNvPr id="326" name="Freeform 9">
                <a:extLst>
                  <a:ext uri="{FF2B5EF4-FFF2-40B4-BE49-F238E27FC236}">
                    <a16:creationId xmlns:a16="http://schemas.microsoft.com/office/drawing/2014/main" id="{A4BE3E12-18D2-4A93-8EE6-DF6FF72BAB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8" y="3402"/>
                <a:ext cx="537" cy="263"/>
              </a:xfrm>
              <a:custGeom>
                <a:avLst/>
                <a:gdLst>
                  <a:gd name="T0" fmla="*/ 536 w 537"/>
                  <a:gd name="T1" fmla="*/ 119 h 263"/>
                  <a:gd name="T2" fmla="*/ 536 w 537"/>
                  <a:gd name="T3" fmla="*/ 262 h 263"/>
                  <a:gd name="T4" fmla="*/ 0 w 537"/>
                  <a:gd name="T5" fmla="*/ 144 h 263"/>
                  <a:gd name="T6" fmla="*/ 0 w 537"/>
                  <a:gd name="T7" fmla="*/ 0 h 263"/>
                  <a:gd name="T8" fmla="*/ 536 w 537"/>
                  <a:gd name="T9" fmla="*/ 119 h 2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37"/>
                  <a:gd name="T16" fmla="*/ 0 h 263"/>
                  <a:gd name="T17" fmla="*/ 537 w 537"/>
                  <a:gd name="T18" fmla="*/ 263 h 26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37" h="263">
                    <a:moveTo>
                      <a:pt x="536" y="119"/>
                    </a:moveTo>
                    <a:lnTo>
                      <a:pt x="536" y="262"/>
                    </a:lnTo>
                    <a:lnTo>
                      <a:pt x="0" y="144"/>
                    </a:lnTo>
                    <a:lnTo>
                      <a:pt x="0" y="0"/>
                    </a:lnTo>
                    <a:lnTo>
                      <a:pt x="536" y="119"/>
                    </a:lnTo>
                  </a:path>
                </a:pathLst>
              </a:custGeom>
              <a:solidFill>
                <a:srgbClr val="008694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27" name="Freeform 10">
                <a:extLst>
                  <a:ext uri="{FF2B5EF4-FFF2-40B4-BE49-F238E27FC236}">
                    <a16:creationId xmlns:a16="http://schemas.microsoft.com/office/drawing/2014/main" id="{D88A70CF-2054-43F8-8192-19E6007748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8" y="3216"/>
                <a:ext cx="1110" cy="306"/>
              </a:xfrm>
              <a:custGeom>
                <a:avLst/>
                <a:gdLst>
                  <a:gd name="T0" fmla="*/ 1109 w 1110"/>
                  <a:gd name="T1" fmla="*/ 119 h 306"/>
                  <a:gd name="T2" fmla="*/ 536 w 1110"/>
                  <a:gd name="T3" fmla="*/ 305 h 306"/>
                  <a:gd name="T4" fmla="*/ 0 w 1110"/>
                  <a:gd name="T5" fmla="*/ 186 h 306"/>
                  <a:gd name="T6" fmla="*/ 575 w 1110"/>
                  <a:gd name="T7" fmla="*/ 0 h 306"/>
                  <a:gd name="T8" fmla="*/ 1109 w 1110"/>
                  <a:gd name="T9" fmla="*/ 119 h 3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10"/>
                  <a:gd name="T16" fmla="*/ 0 h 306"/>
                  <a:gd name="T17" fmla="*/ 1110 w 1110"/>
                  <a:gd name="T18" fmla="*/ 306 h 3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10" h="306">
                    <a:moveTo>
                      <a:pt x="1109" y="119"/>
                    </a:moveTo>
                    <a:lnTo>
                      <a:pt x="536" y="305"/>
                    </a:lnTo>
                    <a:lnTo>
                      <a:pt x="0" y="186"/>
                    </a:lnTo>
                    <a:lnTo>
                      <a:pt x="575" y="0"/>
                    </a:lnTo>
                    <a:lnTo>
                      <a:pt x="1109" y="119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rgbClr val="008694"/>
                  </a:gs>
                </a:gsLst>
                <a:lin ang="18900000" scaled="1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28" name="Freeform 11">
                <a:extLst>
                  <a:ext uri="{FF2B5EF4-FFF2-40B4-BE49-F238E27FC236}">
                    <a16:creationId xmlns:a16="http://schemas.microsoft.com/office/drawing/2014/main" id="{792C7F9D-2998-4A6C-9594-0EC89BF5AE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4" y="3335"/>
                <a:ext cx="574" cy="330"/>
              </a:xfrm>
              <a:custGeom>
                <a:avLst/>
                <a:gdLst>
                  <a:gd name="T0" fmla="*/ 573 w 574"/>
                  <a:gd name="T1" fmla="*/ 142 h 330"/>
                  <a:gd name="T2" fmla="*/ 573 w 574"/>
                  <a:gd name="T3" fmla="*/ 0 h 330"/>
                  <a:gd name="T4" fmla="*/ 0 w 574"/>
                  <a:gd name="T5" fmla="*/ 186 h 330"/>
                  <a:gd name="T6" fmla="*/ 0 w 574"/>
                  <a:gd name="T7" fmla="*/ 329 h 330"/>
                  <a:gd name="T8" fmla="*/ 573 w 574"/>
                  <a:gd name="T9" fmla="*/ 142 h 3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4"/>
                  <a:gd name="T16" fmla="*/ 0 h 330"/>
                  <a:gd name="T17" fmla="*/ 574 w 574"/>
                  <a:gd name="T18" fmla="*/ 330 h 3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4" h="330">
                    <a:moveTo>
                      <a:pt x="573" y="142"/>
                    </a:moveTo>
                    <a:lnTo>
                      <a:pt x="573" y="0"/>
                    </a:lnTo>
                    <a:lnTo>
                      <a:pt x="0" y="186"/>
                    </a:lnTo>
                    <a:lnTo>
                      <a:pt x="0" y="329"/>
                    </a:lnTo>
                    <a:lnTo>
                      <a:pt x="573" y="142"/>
                    </a:lnTo>
                  </a:path>
                </a:pathLst>
              </a:custGeom>
              <a:solidFill>
                <a:srgbClr val="008694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29" name="Freeform 12">
                <a:extLst>
                  <a:ext uri="{FF2B5EF4-FFF2-40B4-BE49-F238E27FC236}">
                    <a16:creationId xmlns:a16="http://schemas.microsoft.com/office/drawing/2014/main" id="{50CCC3C3-59BA-4D68-9B5B-F30B8B2EBE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46" y="3450"/>
                <a:ext cx="17" cy="17"/>
              </a:xfrm>
              <a:custGeom>
                <a:avLst/>
                <a:gdLst>
                  <a:gd name="T0" fmla="*/ 6 w 17"/>
                  <a:gd name="T1" fmla="*/ 13 h 17"/>
                  <a:gd name="T2" fmla="*/ 11 w 17"/>
                  <a:gd name="T3" fmla="*/ 13 h 17"/>
                  <a:gd name="T4" fmla="*/ 11 w 17"/>
                  <a:gd name="T5" fmla="*/ 11 h 17"/>
                  <a:gd name="T6" fmla="*/ 13 w 17"/>
                  <a:gd name="T7" fmla="*/ 11 h 17"/>
                  <a:gd name="T8" fmla="*/ 13 w 17"/>
                  <a:gd name="T9" fmla="*/ 9 h 17"/>
                  <a:gd name="T10" fmla="*/ 16 w 17"/>
                  <a:gd name="T11" fmla="*/ 9 h 17"/>
                  <a:gd name="T12" fmla="*/ 16 w 17"/>
                  <a:gd name="T13" fmla="*/ 4 h 17"/>
                  <a:gd name="T14" fmla="*/ 16 w 17"/>
                  <a:gd name="T15" fmla="*/ 2 h 17"/>
                  <a:gd name="T16" fmla="*/ 16 w 17"/>
                  <a:gd name="T17" fmla="*/ 0 h 17"/>
                  <a:gd name="T18" fmla="*/ 13 w 17"/>
                  <a:gd name="T19" fmla="*/ 0 h 17"/>
                  <a:gd name="T20" fmla="*/ 6 w 17"/>
                  <a:gd name="T21" fmla="*/ 2 h 17"/>
                  <a:gd name="T22" fmla="*/ 9 w 17"/>
                  <a:gd name="T23" fmla="*/ 2 h 17"/>
                  <a:gd name="T24" fmla="*/ 2 w 17"/>
                  <a:gd name="T25" fmla="*/ 4 h 17"/>
                  <a:gd name="T26" fmla="*/ 0 w 17"/>
                  <a:gd name="T27" fmla="*/ 4 h 17"/>
                  <a:gd name="T28" fmla="*/ 0 w 17"/>
                  <a:gd name="T29" fmla="*/ 7 h 17"/>
                  <a:gd name="T30" fmla="*/ 0 w 17"/>
                  <a:gd name="T31" fmla="*/ 9 h 17"/>
                  <a:gd name="T32" fmla="*/ 2 w 17"/>
                  <a:gd name="T33" fmla="*/ 13 h 17"/>
                  <a:gd name="T34" fmla="*/ 2 w 17"/>
                  <a:gd name="T35" fmla="*/ 16 h 17"/>
                  <a:gd name="T36" fmla="*/ 4 w 17"/>
                  <a:gd name="T37" fmla="*/ 16 h 17"/>
                  <a:gd name="T38" fmla="*/ 6 w 17"/>
                  <a:gd name="T39" fmla="*/ 16 h 17"/>
                  <a:gd name="T40" fmla="*/ 9 w 17"/>
                  <a:gd name="T41" fmla="*/ 13 h 17"/>
                  <a:gd name="T42" fmla="*/ 6 w 17"/>
                  <a:gd name="T43" fmla="*/ 13 h 1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7"/>
                  <a:gd name="T67" fmla="*/ 0 h 17"/>
                  <a:gd name="T68" fmla="*/ 17 w 17"/>
                  <a:gd name="T69" fmla="*/ 17 h 17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7" h="17">
                    <a:moveTo>
                      <a:pt x="6" y="13"/>
                    </a:moveTo>
                    <a:lnTo>
                      <a:pt x="11" y="13"/>
                    </a:lnTo>
                    <a:lnTo>
                      <a:pt x="11" y="11"/>
                    </a:lnTo>
                    <a:lnTo>
                      <a:pt x="13" y="11"/>
                    </a:lnTo>
                    <a:lnTo>
                      <a:pt x="13" y="9"/>
                    </a:lnTo>
                    <a:lnTo>
                      <a:pt x="16" y="9"/>
                    </a:lnTo>
                    <a:lnTo>
                      <a:pt x="16" y="4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6" y="2"/>
                    </a:lnTo>
                    <a:lnTo>
                      <a:pt x="9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13"/>
                    </a:lnTo>
                    <a:lnTo>
                      <a:pt x="2" y="16"/>
                    </a:lnTo>
                    <a:lnTo>
                      <a:pt x="4" y="16"/>
                    </a:lnTo>
                    <a:lnTo>
                      <a:pt x="6" y="16"/>
                    </a:lnTo>
                    <a:lnTo>
                      <a:pt x="9" y="13"/>
                    </a:lnTo>
                    <a:lnTo>
                      <a:pt x="6" y="13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30" name="Freeform 13">
                <a:extLst>
                  <a:ext uri="{FF2B5EF4-FFF2-40B4-BE49-F238E27FC236}">
                    <a16:creationId xmlns:a16="http://schemas.microsoft.com/office/drawing/2014/main" id="{641E2E0B-4F3F-43C5-BD54-6C5A740FF4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2" y="3488"/>
                <a:ext cx="20" cy="28"/>
              </a:xfrm>
              <a:custGeom>
                <a:avLst/>
                <a:gdLst>
                  <a:gd name="T0" fmla="*/ 8 w 20"/>
                  <a:gd name="T1" fmla="*/ 6 h 28"/>
                  <a:gd name="T2" fmla="*/ 8 w 20"/>
                  <a:gd name="T3" fmla="*/ 4 h 28"/>
                  <a:gd name="T4" fmla="*/ 12 w 20"/>
                  <a:gd name="T5" fmla="*/ 14 h 28"/>
                  <a:gd name="T6" fmla="*/ 6 w 20"/>
                  <a:gd name="T7" fmla="*/ 15 h 28"/>
                  <a:gd name="T8" fmla="*/ 8 w 20"/>
                  <a:gd name="T9" fmla="*/ 6 h 28"/>
                  <a:gd name="T10" fmla="*/ 6 w 20"/>
                  <a:gd name="T11" fmla="*/ 25 h 28"/>
                  <a:gd name="T12" fmla="*/ 6 w 20"/>
                  <a:gd name="T13" fmla="*/ 23 h 28"/>
                  <a:gd name="T14" fmla="*/ 2 w 20"/>
                  <a:gd name="T15" fmla="*/ 25 h 28"/>
                  <a:gd name="T16" fmla="*/ 4 w 20"/>
                  <a:gd name="T17" fmla="*/ 15 h 28"/>
                  <a:gd name="T18" fmla="*/ 12 w 20"/>
                  <a:gd name="T19" fmla="*/ 14 h 28"/>
                  <a:gd name="T20" fmla="*/ 13 w 20"/>
                  <a:gd name="T21" fmla="*/ 21 h 28"/>
                  <a:gd name="T22" fmla="*/ 12 w 20"/>
                  <a:gd name="T23" fmla="*/ 21 h 28"/>
                  <a:gd name="T24" fmla="*/ 19 w 20"/>
                  <a:gd name="T25" fmla="*/ 19 h 28"/>
                  <a:gd name="T26" fmla="*/ 17 w 20"/>
                  <a:gd name="T27" fmla="*/ 19 h 28"/>
                  <a:gd name="T28" fmla="*/ 10 w 20"/>
                  <a:gd name="T29" fmla="*/ 0 h 28"/>
                  <a:gd name="T30" fmla="*/ 8 w 20"/>
                  <a:gd name="T31" fmla="*/ 2 h 28"/>
                  <a:gd name="T32" fmla="*/ 2 w 20"/>
                  <a:gd name="T33" fmla="*/ 25 h 28"/>
                  <a:gd name="T34" fmla="*/ 0 w 20"/>
                  <a:gd name="T35" fmla="*/ 25 h 28"/>
                  <a:gd name="T36" fmla="*/ 0 w 20"/>
                  <a:gd name="T37" fmla="*/ 27 h 28"/>
                  <a:gd name="T38" fmla="*/ 6 w 20"/>
                  <a:gd name="T39" fmla="*/ 25 h 28"/>
                  <a:gd name="T40" fmla="*/ 8 w 20"/>
                  <a:gd name="T41" fmla="*/ 6 h 2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0"/>
                  <a:gd name="T64" fmla="*/ 0 h 28"/>
                  <a:gd name="T65" fmla="*/ 20 w 20"/>
                  <a:gd name="T66" fmla="*/ 28 h 28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0" h="28">
                    <a:moveTo>
                      <a:pt x="8" y="6"/>
                    </a:moveTo>
                    <a:lnTo>
                      <a:pt x="8" y="4"/>
                    </a:lnTo>
                    <a:lnTo>
                      <a:pt x="12" y="14"/>
                    </a:lnTo>
                    <a:lnTo>
                      <a:pt x="6" y="15"/>
                    </a:lnTo>
                    <a:lnTo>
                      <a:pt x="8" y="6"/>
                    </a:lnTo>
                    <a:lnTo>
                      <a:pt x="6" y="25"/>
                    </a:lnTo>
                    <a:lnTo>
                      <a:pt x="6" y="23"/>
                    </a:lnTo>
                    <a:lnTo>
                      <a:pt x="2" y="25"/>
                    </a:lnTo>
                    <a:lnTo>
                      <a:pt x="4" y="15"/>
                    </a:lnTo>
                    <a:lnTo>
                      <a:pt x="12" y="14"/>
                    </a:lnTo>
                    <a:lnTo>
                      <a:pt x="13" y="21"/>
                    </a:lnTo>
                    <a:lnTo>
                      <a:pt x="12" y="21"/>
                    </a:lnTo>
                    <a:lnTo>
                      <a:pt x="19" y="19"/>
                    </a:lnTo>
                    <a:lnTo>
                      <a:pt x="17" y="19"/>
                    </a:lnTo>
                    <a:lnTo>
                      <a:pt x="10" y="0"/>
                    </a:lnTo>
                    <a:lnTo>
                      <a:pt x="8" y="2"/>
                    </a:lnTo>
                    <a:lnTo>
                      <a:pt x="2" y="25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6" y="25"/>
                    </a:lnTo>
                    <a:lnTo>
                      <a:pt x="8" y="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31" name="Freeform 14">
                <a:extLst>
                  <a:ext uri="{FF2B5EF4-FFF2-40B4-BE49-F238E27FC236}">
                    <a16:creationId xmlns:a16="http://schemas.microsoft.com/office/drawing/2014/main" id="{3C417703-8614-4F56-B04C-15E6B5F034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9" y="3482"/>
                <a:ext cx="17" cy="24"/>
              </a:xfrm>
              <a:custGeom>
                <a:avLst/>
                <a:gdLst>
                  <a:gd name="T0" fmla="*/ 16 w 17"/>
                  <a:gd name="T1" fmla="*/ 6 h 24"/>
                  <a:gd name="T2" fmla="*/ 14 w 17"/>
                  <a:gd name="T3" fmla="*/ 8 h 24"/>
                  <a:gd name="T4" fmla="*/ 14 w 17"/>
                  <a:gd name="T5" fmla="*/ 6 h 24"/>
                  <a:gd name="T6" fmla="*/ 14 w 17"/>
                  <a:gd name="T7" fmla="*/ 4 h 24"/>
                  <a:gd name="T8" fmla="*/ 12 w 17"/>
                  <a:gd name="T9" fmla="*/ 2 h 24"/>
                  <a:gd name="T10" fmla="*/ 10 w 17"/>
                  <a:gd name="T11" fmla="*/ 2 h 24"/>
                  <a:gd name="T12" fmla="*/ 8 w 17"/>
                  <a:gd name="T13" fmla="*/ 2 h 24"/>
                  <a:gd name="T14" fmla="*/ 8 w 17"/>
                  <a:gd name="T15" fmla="*/ 4 h 24"/>
                  <a:gd name="T16" fmla="*/ 6 w 17"/>
                  <a:gd name="T17" fmla="*/ 4 h 24"/>
                  <a:gd name="T18" fmla="*/ 6 w 17"/>
                  <a:gd name="T19" fmla="*/ 6 h 24"/>
                  <a:gd name="T20" fmla="*/ 4 w 17"/>
                  <a:gd name="T21" fmla="*/ 8 h 24"/>
                  <a:gd name="T22" fmla="*/ 4 w 17"/>
                  <a:gd name="T23" fmla="*/ 10 h 24"/>
                  <a:gd name="T24" fmla="*/ 4 w 17"/>
                  <a:gd name="T25" fmla="*/ 12 h 24"/>
                  <a:gd name="T26" fmla="*/ 4 w 17"/>
                  <a:gd name="T27" fmla="*/ 14 h 24"/>
                  <a:gd name="T28" fmla="*/ 4 w 17"/>
                  <a:gd name="T29" fmla="*/ 18 h 24"/>
                  <a:gd name="T30" fmla="*/ 4 w 17"/>
                  <a:gd name="T31" fmla="*/ 20 h 24"/>
                  <a:gd name="T32" fmla="*/ 4 w 17"/>
                  <a:gd name="T33" fmla="*/ 21 h 24"/>
                  <a:gd name="T34" fmla="*/ 6 w 17"/>
                  <a:gd name="T35" fmla="*/ 21 h 24"/>
                  <a:gd name="T36" fmla="*/ 6 w 17"/>
                  <a:gd name="T37" fmla="*/ 23 h 24"/>
                  <a:gd name="T38" fmla="*/ 8 w 17"/>
                  <a:gd name="T39" fmla="*/ 23 h 24"/>
                  <a:gd name="T40" fmla="*/ 10 w 17"/>
                  <a:gd name="T41" fmla="*/ 23 h 24"/>
                  <a:gd name="T42" fmla="*/ 12 w 17"/>
                  <a:gd name="T43" fmla="*/ 21 h 24"/>
                  <a:gd name="T44" fmla="*/ 12 w 17"/>
                  <a:gd name="T45" fmla="*/ 20 h 24"/>
                  <a:gd name="T46" fmla="*/ 14 w 17"/>
                  <a:gd name="T47" fmla="*/ 20 h 24"/>
                  <a:gd name="T48" fmla="*/ 14 w 17"/>
                  <a:gd name="T49" fmla="*/ 18 h 24"/>
                  <a:gd name="T50" fmla="*/ 14 w 17"/>
                  <a:gd name="T51" fmla="*/ 16 h 24"/>
                  <a:gd name="T52" fmla="*/ 14 w 17"/>
                  <a:gd name="T53" fmla="*/ 14 h 24"/>
                  <a:gd name="T54" fmla="*/ 16 w 17"/>
                  <a:gd name="T55" fmla="*/ 14 h 24"/>
                  <a:gd name="T56" fmla="*/ 16 w 17"/>
                  <a:gd name="T57" fmla="*/ 21 h 24"/>
                  <a:gd name="T58" fmla="*/ 14 w 17"/>
                  <a:gd name="T59" fmla="*/ 21 h 24"/>
                  <a:gd name="T60" fmla="*/ 12 w 17"/>
                  <a:gd name="T61" fmla="*/ 23 h 24"/>
                  <a:gd name="T62" fmla="*/ 10 w 17"/>
                  <a:gd name="T63" fmla="*/ 23 h 24"/>
                  <a:gd name="T64" fmla="*/ 8 w 17"/>
                  <a:gd name="T65" fmla="*/ 23 h 24"/>
                  <a:gd name="T66" fmla="*/ 6 w 17"/>
                  <a:gd name="T67" fmla="*/ 23 h 24"/>
                  <a:gd name="T68" fmla="*/ 4 w 17"/>
                  <a:gd name="T69" fmla="*/ 23 h 24"/>
                  <a:gd name="T70" fmla="*/ 2 w 17"/>
                  <a:gd name="T71" fmla="*/ 23 h 24"/>
                  <a:gd name="T72" fmla="*/ 2 w 17"/>
                  <a:gd name="T73" fmla="*/ 21 h 24"/>
                  <a:gd name="T74" fmla="*/ 0 w 17"/>
                  <a:gd name="T75" fmla="*/ 20 h 24"/>
                  <a:gd name="T76" fmla="*/ 0 w 17"/>
                  <a:gd name="T77" fmla="*/ 18 h 24"/>
                  <a:gd name="T78" fmla="*/ 0 w 17"/>
                  <a:gd name="T79" fmla="*/ 16 h 24"/>
                  <a:gd name="T80" fmla="*/ 0 w 17"/>
                  <a:gd name="T81" fmla="*/ 14 h 24"/>
                  <a:gd name="T82" fmla="*/ 0 w 17"/>
                  <a:gd name="T83" fmla="*/ 10 h 24"/>
                  <a:gd name="T84" fmla="*/ 2 w 17"/>
                  <a:gd name="T85" fmla="*/ 8 h 24"/>
                  <a:gd name="T86" fmla="*/ 2 w 17"/>
                  <a:gd name="T87" fmla="*/ 6 h 24"/>
                  <a:gd name="T88" fmla="*/ 4 w 17"/>
                  <a:gd name="T89" fmla="*/ 4 h 24"/>
                  <a:gd name="T90" fmla="*/ 6 w 17"/>
                  <a:gd name="T91" fmla="*/ 4 h 24"/>
                  <a:gd name="T92" fmla="*/ 8 w 17"/>
                  <a:gd name="T93" fmla="*/ 2 h 24"/>
                  <a:gd name="T94" fmla="*/ 10 w 17"/>
                  <a:gd name="T95" fmla="*/ 2 h 24"/>
                  <a:gd name="T96" fmla="*/ 10 w 17"/>
                  <a:gd name="T97" fmla="*/ 0 h 24"/>
                  <a:gd name="T98" fmla="*/ 12 w 17"/>
                  <a:gd name="T99" fmla="*/ 0 h 24"/>
                  <a:gd name="T100" fmla="*/ 14 w 17"/>
                  <a:gd name="T101" fmla="*/ 0 h 24"/>
                  <a:gd name="T102" fmla="*/ 16 w 17"/>
                  <a:gd name="T103" fmla="*/ 0 h 24"/>
                  <a:gd name="T104" fmla="*/ 16 w 17"/>
                  <a:gd name="T105" fmla="*/ 6 h 24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7"/>
                  <a:gd name="T160" fmla="*/ 0 h 24"/>
                  <a:gd name="T161" fmla="*/ 17 w 17"/>
                  <a:gd name="T162" fmla="*/ 24 h 24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7" h="24">
                    <a:moveTo>
                      <a:pt x="16" y="6"/>
                    </a:moveTo>
                    <a:lnTo>
                      <a:pt x="14" y="8"/>
                    </a:lnTo>
                    <a:lnTo>
                      <a:pt x="14" y="6"/>
                    </a:lnTo>
                    <a:lnTo>
                      <a:pt x="14" y="4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6" y="6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4" y="18"/>
                    </a:lnTo>
                    <a:lnTo>
                      <a:pt x="4" y="20"/>
                    </a:lnTo>
                    <a:lnTo>
                      <a:pt x="4" y="21"/>
                    </a:lnTo>
                    <a:lnTo>
                      <a:pt x="6" y="21"/>
                    </a:lnTo>
                    <a:lnTo>
                      <a:pt x="6" y="23"/>
                    </a:lnTo>
                    <a:lnTo>
                      <a:pt x="8" y="23"/>
                    </a:lnTo>
                    <a:lnTo>
                      <a:pt x="10" y="23"/>
                    </a:lnTo>
                    <a:lnTo>
                      <a:pt x="12" y="21"/>
                    </a:lnTo>
                    <a:lnTo>
                      <a:pt x="12" y="20"/>
                    </a:lnTo>
                    <a:lnTo>
                      <a:pt x="14" y="20"/>
                    </a:lnTo>
                    <a:lnTo>
                      <a:pt x="14" y="18"/>
                    </a:lnTo>
                    <a:lnTo>
                      <a:pt x="14" y="16"/>
                    </a:lnTo>
                    <a:lnTo>
                      <a:pt x="14" y="14"/>
                    </a:lnTo>
                    <a:lnTo>
                      <a:pt x="16" y="14"/>
                    </a:lnTo>
                    <a:lnTo>
                      <a:pt x="16" y="21"/>
                    </a:lnTo>
                    <a:lnTo>
                      <a:pt x="14" y="21"/>
                    </a:lnTo>
                    <a:lnTo>
                      <a:pt x="12" y="23"/>
                    </a:lnTo>
                    <a:lnTo>
                      <a:pt x="10" y="23"/>
                    </a:lnTo>
                    <a:lnTo>
                      <a:pt x="8" y="23"/>
                    </a:lnTo>
                    <a:lnTo>
                      <a:pt x="6" y="23"/>
                    </a:lnTo>
                    <a:lnTo>
                      <a:pt x="4" y="23"/>
                    </a:lnTo>
                    <a:lnTo>
                      <a:pt x="2" y="23"/>
                    </a:lnTo>
                    <a:lnTo>
                      <a:pt x="2" y="21"/>
                    </a:lnTo>
                    <a:lnTo>
                      <a:pt x="0" y="20"/>
                    </a:lnTo>
                    <a:lnTo>
                      <a:pt x="0" y="18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2" y="8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6" y="0"/>
                    </a:lnTo>
                    <a:lnTo>
                      <a:pt x="16" y="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32" name="Freeform 15">
                <a:extLst>
                  <a:ext uri="{FF2B5EF4-FFF2-40B4-BE49-F238E27FC236}">
                    <a16:creationId xmlns:a16="http://schemas.microsoft.com/office/drawing/2014/main" id="{0D29C2E7-7036-4D39-917B-9363D1FBFF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5" y="3477"/>
                <a:ext cx="18" cy="27"/>
              </a:xfrm>
              <a:custGeom>
                <a:avLst/>
                <a:gdLst>
                  <a:gd name="T0" fmla="*/ 0 w 18"/>
                  <a:gd name="T1" fmla="*/ 26 h 27"/>
                  <a:gd name="T2" fmla="*/ 2 w 18"/>
                  <a:gd name="T3" fmla="*/ 25 h 27"/>
                  <a:gd name="T4" fmla="*/ 2 w 18"/>
                  <a:gd name="T5" fmla="*/ 5 h 27"/>
                  <a:gd name="T6" fmla="*/ 0 w 18"/>
                  <a:gd name="T7" fmla="*/ 5 h 27"/>
                  <a:gd name="T8" fmla="*/ 15 w 18"/>
                  <a:gd name="T9" fmla="*/ 0 h 27"/>
                  <a:gd name="T10" fmla="*/ 15 w 18"/>
                  <a:gd name="T11" fmla="*/ 7 h 27"/>
                  <a:gd name="T12" fmla="*/ 15 w 18"/>
                  <a:gd name="T13" fmla="*/ 5 h 27"/>
                  <a:gd name="T14" fmla="*/ 13 w 18"/>
                  <a:gd name="T15" fmla="*/ 4 h 27"/>
                  <a:gd name="T16" fmla="*/ 13 w 18"/>
                  <a:gd name="T17" fmla="*/ 2 h 27"/>
                  <a:gd name="T18" fmla="*/ 11 w 18"/>
                  <a:gd name="T19" fmla="*/ 2 h 27"/>
                  <a:gd name="T20" fmla="*/ 5 w 18"/>
                  <a:gd name="T21" fmla="*/ 4 h 27"/>
                  <a:gd name="T22" fmla="*/ 5 w 18"/>
                  <a:gd name="T23" fmla="*/ 13 h 27"/>
                  <a:gd name="T24" fmla="*/ 7 w 18"/>
                  <a:gd name="T25" fmla="*/ 13 h 27"/>
                  <a:gd name="T26" fmla="*/ 7 w 18"/>
                  <a:gd name="T27" fmla="*/ 11 h 27"/>
                  <a:gd name="T28" fmla="*/ 9 w 18"/>
                  <a:gd name="T29" fmla="*/ 11 h 27"/>
                  <a:gd name="T30" fmla="*/ 9 w 18"/>
                  <a:gd name="T31" fmla="*/ 9 h 27"/>
                  <a:gd name="T32" fmla="*/ 11 w 18"/>
                  <a:gd name="T33" fmla="*/ 9 h 27"/>
                  <a:gd name="T34" fmla="*/ 11 w 18"/>
                  <a:gd name="T35" fmla="*/ 7 h 27"/>
                  <a:gd name="T36" fmla="*/ 11 w 18"/>
                  <a:gd name="T37" fmla="*/ 17 h 27"/>
                  <a:gd name="T38" fmla="*/ 11 w 18"/>
                  <a:gd name="T39" fmla="*/ 15 h 27"/>
                  <a:gd name="T40" fmla="*/ 9 w 18"/>
                  <a:gd name="T41" fmla="*/ 15 h 27"/>
                  <a:gd name="T42" fmla="*/ 9 w 18"/>
                  <a:gd name="T43" fmla="*/ 13 h 27"/>
                  <a:gd name="T44" fmla="*/ 7 w 18"/>
                  <a:gd name="T45" fmla="*/ 13 h 27"/>
                  <a:gd name="T46" fmla="*/ 5 w 18"/>
                  <a:gd name="T47" fmla="*/ 13 h 27"/>
                  <a:gd name="T48" fmla="*/ 5 w 18"/>
                  <a:gd name="T49" fmla="*/ 25 h 27"/>
                  <a:gd name="T50" fmla="*/ 11 w 18"/>
                  <a:gd name="T51" fmla="*/ 23 h 27"/>
                  <a:gd name="T52" fmla="*/ 11 w 18"/>
                  <a:gd name="T53" fmla="*/ 21 h 27"/>
                  <a:gd name="T54" fmla="*/ 13 w 18"/>
                  <a:gd name="T55" fmla="*/ 21 h 27"/>
                  <a:gd name="T56" fmla="*/ 13 w 18"/>
                  <a:gd name="T57" fmla="*/ 19 h 27"/>
                  <a:gd name="T58" fmla="*/ 15 w 18"/>
                  <a:gd name="T59" fmla="*/ 17 h 27"/>
                  <a:gd name="T60" fmla="*/ 15 w 18"/>
                  <a:gd name="T61" fmla="*/ 15 h 27"/>
                  <a:gd name="T62" fmla="*/ 15 w 18"/>
                  <a:gd name="T63" fmla="*/ 13 h 27"/>
                  <a:gd name="T64" fmla="*/ 17 w 18"/>
                  <a:gd name="T65" fmla="*/ 13 h 27"/>
                  <a:gd name="T66" fmla="*/ 17 w 18"/>
                  <a:gd name="T67" fmla="*/ 21 h 27"/>
                  <a:gd name="T68" fmla="*/ 0 w 18"/>
                  <a:gd name="T69" fmla="*/ 26 h 27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8"/>
                  <a:gd name="T106" fmla="*/ 0 h 27"/>
                  <a:gd name="T107" fmla="*/ 18 w 18"/>
                  <a:gd name="T108" fmla="*/ 27 h 27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8" h="27">
                    <a:moveTo>
                      <a:pt x="0" y="26"/>
                    </a:moveTo>
                    <a:lnTo>
                      <a:pt x="2" y="2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15" y="0"/>
                    </a:lnTo>
                    <a:lnTo>
                      <a:pt x="15" y="7"/>
                    </a:lnTo>
                    <a:lnTo>
                      <a:pt x="15" y="5"/>
                    </a:lnTo>
                    <a:lnTo>
                      <a:pt x="13" y="4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5" y="4"/>
                    </a:lnTo>
                    <a:lnTo>
                      <a:pt x="5" y="13"/>
                    </a:lnTo>
                    <a:lnTo>
                      <a:pt x="7" y="13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9" y="9"/>
                    </a:lnTo>
                    <a:lnTo>
                      <a:pt x="11" y="9"/>
                    </a:lnTo>
                    <a:lnTo>
                      <a:pt x="11" y="7"/>
                    </a:lnTo>
                    <a:lnTo>
                      <a:pt x="11" y="17"/>
                    </a:lnTo>
                    <a:lnTo>
                      <a:pt x="11" y="15"/>
                    </a:lnTo>
                    <a:lnTo>
                      <a:pt x="9" y="15"/>
                    </a:lnTo>
                    <a:lnTo>
                      <a:pt x="9" y="13"/>
                    </a:lnTo>
                    <a:lnTo>
                      <a:pt x="7" y="13"/>
                    </a:lnTo>
                    <a:lnTo>
                      <a:pt x="5" y="13"/>
                    </a:lnTo>
                    <a:lnTo>
                      <a:pt x="5" y="25"/>
                    </a:lnTo>
                    <a:lnTo>
                      <a:pt x="11" y="23"/>
                    </a:lnTo>
                    <a:lnTo>
                      <a:pt x="11" y="21"/>
                    </a:lnTo>
                    <a:lnTo>
                      <a:pt x="13" y="21"/>
                    </a:lnTo>
                    <a:lnTo>
                      <a:pt x="13" y="19"/>
                    </a:lnTo>
                    <a:lnTo>
                      <a:pt x="15" y="17"/>
                    </a:lnTo>
                    <a:lnTo>
                      <a:pt x="15" y="15"/>
                    </a:lnTo>
                    <a:lnTo>
                      <a:pt x="15" y="13"/>
                    </a:lnTo>
                    <a:lnTo>
                      <a:pt x="17" y="13"/>
                    </a:lnTo>
                    <a:lnTo>
                      <a:pt x="17" y="21"/>
                    </a:lnTo>
                    <a:lnTo>
                      <a:pt x="0" y="2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33" name="Freeform 16">
                <a:extLst>
                  <a:ext uri="{FF2B5EF4-FFF2-40B4-BE49-F238E27FC236}">
                    <a16:creationId xmlns:a16="http://schemas.microsoft.com/office/drawing/2014/main" id="{76F730FC-28BA-47B4-B1BD-CB38D9741F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2" y="3479"/>
                <a:ext cx="17" cy="20"/>
              </a:xfrm>
              <a:custGeom>
                <a:avLst/>
                <a:gdLst>
                  <a:gd name="T0" fmla="*/ 2 w 17"/>
                  <a:gd name="T1" fmla="*/ 11 h 20"/>
                  <a:gd name="T2" fmla="*/ 2 w 17"/>
                  <a:gd name="T3" fmla="*/ 13 h 20"/>
                  <a:gd name="T4" fmla="*/ 2 w 17"/>
                  <a:gd name="T5" fmla="*/ 15 h 20"/>
                  <a:gd name="T6" fmla="*/ 5 w 17"/>
                  <a:gd name="T7" fmla="*/ 17 h 20"/>
                  <a:gd name="T8" fmla="*/ 8 w 17"/>
                  <a:gd name="T9" fmla="*/ 17 h 20"/>
                  <a:gd name="T10" fmla="*/ 11 w 17"/>
                  <a:gd name="T11" fmla="*/ 17 h 20"/>
                  <a:gd name="T12" fmla="*/ 11 w 17"/>
                  <a:gd name="T13" fmla="*/ 15 h 20"/>
                  <a:gd name="T14" fmla="*/ 13 w 17"/>
                  <a:gd name="T15" fmla="*/ 15 h 20"/>
                  <a:gd name="T16" fmla="*/ 13 w 17"/>
                  <a:gd name="T17" fmla="*/ 13 h 20"/>
                  <a:gd name="T18" fmla="*/ 13 w 17"/>
                  <a:gd name="T19" fmla="*/ 11 h 20"/>
                  <a:gd name="T20" fmla="*/ 11 w 17"/>
                  <a:gd name="T21" fmla="*/ 11 h 20"/>
                  <a:gd name="T22" fmla="*/ 8 w 17"/>
                  <a:gd name="T23" fmla="*/ 11 h 20"/>
                  <a:gd name="T24" fmla="*/ 5 w 17"/>
                  <a:gd name="T25" fmla="*/ 11 h 20"/>
                  <a:gd name="T26" fmla="*/ 2 w 17"/>
                  <a:gd name="T27" fmla="*/ 9 h 20"/>
                  <a:gd name="T28" fmla="*/ 0 w 17"/>
                  <a:gd name="T29" fmla="*/ 7 h 20"/>
                  <a:gd name="T30" fmla="*/ 0 w 17"/>
                  <a:gd name="T31" fmla="*/ 5 h 20"/>
                  <a:gd name="T32" fmla="*/ 2 w 17"/>
                  <a:gd name="T33" fmla="*/ 5 h 20"/>
                  <a:gd name="T34" fmla="*/ 2 w 17"/>
                  <a:gd name="T35" fmla="*/ 3 h 20"/>
                  <a:gd name="T36" fmla="*/ 5 w 17"/>
                  <a:gd name="T37" fmla="*/ 2 h 20"/>
                  <a:gd name="T38" fmla="*/ 8 w 17"/>
                  <a:gd name="T39" fmla="*/ 2 h 20"/>
                  <a:gd name="T40" fmla="*/ 8 w 17"/>
                  <a:gd name="T41" fmla="*/ 0 h 20"/>
                  <a:gd name="T42" fmla="*/ 11 w 17"/>
                  <a:gd name="T43" fmla="*/ 0 h 20"/>
                  <a:gd name="T44" fmla="*/ 13 w 17"/>
                  <a:gd name="T45" fmla="*/ 0 h 20"/>
                  <a:gd name="T46" fmla="*/ 16 w 17"/>
                  <a:gd name="T47" fmla="*/ 0 h 20"/>
                  <a:gd name="T48" fmla="*/ 16 w 17"/>
                  <a:gd name="T49" fmla="*/ 5 h 20"/>
                  <a:gd name="T50" fmla="*/ 13 w 17"/>
                  <a:gd name="T51" fmla="*/ 5 h 20"/>
                  <a:gd name="T52" fmla="*/ 13 w 17"/>
                  <a:gd name="T53" fmla="*/ 3 h 20"/>
                  <a:gd name="T54" fmla="*/ 13 w 17"/>
                  <a:gd name="T55" fmla="*/ 2 h 20"/>
                  <a:gd name="T56" fmla="*/ 11 w 17"/>
                  <a:gd name="T57" fmla="*/ 2 h 20"/>
                  <a:gd name="T58" fmla="*/ 8 w 17"/>
                  <a:gd name="T59" fmla="*/ 2 h 20"/>
                  <a:gd name="T60" fmla="*/ 5 w 17"/>
                  <a:gd name="T61" fmla="*/ 2 h 20"/>
                  <a:gd name="T62" fmla="*/ 5 w 17"/>
                  <a:gd name="T63" fmla="*/ 3 h 20"/>
                  <a:gd name="T64" fmla="*/ 2 w 17"/>
                  <a:gd name="T65" fmla="*/ 5 h 20"/>
                  <a:gd name="T66" fmla="*/ 5 w 17"/>
                  <a:gd name="T67" fmla="*/ 5 h 20"/>
                  <a:gd name="T68" fmla="*/ 5 w 17"/>
                  <a:gd name="T69" fmla="*/ 7 h 20"/>
                  <a:gd name="T70" fmla="*/ 8 w 17"/>
                  <a:gd name="T71" fmla="*/ 7 h 20"/>
                  <a:gd name="T72" fmla="*/ 11 w 17"/>
                  <a:gd name="T73" fmla="*/ 7 h 20"/>
                  <a:gd name="T74" fmla="*/ 13 w 17"/>
                  <a:gd name="T75" fmla="*/ 7 h 20"/>
                  <a:gd name="T76" fmla="*/ 16 w 17"/>
                  <a:gd name="T77" fmla="*/ 7 h 20"/>
                  <a:gd name="T78" fmla="*/ 16 w 17"/>
                  <a:gd name="T79" fmla="*/ 9 h 20"/>
                  <a:gd name="T80" fmla="*/ 16 w 17"/>
                  <a:gd name="T81" fmla="*/ 11 h 20"/>
                  <a:gd name="T82" fmla="*/ 16 w 17"/>
                  <a:gd name="T83" fmla="*/ 13 h 20"/>
                  <a:gd name="T84" fmla="*/ 13 w 17"/>
                  <a:gd name="T85" fmla="*/ 15 h 20"/>
                  <a:gd name="T86" fmla="*/ 11 w 17"/>
                  <a:gd name="T87" fmla="*/ 17 h 20"/>
                  <a:gd name="T88" fmla="*/ 8 w 17"/>
                  <a:gd name="T89" fmla="*/ 17 h 20"/>
                  <a:gd name="T90" fmla="*/ 5 w 17"/>
                  <a:gd name="T91" fmla="*/ 17 h 20"/>
                  <a:gd name="T92" fmla="*/ 5 w 17"/>
                  <a:gd name="T93" fmla="*/ 19 h 20"/>
                  <a:gd name="T94" fmla="*/ 2 w 17"/>
                  <a:gd name="T95" fmla="*/ 19 h 20"/>
                  <a:gd name="T96" fmla="*/ 2 w 17"/>
                  <a:gd name="T97" fmla="*/ 17 h 20"/>
                  <a:gd name="T98" fmla="*/ 0 w 17"/>
                  <a:gd name="T99" fmla="*/ 17 h 20"/>
                  <a:gd name="T100" fmla="*/ 0 w 17"/>
                  <a:gd name="T101" fmla="*/ 13 h 20"/>
                  <a:gd name="T102" fmla="*/ 2 w 17"/>
                  <a:gd name="T103" fmla="*/ 11 h 2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7"/>
                  <a:gd name="T157" fmla="*/ 0 h 20"/>
                  <a:gd name="T158" fmla="*/ 17 w 17"/>
                  <a:gd name="T159" fmla="*/ 20 h 20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7" h="20">
                    <a:moveTo>
                      <a:pt x="2" y="11"/>
                    </a:moveTo>
                    <a:lnTo>
                      <a:pt x="2" y="13"/>
                    </a:lnTo>
                    <a:lnTo>
                      <a:pt x="2" y="15"/>
                    </a:lnTo>
                    <a:lnTo>
                      <a:pt x="5" y="17"/>
                    </a:lnTo>
                    <a:lnTo>
                      <a:pt x="8" y="17"/>
                    </a:lnTo>
                    <a:lnTo>
                      <a:pt x="11" y="17"/>
                    </a:lnTo>
                    <a:lnTo>
                      <a:pt x="11" y="15"/>
                    </a:lnTo>
                    <a:lnTo>
                      <a:pt x="13" y="15"/>
                    </a:lnTo>
                    <a:lnTo>
                      <a:pt x="13" y="13"/>
                    </a:lnTo>
                    <a:lnTo>
                      <a:pt x="13" y="11"/>
                    </a:lnTo>
                    <a:lnTo>
                      <a:pt x="11" y="11"/>
                    </a:lnTo>
                    <a:lnTo>
                      <a:pt x="8" y="11"/>
                    </a:lnTo>
                    <a:lnTo>
                      <a:pt x="5" y="11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5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6" y="0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8" y="2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5" y="7"/>
                    </a:lnTo>
                    <a:lnTo>
                      <a:pt x="8" y="7"/>
                    </a:lnTo>
                    <a:lnTo>
                      <a:pt x="11" y="7"/>
                    </a:lnTo>
                    <a:lnTo>
                      <a:pt x="13" y="7"/>
                    </a:lnTo>
                    <a:lnTo>
                      <a:pt x="16" y="7"/>
                    </a:lnTo>
                    <a:lnTo>
                      <a:pt x="16" y="9"/>
                    </a:lnTo>
                    <a:lnTo>
                      <a:pt x="16" y="11"/>
                    </a:lnTo>
                    <a:lnTo>
                      <a:pt x="16" y="13"/>
                    </a:lnTo>
                    <a:lnTo>
                      <a:pt x="13" y="15"/>
                    </a:lnTo>
                    <a:lnTo>
                      <a:pt x="11" y="17"/>
                    </a:lnTo>
                    <a:lnTo>
                      <a:pt x="8" y="17"/>
                    </a:lnTo>
                    <a:lnTo>
                      <a:pt x="5" y="17"/>
                    </a:lnTo>
                    <a:lnTo>
                      <a:pt x="5" y="19"/>
                    </a:lnTo>
                    <a:lnTo>
                      <a:pt x="2" y="19"/>
                    </a:lnTo>
                    <a:lnTo>
                      <a:pt x="2" y="17"/>
                    </a:lnTo>
                    <a:lnTo>
                      <a:pt x="0" y="17"/>
                    </a:lnTo>
                    <a:lnTo>
                      <a:pt x="0" y="13"/>
                    </a:lnTo>
                    <a:lnTo>
                      <a:pt x="2" y="11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34" name="Freeform 17">
                <a:extLst>
                  <a:ext uri="{FF2B5EF4-FFF2-40B4-BE49-F238E27FC236}">
                    <a16:creationId xmlns:a16="http://schemas.microsoft.com/office/drawing/2014/main" id="{A29E0E27-0BFD-4EB7-A350-7DD8411F0B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3" y="3471"/>
                <a:ext cx="24" cy="22"/>
              </a:xfrm>
              <a:custGeom>
                <a:avLst/>
                <a:gdLst>
                  <a:gd name="T0" fmla="*/ 0 w 24"/>
                  <a:gd name="T1" fmla="*/ 8 h 22"/>
                  <a:gd name="T2" fmla="*/ 6 w 24"/>
                  <a:gd name="T3" fmla="*/ 6 h 22"/>
                  <a:gd name="T4" fmla="*/ 4 w 24"/>
                  <a:gd name="T5" fmla="*/ 6 h 22"/>
                  <a:gd name="T6" fmla="*/ 10 w 24"/>
                  <a:gd name="T7" fmla="*/ 17 h 22"/>
                  <a:gd name="T8" fmla="*/ 12 w 24"/>
                  <a:gd name="T9" fmla="*/ 10 h 22"/>
                  <a:gd name="T10" fmla="*/ 10 w 24"/>
                  <a:gd name="T11" fmla="*/ 6 h 22"/>
                  <a:gd name="T12" fmla="*/ 8 w 24"/>
                  <a:gd name="T13" fmla="*/ 6 h 22"/>
                  <a:gd name="T14" fmla="*/ 16 w 24"/>
                  <a:gd name="T15" fmla="*/ 2 h 22"/>
                  <a:gd name="T16" fmla="*/ 16 w 24"/>
                  <a:gd name="T17" fmla="*/ 4 h 22"/>
                  <a:gd name="T18" fmla="*/ 14 w 24"/>
                  <a:gd name="T19" fmla="*/ 4 h 22"/>
                  <a:gd name="T20" fmla="*/ 18 w 24"/>
                  <a:gd name="T21" fmla="*/ 15 h 22"/>
                  <a:gd name="T22" fmla="*/ 21 w 24"/>
                  <a:gd name="T23" fmla="*/ 2 h 22"/>
                  <a:gd name="T24" fmla="*/ 19 w 24"/>
                  <a:gd name="T25" fmla="*/ 2 h 22"/>
                  <a:gd name="T26" fmla="*/ 23 w 24"/>
                  <a:gd name="T27" fmla="*/ 0 h 22"/>
                  <a:gd name="T28" fmla="*/ 21 w 24"/>
                  <a:gd name="T29" fmla="*/ 0 h 22"/>
                  <a:gd name="T30" fmla="*/ 18 w 24"/>
                  <a:gd name="T31" fmla="*/ 17 h 22"/>
                  <a:gd name="T32" fmla="*/ 16 w 24"/>
                  <a:gd name="T33" fmla="*/ 19 h 22"/>
                  <a:gd name="T34" fmla="*/ 12 w 24"/>
                  <a:gd name="T35" fmla="*/ 10 h 22"/>
                  <a:gd name="T36" fmla="*/ 8 w 24"/>
                  <a:gd name="T37" fmla="*/ 21 h 22"/>
                  <a:gd name="T38" fmla="*/ 2 w 24"/>
                  <a:gd name="T39" fmla="*/ 8 h 22"/>
                  <a:gd name="T40" fmla="*/ 0 w 24"/>
                  <a:gd name="T41" fmla="*/ 8 h 22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4"/>
                  <a:gd name="T64" fmla="*/ 0 h 22"/>
                  <a:gd name="T65" fmla="*/ 24 w 24"/>
                  <a:gd name="T66" fmla="*/ 22 h 22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4" h="22">
                    <a:moveTo>
                      <a:pt x="0" y="8"/>
                    </a:moveTo>
                    <a:lnTo>
                      <a:pt x="6" y="6"/>
                    </a:lnTo>
                    <a:lnTo>
                      <a:pt x="4" y="6"/>
                    </a:lnTo>
                    <a:lnTo>
                      <a:pt x="10" y="17"/>
                    </a:lnTo>
                    <a:lnTo>
                      <a:pt x="12" y="10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16" y="2"/>
                    </a:lnTo>
                    <a:lnTo>
                      <a:pt x="16" y="4"/>
                    </a:lnTo>
                    <a:lnTo>
                      <a:pt x="14" y="4"/>
                    </a:lnTo>
                    <a:lnTo>
                      <a:pt x="18" y="15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18" y="17"/>
                    </a:lnTo>
                    <a:lnTo>
                      <a:pt x="16" y="19"/>
                    </a:lnTo>
                    <a:lnTo>
                      <a:pt x="12" y="10"/>
                    </a:lnTo>
                    <a:lnTo>
                      <a:pt x="8" y="21"/>
                    </a:lnTo>
                    <a:lnTo>
                      <a:pt x="2" y="8"/>
                    </a:lnTo>
                    <a:lnTo>
                      <a:pt x="0" y="8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35" name="Freeform 18">
                <a:extLst>
                  <a:ext uri="{FF2B5EF4-FFF2-40B4-BE49-F238E27FC236}">
                    <a16:creationId xmlns:a16="http://schemas.microsoft.com/office/drawing/2014/main" id="{3D46FC64-CC17-40C3-A0B7-005B0CBC9D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26" y="3465"/>
                <a:ext cx="17" cy="22"/>
              </a:xfrm>
              <a:custGeom>
                <a:avLst/>
                <a:gdLst>
                  <a:gd name="T0" fmla="*/ 0 w 17"/>
                  <a:gd name="T1" fmla="*/ 2 h 22"/>
                  <a:gd name="T2" fmla="*/ 0 w 17"/>
                  <a:gd name="T3" fmla="*/ 4 h 22"/>
                  <a:gd name="T4" fmla="*/ 5 w 17"/>
                  <a:gd name="T5" fmla="*/ 4 h 22"/>
                  <a:gd name="T6" fmla="*/ 10 w 17"/>
                  <a:gd name="T7" fmla="*/ 2 h 22"/>
                  <a:gd name="T8" fmla="*/ 10 w 17"/>
                  <a:gd name="T9" fmla="*/ 0 h 22"/>
                  <a:gd name="T10" fmla="*/ 5 w 17"/>
                  <a:gd name="T11" fmla="*/ 0 h 22"/>
                  <a:gd name="T12" fmla="*/ 0 w 17"/>
                  <a:gd name="T13" fmla="*/ 0 h 22"/>
                  <a:gd name="T14" fmla="*/ 0 w 17"/>
                  <a:gd name="T15" fmla="*/ 2 h 22"/>
                  <a:gd name="T16" fmla="*/ 10 w 17"/>
                  <a:gd name="T17" fmla="*/ 4 h 22"/>
                  <a:gd name="T18" fmla="*/ 0 w 17"/>
                  <a:gd name="T19" fmla="*/ 6 h 22"/>
                  <a:gd name="T20" fmla="*/ 0 w 17"/>
                  <a:gd name="T21" fmla="*/ 21 h 22"/>
                  <a:gd name="T22" fmla="*/ 16 w 17"/>
                  <a:gd name="T23" fmla="*/ 19 h 22"/>
                  <a:gd name="T24" fmla="*/ 10 w 17"/>
                  <a:gd name="T25" fmla="*/ 19 h 22"/>
                  <a:gd name="T26" fmla="*/ 10 w 17"/>
                  <a:gd name="T27" fmla="*/ 4 h 22"/>
                  <a:gd name="T28" fmla="*/ 0 w 17"/>
                  <a:gd name="T29" fmla="*/ 2 h 2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7"/>
                  <a:gd name="T46" fmla="*/ 0 h 22"/>
                  <a:gd name="T47" fmla="*/ 17 w 17"/>
                  <a:gd name="T48" fmla="*/ 22 h 2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7" h="22">
                    <a:moveTo>
                      <a:pt x="0" y="2"/>
                    </a:moveTo>
                    <a:lnTo>
                      <a:pt x="0" y="4"/>
                    </a:lnTo>
                    <a:lnTo>
                      <a:pt x="5" y="4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0" y="4"/>
                    </a:lnTo>
                    <a:lnTo>
                      <a:pt x="0" y="6"/>
                    </a:lnTo>
                    <a:lnTo>
                      <a:pt x="0" y="21"/>
                    </a:lnTo>
                    <a:lnTo>
                      <a:pt x="16" y="19"/>
                    </a:lnTo>
                    <a:lnTo>
                      <a:pt x="10" y="19"/>
                    </a:lnTo>
                    <a:lnTo>
                      <a:pt x="10" y="4"/>
                    </a:lnTo>
                    <a:lnTo>
                      <a:pt x="0" y="2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36" name="Freeform 19">
                <a:extLst>
                  <a:ext uri="{FF2B5EF4-FFF2-40B4-BE49-F238E27FC236}">
                    <a16:creationId xmlns:a16="http://schemas.microsoft.com/office/drawing/2014/main" id="{04092A98-50CE-445F-83FE-2E0755BBD7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32" y="3463"/>
                <a:ext cx="17" cy="22"/>
              </a:xfrm>
              <a:custGeom>
                <a:avLst/>
                <a:gdLst>
                  <a:gd name="T0" fmla="*/ 0 w 17"/>
                  <a:gd name="T1" fmla="*/ 6 h 22"/>
                  <a:gd name="T2" fmla="*/ 3 w 17"/>
                  <a:gd name="T3" fmla="*/ 6 h 22"/>
                  <a:gd name="T4" fmla="*/ 3 w 17"/>
                  <a:gd name="T5" fmla="*/ 2 h 22"/>
                  <a:gd name="T6" fmla="*/ 9 w 17"/>
                  <a:gd name="T7" fmla="*/ 0 h 22"/>
                  <a:gd name="T8" fmla="*/ 9 w 17"/>
                  <a:gd name="T9" fmla="*/ 4 h 22"/>
                  <a:gd name="T10" fmla="*/ 12 w 17"/>
                  <a:gd name="T11" fmla="*/ 4 h 22"/>
                  <a:gd name="T12" fmla="*/ 9 w 17"/>
                  <a:gd name="T13" fmla="*/ 4 h 22"/>
                  <a:gd name="T14" fmla="*/ 9 w 17"/>
                  <a:gd name="T15" fmla="*/ 18 h 22"/>
                  <a:gd name="T16" fmla="*/ 9 w 17"/>
                  <a:gd name="T17" fmla="*/ 19 h 22"/>
                  <a:gd name="T18" fmla="*/ 12 w 17"/>
                  <a:gd name="T19" fmla="*/ 19 h 22"/>
                  <a:gd name="T20" fmla="*/ 12 w 17"/>
                  <a:gd name="T21" fmla="*/ 18 h 22"/>
                  <a:gd name="T22" fmla="*/ 16 w 17"/>
                  <a:gd name="T23" fmla="*/ 16 h 22"/>
                  <a:gd name="T24" fmla="*/ 16 w 17"/>
                  <a:gd name="T25" fmla="*/ 12 h 22"/>
                  <a:gd name="T26" fmla="*/ 16 w 17"/>
                  <a:gd name="T27" fmla="*/ 16 h 22"/>
                  <a:gd name="T28" fmla="*/ 16 w 17"/>
                  <a:gd name="T29" fmla="*/ 18 h 22"/>
                  <a:gd name="T30" fmla="*/ 12 w 17"/>
                  <a:gd name="T31" fmla="*/ 19 h 22"/>
                  <a:gd name="T32" fmla="*/ 9 w 17"/>
                  <a:gd name="T33" fmla="*/ 19 h 22"/>
                  <a:gd name="T34" fmla="*/ 9 w 17"/>
                  <a:gd name="T35" fmla="*/ 21 h 22"/>
                  <a:gd name="T36" fmla="*/ 6 w 17"/>
                  <a:gd name="T37" fmla="*/ 21 h 22"/>
                  <a:gd name="T38" fmla="*/ 6 w 17"/>
                  <a:gd name="T39" fmla="*/ 19 h 22"/>
                  <a:gd name="T40" fmla="*/ 3 w 17"/>
                  <a:gd name="T41" fmla="*/ 19 h 22"/>
                  <a:gd name="T42" fmla="*/ 3 w 17"/>
                  <a:gd name="T43" fmla="*/ 18 h 22"/>
                  <a:gd name="T44" fmla="*/ 3 w 17"/>
                  <a:gd name="T45" fmla="*/ 6 h 22"/>
                  <a:gd name="T46" fmla="*/ 0 w 17"/>
                  <a:gd name="T47" fmla="*/ 6 h 2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7"/>
                  <a:gd name="T73" fmla="*/ 0 h 22"/>
                  <a:gd name="T74" fmla="*/ 17 w 17"/>
                  <a:gd name="T75" fmla="*/ 22 h 2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7" h="22">
                    <a:moveTo>
                      <a:pt x="0" y="6"/>
                    </a:moveTo>
                    <a:lnTo>
                      <a:pt x="3" y="6"/>
                    </a:lnTo>
                    <a:lnTo>
                      <a:pt x="3" y="2"/>
                    </a:lnTo>
                    <a:lnTo>
                      <a:pt x="9" y="0"/>
                    </a:lnTo>
                    <a:lnTo>
                      <a:pt x="9" y="4"/>
                    </a:lnTo>
                    <a:lnTo>
                      <a:pt x="12" y="4"/>
                    </a:lnTo>
                    <a:lnTo>
                      <a:pt x="9" y="4"/>
                    </a:lnTo>
                    <a:lnTo>
                      <a:pt x="9" y="18"/>
                    </a:lnTo>
                    <a:lnTo>
                      <a:pt x="9" y="19"/>
                    </a:lnTo>
                    <a:lnTo>
                      <a:pt x="12" y="19"/>
                    </a:lnTo>
                    <a:lnTo>
                      <a:pt x="12" y="18"/>
                    </a:lnTo>
                    <a:lnTo>
                      <a:pt x="16" y="16"/>
                    </a:lnTo>
                    <a:lnTo>
                      <a:pt x="16" y="12"/>
                    </a:lnTo>
                    <a:lnTo>
                      <a:pt x="16" y="16"/>
                    </a:lnTo>
                    <a:lnTo>
                      <a:pt x="16" y="18"/>
                    </a:lnTo>
                    <a:lnTo>
                      <a:pt x="12" y="19"/>
                    </a:lnTo>
                    <a:lnTo>
                      <a:pt x="9" y="19"/>
                    </a:lnTo>
                    <a:lnTo>
                      <a:pt x="9" y="21"/>
                    </a:lnTo>
                    <a:lnTo>
                      <a:pt x="6" y="21"/>
                    </a:lnTo>
                    <a:lnTo>
                      <a:pt x="6" y="19"/>
                    </a:lnTo>
                    <a:lnTo>
                      <a:pt x="3" y="19"/>
                    </a:lnTo>
                    <a:lnTo>
                      <a:pt x="3" y="18"/>
                    </a:lnTo>
                    <a:lnTo>
                      <a:pt x="3" y="6"/>
                    </a:lnTo>
                    <a:lnTo>
                      <a:pt x="0" y="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37" name="Freeform 20">
                <a:extLst>
                  <a:ext uri="{FF2B5EF4-FFF2-40B4-BE49-F238E27FC236}">
                    <a16:creationId xmlns:a16="http://schemas.microsoft.com/office/drawing/2014/main" id="{8CA2DD72-349B-4931-A1E4-F6ADF41D3B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2" y="3463"/>
                <a:ext cx="17" cy="19"/>
              </a:xfrm>
              <a:custGeom>
                <a:avLst/>
                <a:gdLst>
                  <a:gd name="T0" fmla="*/ 16 w 17"/>
                  <a:gd name="T1" fmla="*/ 6 h 19"/>
                  <a:gd name="T2" fmla="*/ 13 w 17"/>
                  <a:gd name="T3" fmla="*/ 4 h 19"/>
                  <a:gd name="T4" fmla="*/ 13 w 17"/>
                  <a:gd name="T5" fmla="*/ 2 h 19"/>
                  <a:gd name="T6" fmla="*/ 13 w 17"/>
                  <a:gd name="T7" fmla="*/ 0 h 19"/>
                  <a:gd name="T8" fmla="*/ 10 w 17"/>
                  <a:gd name="T9" fmla="*/ 0 h 19"/>
                  <a:gd name="T10" fmla="*/ 7 w 17"/>
                  <a:gd name="T11" fmla="*/ 0 h 19"/>
                  <a:gd name="T12" fmla="*/ 7 w 17"/>
                  <a:gd name="T13" fmla="*/ 2 h 19"/>
                  <a:gd name="T14" fmla="*/ 4 w 17"/>
                  <a:gd name="T15" fmla="*/ 4 h 19"/>
                  <a:gd name="T16" fmla="*/ 4 w 17"/>
                  <a:gd name="T17" fmla="*/ 6 h 19"/>
                  <a:gd name="T18" fmla="*/ 4 w 17"/>
                  <a:gd name="T19" fmla="*/ 8 h 19"/>
                  <a:gd name="T20" fmla="*/ 4 w 17"/>
                  <a:gd name="T21" fmla="*/ 10 h 19"/>
                  <a:gd name="T22" fmla="*/ 4 w 17"/>
                  <a:gd name="T23" fmla="*/ 12 h 19"/>
                  <a:gd name="T24" fmla="*/ 4 w 17"/>
                  <a:gd name="T25" fmla="*/ 14 h 19"/>
                  <a:gd name="T26" fmla="*/ 4 w 17"/>
                  <a:gd name="T27" fmla="*/ 16 h 19"/>
                  <a:gd name="T28" fmla="*/ 7 w 17"/>
                  <a:gd name="T29" fmla="*/ 16 h 19"/>
                  <a:gd name="T30" fmla="*/ 10 w 17"/>
                  <a:gd name="T31" fmla="*/ 16 h 19"/>
                  <a:gd name="T32" fmla="*/ 13 w 17"/>
                  <a:gd name="T33" fmla="*/ 16 h 19"/>
                  <a:gd name="T34" fmla="*/ 13 w 17"/>
                  <a:gd name="T35" fmla="*/ 14 h 19"/>
                  <a:gd name="T36" fmla="*/ 16 w 17"/>
                  <a:gd name="T37" fmla="*/ 12 h 19"/>
                  <a:gd name="T38" fmla="*/ 16 w 17"/>
                  <a:gd name="T39" fmla="*/ 10 h 19"/>
                  <a:gd name="T40" fmla="*/ 16 w 17"/>
                  <a:gd name="T41" fmla="*/ 8 h 19"/>
                  <a:gd name="T42" fmla="*/ 16 w 17"/>
                  <a:gd name="T43" fmla="*/ 10 h 19"/>
                  <a:gd name="T44" fmla="*/ 16 w 17"/>
                  <a:gd name="T45" fmla="*/ 12 h 19"/>
                  <a:gd name="T46" fmla="*/ 16 w 17"/>
                  <a:gd name="T47" fmla="*/ 14 h 19"/>
                  <a:gd name="T48" fmla="*/ 13 w 17"/>
                  <a:gd name="T49" fmla="*/ 16 h 19"/>
                  <a:gd name="T50" fmla="*/ 10 w 17"/>
                  <a:gd name="T51" fmla="*/ 16 h 19"/>
                  <a:gd name="T52" fmla="*/ 10 w 17"/>
                  <a:gd name="T53" fmla="*/ 18 h 19"/>
                  <a:gd name="T54" fmla="*/ 7 w 17"/>
                  <a:gd name="T55" fmla="*/ 18 h 19"/>
                  <a:gd name="T56" fmla="*/ 4 w 17"/>
                  <a:gd name="T57" fmla="*/ 18 h 19"/>
                  <a:gd name="T58" fmla="*/ 2 w 17"/>
                  <a:gd name="T59" fmla="*/ 16 h 19"/>
                  <a:gd name="T60" fmla="*/ 0 w 17"/>
                  <a:gd name="T61" fmla="*/ 14 h 19"/>
                  <a:gd name="T62" fmla="*/ 0 w 17"/>
                  <a:gd name="T63" fmla="*/ 12 h 19"/>
                  <a:gd name="T64" fmla="*/ 0 w 17"/>
                  <a:gd name="T65" fmla="*/ 10 h 19"/>
                  <a:gd name="T66" fmla="*/ 0 w 17"/>
                  <a:gd name="T67" fmla="*/ 8 h 19"/>
                  <a:gd name="T68" fmla="*/ 2 w 17"/>
                  <a:gd name="T69" fmla="*/ 6 h 19"/>
                  <a:gd name="T70" fmla="*/ 2 w 17"/>
                  <a:gd name="T71" fmla="*/ 4 h 19"/>
                  <a:gd name="T72" fmla="*/ 4 w 17"/>
                  <a:gd name="T73" fmla="*/ 2 h 19"/>
                  <a:gd name="T74" fmla="*/ 7 w 17"/>
                  <a:gd name="T75" fmla="*/ 0 h 19"/>
                  <a:gd name="T76" fmla="*/ 10 w 17"/>
                  <a:gd name="T77" fmla="*/ 0 h 19"/>
                  <a:gd name="T78" fmla="*/ 13 w 17"/>
                  <a:gd name="T79" fmla="*/ 0 h 19"/>
                  <a:gd name="T80" fmla="*/ 16 w 17"/>
                  <a:gd name="T81" fmla="*/ 0 h 19"/>
                  <a:gd name="T82" fmla="*/ 16 w 17"/>
                  <a:gd name="T83" fmla="*/ 6 h 19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"/>
                  <a:gd name="T127" fmla="*/ 0 h 19"/>
                  <a:gd name="T128" fmla="*/ 17 w 17"/>
                  <a:gd name="T129" fmla="*/ 19 h 19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" h="19">
                    <a:moveTo>
                      <a:pt x="16" y="6"/>
                    </a:moveTo>
                    <a:lnTo>
                      <a:pt x="13" y="4"/>
                    </a:lnTo>
                    <a:lnTo>
                      <a:pt x="13" y="2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4" y="16"/>
                    </a:lnTo>
                    <a:lnTo>
                      <a:pt x="7" y="16"/>
                    </a:lnTo>
                    <a:lnTo>
                      <a:pt x="10" y="16"/>
                    </a:lnTo>
                    <a:lnTo>
                      <a:pt x="13" y="16"/>
                    </a:lnTo>
                    <a:lnTo>
                      <a:pt x="13" y="14"/>
                    </a:lnTo>
                    <a:lnTo>
                      <a:pt x="16" y="12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16" y="10"/>
                    </a:lnTo>
                    <a:lnTo>
                      <a:pt x="16" y="12"/>
                    </a:lnTo>
                    <a:lnTo>
                      <a:pt x="16" y="14"/>
                    </a:lnTo>
                    <a:lnTo>
                      <a:pt x="13" y="16"/>
                    </a:lnTo>
                    <a:lnTo>
                      <a:pt x="10" y="16"/>
                    </a:lnTo>
                    <a:lnTo>
                      <a:pt x="10" y="18"/>
                    </a:lnTo>
                    <a:lnTo>
                      <a:pt x="7" y="18"/>
                    </a:lnTo>
                    <a:lnTo>
                      <a:pt x="4" y="18"/>
                    </a:lnTo>
                    <a:lnTo>
                      <a:pt x="2" y="16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3" y="0"/>
                    </a:lnTo>
                    <a:lnTo>
                      <a:pt x="16" y="0"/>
                    </a:lnTo>
                    <a:lnTo>
                      <a:pt x="16" y="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38" name="Freeform 21">
                <a:extLst>
                  <a:ext uri="{FF2B5EF4-FFF2-40B4-BE49-F238E27FC236}">
                    <a16:creationId xmlns:a16="http://schemas.microsoft.com/office/drawing/2014/main" id="{6B23DC79-E2F2-4B32-BECF-8BCDC73AE9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5" y="3454"/>
                <a:ext cx="17" cy="24"/>
              </a:xfrm>
              <a:custGeom>
                <a:avLst/>
                <a:gdLst>
                  <a:gd name="T0" fmla="*/ 0 w 17"/>
                  <a:gd name="T1" fmla="*/ 2 h 24"/>
                  <a:gd name="T2" fmla="*/ 4 w 17"/>
                  <a:gd name="T3" fmla="*/ 0 h 24"/>
                  <a:gd name="T4" fmla="*/ 4 w 17"/>
                  <a:gd name="T5" fmla="*/ 7 h 24"/>
                  <a:gd name="T6" fmla="*/ 7 w 17"/>
                  <a:gd name="T7" fmla="*/ 7 h 24"/>
                  <a:gd name="T8" fmla="*/ 7 w 17"/>
                  <a:gd name="T9" fmla="*/ 5 h 24"/>
                  <a:gd name="T10" fmla="*/ 9 w 17"/>
                  <a:gd name="T11" fmla="*/ 5 h 24"/>
                  <a:gd name="T12" fmla="*/ 9 w 17"/>
                  <a:gd name="T13" fmla="*/ 4 h 24"/>
                  <a:gd name="T14" fmla="*/ 12 w 17"/>
                  <a:gd name="T15" fmla="*/ 4 h 24"/>
                  <a:gd name="T16" fmla="*/ 13 w 17"/>
                  <a:gd name="T17" fmla="*/ 4 h 24"/>
                  <a:gd name="T18" fmla="*/ 13 w 17"/>
                  <a:gd name="T19" fmla="*/ 5 h 24"/>
                  <a:gd name="T20" fmla="*/ 16 w 17"/>
                  <a:gd name="T21" fmla="*/ 5 h 24"/>
                  <a:gd name="T22" fmla="*/ 16 w 17"/>
                  <a:gd name="T23" fmla="*/ 7 h 24"/>
                  <a:gd name="T24" fmla="*/ 16 w 17"/>
                  <a:gd name="T25" fmla="*/ 19 h 24"/>
                  <a:gd name="T26" fmla="*/ 9 w 17"/>
                  <a:gd name="T27" fmla="*/ 21 h 24"/>
                  <a:gd name="T28" fmla="*/ 12 w 17"/>
                  <a:gd name="T29" fmla="*/ 19 h 24"/>
                  <a:gd name="T30" fmla="*/ 12 w 17"/>
                  <a:gd name="T31" fmla="*/ 7 h 24"/>
                  <a:gd name="T32" fmla="*/ 12 w 17"/>
                  <a:gd name="T33" fmla="*/ 5 h 24"/>
                  <a:gd name="T34" fmla="*/ 9 w 17"/>
                  <a:gd name="T35" fmla="*/ 5 h 24"/>
                  <a:gd name="T36" fmla="*/ 7 w 17"/>
                  <a:gd name="T37" fmla="*/ 5 h 24"/>
                  <a:gd name="T38" fmla="*/ 7 w 17"/>
                  <a:gd name="T39" fmla="*/ 7 h 24"/>
                  <a:gd name="T40" fmla="*/ 7 w 17"/>
                  <a:gd name="T41" fmla="*/ 9 h 24"/>
                  <a:gd name="T42" fmla="*/ 4 w 17"/>
                  <a:gd name="T43" fmla="*/ 9 h 24"/>
                  <a:gd name="T44" fmla="*/ 4 w 17"/>
                  <a:gd name="T45" fmla="*/ 11 h 24"/>
                  <a:gd name="T46" fmla="*/ 4 w 17"/>
                  <a:gd name="T47" fmla="*/ 21 h 24"/>
                  <a:gd name="T48" fmla="*/ 7 w 17"/>
                  <a:gd name="T49" fmla="*/ 21 h 24"/>
                  <a:gd name="T50" fmla="*/ 0 w 17"/>
                  <a:gd name="T51" fmla="*/ 23 h 24"/>
                  <a:gd name="T52" fmla="*/ 2 w 17"/>
                  <a:gd name="T53" fmla="*/ 23 h 24"/>
                  <a:gd name="T54" fmla="*/ 2 w 17"/>
                  <a:gd name="T55" fmla="*/ 2 h 24"/>
                  <a:gd name="T56" fmla="*/ 0 w 17"/>
                  <a:gd name="T57" fmla="*/ 4 h 24"/>
                  <a:gd name="T58" fmla="*/ 0 w 17"/>
                  <a:gd name="T59" fmla="*/ 2 h 2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17"/>
                  <a:gd name="T91" fmla="*/ 0 h 24"/>
                  <a:gd name="T92" fmla="*/ 17 w 17"/>
                  <a:gd name="T93" fmla="*/ 24 h 2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17" h="24">
                    <a:moveTo>
                      <a:pt x="0" y="2"/>
                    </a:moveTo>
                    <a:lnTo>
                      <a:pt x="4" y="0"/>
                    </a:lnTo>
                    <a:lnTo>
                      <a:pt x="4" y="7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9" y="4"/>
                    </a:lnTo>
                    <a:lnTo>
                      <a:pt x="12" y="4"/>
                    </a:lnTo>
                    <a:lnTo>
                      <a:pt x="13" y="4"/>
                    </a:lnTo>
                    <a:lnTo>
                      <a:pt x="13" y="5"/>
                    </a:lnTo>
                    <a:lnTo>
                      <a:pt x="16" y="5"/>
                    </a:lnTo>
                    <a:lnTo>
                      <a:pt x="16" y="7"/>
                    </a:lnTo>
                    <a:lnTo>
                      <a:pt x="16" y="19"/>
                    </a:lnTo>
                    <a:lnTo>
                      <a:pt x="9" y="21"/>
                    </a:lnTo>
                    <a:lnTo>
                      <a:pt x="12" y="19"/>
                    </a:lnTo>
                    <a:lnTo>
                      <a:pt x="12" y="7"/>
                    </a:lnTo>
                    <a:lnTo>
                      <a:pt x="12" y="5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7" y="7"/>
                    </a:lnTo>
                    <a:lnTo>
                      <a:pt x="7" y="9"/>
                    </a:lnTo>
                    <a:lnTo>
                      <a:pt x="4" y="9"/>
                    </a:lnTo>
                    <a:lnTo>
                      <a:pt x="4" y="11"/>
                    </a:lnTo>
                    <a:lnTo>
                      <a:pt x="4" y="21"/>
                    </a:lnTo>
                    <a:lnTo>
                      <a:pt x="7" y="21"/>
                    </a:lnTo>
                    <a:lnTo>
                      <a:pt x="0" y="23"/>
                    </a:lnTo>
                    <a:lnTo>
                      <a:pt x="2" y="23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2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39" name="Freeform 22">
                <a:extLst>
                  <a:ext uri="{FF2B5EF4-FFF2-40B4-BE49-F238E27FC236}">
                    <a16:creationId xmlns:a16="http://schemas.microsoft.com/office/drawing/2014/main" id="{B1BB1034-5854-452A-AE9B-18E0ABAEDC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4" y="3444"/>
                <a:ext cx="17" cy="24"/>
              </a:xfrm>
              <a:custGeom>
                <a:avLst/>
                <a:gdLst>
                  <a:gd name="T0" fmla="*/ 0 w 17"/>
                  <a:gd name="T1" fmla="*/ 8 h 24"/>
                  <a:gd name="T2" fmla="*/ 3 w 17"/>
                  <a:gd name="T3" fmla="*/ 6 h 24"/>
                  <a:gd name="T4" fmla="*/ 3 w 17"/>
                  <a:gd name="T5" fmla="*/ 4 h 24"/>
                  <a:gd name="T6" fmla="*/ 7 w 17"/>
                  <a:gd name="T7" fmla="*/ 4 h 24"/>
                  <a:gd name="T8" fmla="*/ 7 w 17"/>
                  <a:gd name="T9" fmla="*/ 2 h 24"/>
                  <a:gd name="T10" fmla="*/ 8 w 17"/>
                  <a:gd name="T11" fmla="*/ 2 h 24"/>
                  <a:gd name="T12" fmla="*/ 8 w 17"/>
                  <a:gd name="T13" fmla="*/ 0 h 24"/>
                  <a:gd name="T14" fmla="*/ 12 w 17"/>
                  <a:gd name="T15" fmla="*/ 0 h 24"/>
                  <a:gd name="T16" fmla="*/ 12 w 17"/>
                  <a:gd name="T17" fmla="*/ 21 h 24"/>
                  <a:gd name="T18" fmla="*/ 16 w 17"/>
                  <a:gd name="T19" fmla="*/ 21 h 24"/>
                  <a:gd name="T20" fmla="*/ 3 w 17"/>
                  <a:gd name="T21" fmla="*/ 23 h 24"/>
                  <a:gd name="T22" fmla="*/ 7 w 17"/>
                  <a:gd name="T23" fmla="*/ 21 h 24"/>
                  <a:gd name="T24" fmla="*/ 7 w 17"/>
                  <a:gd name="T25" fmla="*/ 4 h 24"/>
                  <a:gd name="T26" fmla="*/ 3 w 17"/>
                  <a:gd name="T27" fmla="*/ 6 h 24"/>
                  <a:gd name="T28" fmla="*/ 0 w 17"/>
                  <a:gd name="T29" fmla="*/ 8 h 2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7"/>
                  <a:gd name="T46" fmla="*/ 0 h 24"/>
                  <a:gd name="T47" fmla="*/ 17 w 17"/>
                  <a:gd name="T48" fmla="*/ 24 h 24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7" h="24">
                    <a:moveTo>
                      <a:pt x="0" y="8"/>
                    </a:moveTo>
                    <a:lnTo>
                      <a:pt x="3" y="6"/>
                    </a:lnTo>
                    <a:lnTo>
                      <a:pt x="3" y="4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2" y="21"/>
                    </a:lnTo>
                    <a:lnTo>
                      <a:pt x="16" y="21"/>
                    </a:lnTo>
                    <a:lnTo>
                      <a:pt x="3" y="23"/>
                    </a:lnTo>
                    <a:lnTo>
                      <a:pt x="7" y="21"/>
                    </a:lnTo>
                    <a:lnTo>
                      <a:pt x="7" y="4"/>
                    </a:lnTo>
                    <a:lnTo>
                      <a:pt x="3" y="6"/>
                    </a:lnTo>
                    <a:lnTo>
                      <a:pt x="0" y="8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40" name="Freeform 23">
                <a:extLst>
                  <a:ext uri="{FF2B5EF4-FFF2-40B4-BE49-F238E27FC236}">
                    <a16:creationId xmlns:a16="http://schemas.microsoft.com/office/drawing/2014/main" id="{0E47988E-8654-4E4D-98EB-E4B27AC17F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3" y="3440"/>
                <a:ext cx="17" cy="24"/>
              </a:xfrm>
              <a:custGeom>
                <a:avLst/>
                <a:gdLst>
                  <a:gd name="T0" fmla="*/ 10 w 17"/>
                  <a:gd name="T1" fmla="*/ 12 h 24"/>
                  <a:gd name="T2" fmla="*/ 12 w 17"/>
                  <a:gd name="T3" fmla="*/ 14 h 24"/>
                  <a:gd name="T4" fmla="*/ 12 w 17"/>
                  <a:gd name="T5" fmla="*/ 18 h 24"/>
                  <a:gd name="T6" fmla="*/ 10 w 17"/>
                  <a:gd name="T7" fmla="*/ 21 h 24"/>
                  <a:gd name="T8" fmla="*/ 6 w 17"/>
                  <a:gd name="T9" fmla="*/ 21 h 24"/>
                  <a:gd name="T10" fmla="*/ 4 w 17"/>
                  <a:gd name="T11" fmla="*/ 19 h 24"/>
                  <a:gd name="T12" fmla="*/ 4 w 17"/>
                  <a:gd name="T13" fmla="*/ 16 h 24"/>
                  <a:gd name="T14" fmla="*/ 6 w 17"/>
                  <a:gd name="T15" fmla="*/ 14 h 24"/>
                  <a:gd name="T16" fmla="*/ 8 w 17"/>
                  <a:gd name="T17" fmla="*/ 12 h 24"/>
                  <a:gd name="T18" fmla="*/ 6 w 17"/>
                  <a:gd name="T19" fmla="*/ 0 h 24"/>
                  <a:gd name="T20" fmla="*/ 4 w 17"/>
                  <a:gd name="T21" fmla="*/ 2 h 24"/>
                  <a:gd name="T22" fmla="*/ 2 w 17"/>
                  <a:gd name="T23" fmla="*/ 4 h 24"/>
                  <a:gd name="T24" fmla="*/ 2 w 17"/>
                  <a:gd name="T25" fmla="*/ 8 h 24"/>
                  <a:gd name="T26" fmla="*/ 2 w 17"/>
                  <a:gd name="T27" fmla="*/ 12 h 24"/>
                  <a:gd name="T28" fmla="*/ 6 w 17"/>
                  <a:gd name="T29" fmla="*/ 12 h 24"/>
                  <a:gd name="T30" fmla="*/ 4 w 17"/>
                  <a:gd name="T31" fmla="*/ 14 h 24"/>
                  <a:gd name="T32" fmla="*/ 2 w 17"/>
                  <a:gd name="T33" fmla="*/ 16 h 24"/>
                  <a:gd name="T34" fmla="*/ 0 w 17"/>
                  <a:gd name="T35" fmla="*/ 19 h 24"/>
                  <a:gd name="T36" fmla="*/ 2 w 17"/>
                  <a:gd name="T37" fmla="*/ 23 h 24"/>
                  <a:gd name="T38" fmla="*/ 6 w 17"/>
                  <a:gd name="T39" fmla="*/ 23 h 24"/>
                  <a:gd name="T40" fmla="*/ 10 w 17"/>
                  <a:gd name="T41" fmla="*/ 21 h 24"/>
                  <a:gd name="T42" fmla="*/ 14 w 17"/>
                  <a:gd name="T43" fmla="*/ 19 h 24"/>
                  <a:gd name="T44" fmla="*/ 16 w 17"/>
                  <a:gd name="T45" fmla="*/ 18 h 24"/>
                  <a:gd name="T46" fmla="*/ 16 w 17"/>
                  <a:gd name="T47" fmla="*/ 14 h 24"/>
                  <a:gd name="T48" fmla="*/ 14 w 17"/>
                  <a:gd name="T49" fmla="*/ 12 h 24"/>
                  <a:gd name="T50" fmla="*/ 12 w 17"/>
                  <a:gd name="T51" fmla="*/ 10 h 24"/>
                  <a:gd name="T52" fmla="*/ 12 w 17"/>
                  <a:gd name="T53" fmla="*/ 10 h 24"/>
                  <a:gd name="T54" fmla="*/ 14 w 17"/>
                  <a:gd name="T55" fmla="*/ 8 h 24"/>
                  <a:gd name="T56" fmla="*/ 16 w 17"/>
                  <a:gd name="T57" fmla="*/ 4 h 24"/>
                  <a:gd name="T58" fmla="*/ 14 w 17"/>
                  <a:gd name="T59" fmla="*/ 2 h 24"/>
                  <a:gd name="T60" fmla="*/ 12 w 17"/>
                  <a:gd name="T61" fmla="*/ 0 h 24"/>
                  <a:gd name="T62" fmla="*/ 8 w 17"/>
                  <a:gd name="T63" fmla="*/ 0 h 24"/>
                  <a:gd name="T64" fmla="*/ 10 w 17"/>
                  <a:gd name="T65" fmla="*/ 2 h 24"/>
                  <a:gd name="T66" fmla="*/ 12 w 17"/>
                  <a:gd name="T67" fmla="*/ 4 h 24"/>
                  <a:gd name="T68" fmla="*/ 12 w 17"/>
                  <a:gd name="T69" fmla="*/ 8 h 24"/>
                  <a:gd name="T70" fmla="*/ 10 w 17"/>
                  <a:gd name="T71" fmla="*/ 10 h 24"/>
                  <a:gd name="T72" fmla="*/ 6 w 17"/>
                  <a:gd name="T73" fmla="*/ 12 h 24"/>
                  <a:gd name="T74" fmla="*/ 4 w 17"/>
                  <a:gd name="T75" fmla="*/ 10 h 24"/>
                  <a:gd name="T76" fmla="*/ 4 w 17"/>
                  <a:gd name="T77" fmla="*/ 6 h 24"/>
                  <a:gd name="T78" fmla="*/ 6 w 17"/>
                  <a:gd name="T79" fmla="*/ 4 h 24"/>
                  <a:gd name="T80" fmla="*/ 8 w 17"/>
                  <a:gd name="T81" fmla="*/ 2 h 24"/>
                  <a:gd name="T82" fmla="*/ 8 w 17"/>
                  <a:gd name="T83" fmla="*/ 12 h 2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"/>
                  <a:gd name="T127" fmla="*/ 0 h 24"/>
                  <a:gd name="T128" fmla="*/ 17 w 17"/>
                  <a:gd name="T129" fmla="*/ 24 h 2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" h="24">
                    <a:moveTo>
                      <a:pt x="8" y="12"/>
                    </a:moveTo>
                    <a:lnTo>
                      <a:pt x="10" y="12"/>
                    </a:lnTo>
                    <a:lnTo>
                      <a:pt x="12" y="12"/>
                    </a:lnTo>
                    <a:lnTo>
                      <a:pt x="12" y="14"/>
                    </a:lnTo>
                    <a:lnTo>
                      <a:pt x="12" y="16"/>
                    </a:lnTo>
                    <a:lnTo>
                      <a:pt x="12" y="18"/>
                    </a:lnTo>
                    <a:lnTo>
                      <a:pt x="12" y="19"/>
                    </a:lnTo>
                    <a:lnTo>
                      <a:pt x="10" y="21"/>
                    </a:lnTo>
                    <a:lnTo>
                      <a:pt x="8" y="21"/>
                    </a:lnTo>
                    <a:lnTo>
                      <a:pt x="6" y="21"/>
                    </a:lnTo>
                    <a:lnTo>
                      <a:pt x="4" y="21"/>
                    </a:lnTo>
                    <a:lnTo>
                      <a:pt x="4" y="19"/>
                    </a:lnTo>
                    <a:lnTo>
                      <a:pt x="4" y="18"/>
                    </a:lnTo>
                    <a:lnTo>
                      <a:pt x="4" y="16"/>
                    </a:lnTo>
                    <a:lnTo>
                      <a:pt x="4" y="14"/>
                    </a:lnTo>
                    <a:lnTo>
                      <a:pt x="6" y="14"/>
                    </a:lnTo>
                    <a:lnTo>
                      <a:pt x="6" y="12"/>
                    </a:lnTo>
                    <a:lnTo>
                      <a:pt x="8" y="1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4" y="12"/>
                    </a:lnTo>
                    <a:lnTo>
                      <a:pt x="6" y="12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2" y="14"/>
                    </a:lnTo>
                    <a:lnTo>
                      <a:pt x="2" y="16"/>
                    </a:lnTo>
                    <a:lnTo>
                      <a:pt x="0" y="18"/>
                    </a:lnTo>
                    <a:lnTo>
                      <a:pt x="0" y="19"/>
                    </a:lnTo>
                    <a:lnTo>
                      <a:pt x="2" y="21"/>
                    </a:lnTo>
                    <a:lnTo>
                      <a:pt x="2" y="23"/>
                    </a:lnTo>
                    <a:lnTo>
                      <a:pt x="4" y="23"/>
                    </a:lnTo>
                    <a:lnTo>
                      <a:pt x="6" y="23"/>
                    </a:lnTo>
                    <a:lnTo>
                      <a:pt x="8" y="23"/>
                    </a:lnTo>
                    <a:lnTo>
                      <a:pt x="10" y="21"/>
                    </a:lnTo>
                    <a:lnTo>
                      <a:pt x="12" y="21"/>
                    </a:lnTo>
                    <a:lnTo>
                      <a:pt x="14" y="19"/>
                    </a:lnTo>
                    <a:lnTo>
                      <a:pt x="14" y="18"/>
                    </a:lnTo>
                    <a:lnTo>
                      <a:pt x="16" y="18"/>
                    </a:lnTo>
                    <a:lnTo>
                      <a:pt x="16" y="16"/>
                    </a:lnTo>
                    <a:lnTo>
                      <a:pt x="16" y="14"/>
                    </a:lnTo>
                    <a:lnTo>
                      <a:pt x="16" y="12"/>
                    </a:lnTo>
                    <a:lnTo>
                      <a:pt x="14" y="12"/>
                    </a:lnTo>
                    <a:lnTo>
                      <a:pt x="14" y="10"/>
                    </a:lnTo>
                    <a:lnTo>
                      <a:pt x="12" y="10"/>
                    </a:lnTo>
                    <a:lnTo>
                      <a:pt x="10" y="10"/>
                    </a:lnTo>
                    <a:lnTo>
                      <a:pt x="12" y="10"/>
                    </a:lnTo>
                    <a:lnTo>
                      <a:pt x="12" y="8"/>
                    </a:lnTo>
                    <a:lnTo>
                      <a:pt x="14" y="8"/>
                    </a:lnTo>
                    <a:lnTo>
                      <a:pt x="14" y="6"/>
                    </a:lnTo>
                    <a:lnTo>
                      <a:pt x="16" y="4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2" y="4"/>
                    </a:lnTo>
                    <a:lnTo>
                      <a:pt x="12" y="6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10" y="10"/>
                    </a:lnTo>
                    <a:lnTo>
                      <a:pt x="8" y="10"/>
                    </a:lnTo>
                    <a:lnTo>
                      <a:pt x="6" y="12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12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41" name="Freeform 24">
                <a:extLst>
                  <a:ext uri="{FF2B5EF4-FFF2-40B4-BE49-F238E27FC236}">
                    <a16:creationId xmlns:a16="http://schemas.microsoft.com/office/drawing/2014/main" id="{E1CBA31E-6E97-4964-9421-0ED61B7962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11" y="3435"/>
                <a:ext cx="17" cy="24"/>
              </a:xfrm>
              <a:custGeom>
                <a:avLst/>
                <a:gdLst>
                  <a:gd name="T0" fmla="*/ 6 w 17"/>
                  <a:gd name="T1" fmla="*/ 1 h 24"/>
                  <a:gd name="T2" fmla="*/ 8 w 17"/>
                  <a:gd name="T3" fmla="*/ 1 h 24"/>
                  <a:gd name="T4" fmla="*/ 11 w 17"/>
                  <a:gd name="T5" fmla="*/ 1 h 24"/>
                  <a:gd name="T6" fmla="*/ 11 w 17"/>
                  <a:gd name="T7" fmla="*/ 3 h 24"/>
                  <a:gd name="T8" fmla="*/ 11 w 17"/>
                  <a:gd name="T9" fmla="*/ 5 h 24"/>
                  <a:gd name="T10" fmla="*/ 11 w 17"/>
                  <a:gd name="T11" fmla="*/ 7 h 24"/>
                  <a:gd name="T12" fmla="*/ 11 w 17"/>
                  <a:gd name="T13" fmla="*/ 11 h 24"/>
                  <a:gd name="T14" fmla="*/ 11 w 17"/>
                  <a:gd name="T15" fmla="*/ 13 h 24"/>
                  <a:gd name="T16" fmla="*/ 11 w 17"/>
                  <a:gd name="T17" fmla="*/ 15 h 24"/>
                  <a:gd name="T18" fmla="*/ 11 w 17"/>
                  <a:gd name="T19" fmla="*/ 17 h 24"/>
                  <a:gd name="T20" fmla="*/ 11 w 17"/>
                  <a:gd name="T21" fmla="*/ 19 h 24"/>
                  <a:gd name="T22" fmla="*/ 8 w 17"/>
                  <a:gd name="T23" fmla="*/ 21 h 24"/>
                  <a:gd name="T24" fmla="*/ 8 w 17"/>
                  <a:gd name="T25" fmla="*/ 23 h 24"/>
                  <a:gd name="T26" fmla="*/ 6 w 17"/>
                  <a:gd name="T27" fmla="*/ 23 h 24"/>
                  <a:gd name="T28" fmla="*/ 3 w 17"/>
                  <a:gd name="T29" fmla="*/ 23 h 24"/>
                  <a:gd name="T30" fmla="*/ 3 w 17"/>
                  <a:gd name="T31" fmla="*/ 21 h 24"/>
                  <a:gd name="T32" fmla="*/ 3 w 17"/>
                  <a:gd name="T33" fmla="*/ 19 h 24"/>
                  <a:gd name="T34" fmla="*/ 1 w 17"/>
                  <a:gd name="T35" fmla="*/ 15 h 24"/>
                  <a:gd name="T36" fmla="*/ 1 w 17"/>
                  <a:gd name="T37" fmla="*/ 13 h 24"/>
                  <a:gd name="T38" fmla="*/ 1 w 17"/>
                  <a:gd name="T39" fmla="*/ 9 h 24"/>
                  <a:gd name="T40" fmla="*/ 3 w 17"/>
                  <a:gd name="T41" fmla="*/ 7 h 24"/>
                  <a:gd name="T42" fmla="*/ 3 w 17"/>
                  <a:gd name="T43" fmla="*/ 5 h 24"/>
                  <a:gd name="T44" fmla="*/ 3 w 17"/>
                  <a:gd name="T45" fmla="*/ 3 h 24"/>
                  <a:gd name="T46" fmla="*/ 3 w 17"/>
                  <a:gd name="T47" fmla="*/ 1 h 24"/>
                  <a:gd name="T48" fmla="*/ 6 w 17"/>
                  <a:gd name="T49" fmla="*/ 1 h 24"/>
                  <a:gd name="T50" fmla="*/ 6 w 17"/>
                  <a:gd name="T51" fmla="*/ 0 h 24"/>
                  <a:gd name="T52" fmla="*/ 3 w 17"/>
                  <a:gd name="T53" fmla="*/ 1 h 24"/>
                  <a:gd name="T54" fmla="*/ 1 w 17"/>
                  <a:gd name="T55" fmla="*/ 3 h 24"/>
                  <a:gd name="T56" fmla="*/ 1 w 17"/>
                  <a:gd name="T57" fmla="*/ 5 h 24"/>
                  <a:gd name="T58" fmla="*/ 0 w 17"/>
                  <a:gd name="T59" fmla="*/ 7 h 24"/>
                  <a:gd name="T60" fmla="*/ 0 w 17"/>
                  <a:gd name="T61" fmla="*/ 9 h 24"/>
                  <a:gd name="T62" fmla="*/ 0 w 17"/>
                  <a:gd name="T63" fmla="*/ 11 h 24"/>
                  <a:gd name="T64" fmla="*/ 0 w 17"/>
                  <a:gd name="T65" fmla="*/ 13 h 24"/>
                  <a:gd name="T66" fmla="*/ 0 w 17"/>
                  <a:gd name="T67" fmla="*/ 17 h 24"/>
                  <a:gd name="T68" fmla="*/ 0 w 17"/>
                  <a:gd name="T69" fmla="*/ 19 h 24"/>
                  <a:gd name="T70" fmla="*/ 0 w 17"/>
                  <a:gd name="T71" fmla="*/ 21 h 24"/>
                  <a:gd name="T72" fmla="*/ 1 w 17"/>
                  <a:gd name="T73" fmla="*/ 21 h 24"/>
                  <a:gd name="T74" fmla="*/ 1 w 17"/>
                  <a:gd name="T75" fmla="*/ 23 h 24"/>
                  <a:gd name="T76" fmla="*/ 3 w 17"/>
                  <a:gd name="T77" fmla="*/ 23 h 24"/>
                  <a:gd name="T78" fmla="*/ 6 w 17"/>
                  <a:gd name="T79" fmla="*/ 23 h 24"/>
                  <a:gd name="T80" fmla="*/ 8 w 17"/>
                  <a:gd name="T81" fmla="*/ 23 h 24"/>
                  <a:gd name="T82" fmla="*/ 11 w 17"/>
                  <a:gd name="T83" fmla="*/ 21 h 24"/>
                  <a:gd name="T84" fmla="*/ 11 w 17"/>
                  <a:gd name="T85" fmla="*/ 19 h 24"/>
                  <a:gd name="T86" fmla="*/ 13 w 17"/>
                  <a:gd name="T87" fmla="*/ 19 h 24"/>
                  <a:gd name="T88" fmla="*/ 13 w 17"/>
                  <a:gd name="T89" fmla="*/ 17 h 24"/>
                  <a:gd name="T90" fmla="*/ 16 w 17"/>
                  <a:gd name="T91" fmla="*/ 15 h 24"/>
                  <a:gd name="T92" fmla="*/ 16 w 17"/>
                  <a:gd name="T93" fmla="*/ 11 h 24"/>
                  <a:gd name="T94" fmla="*/ 16 w 17"/>
                  <a:gd name="T95" fmla="*/ 9 h 24"/>
                  <a:gd name="T96" fmla="*/ 16 w 17"/>
                  <a:gd name="T97" fmla="*/ 7 h 24"/>
                  <a:gd name="T98" fmla="*/ 16 w 17"/>
                  <a:gd name="T99" fmla="*/ 5 h 24"/>
                  <a:gd name="T100" fmla="*/ 13 w 17"/>
                  <a:gd name="T101" fmla="*/ 3 h 24"/>
                  <a:gd name="T102" fmla="*/ 13 w 17"/>
                  <a:gd name="T103" fmla="*/ 1 h 24"/>
                  <a:gd name="T104" fmla="*/ 11 w 17"/>
                  <a:gd name="T105" fmla="*/ 1 h 24"/>
                  <a:gd name="T106" fmla="*/ 11 w 17"/>
                  <a:gd name="T107" fmla="*/ 0 h 24"/>
                  <a:gd name="T108" fmla="*/ 8 w 17"/>
                  <a:gd name="T109" fmla="*/ 0 h 24"/>
                  <a:gd name="T110" fmla="*/ 6 w 17"/>
                  <a:gd name="T111" fmla="*/ 0 h 24"/>
                  <a:gd name="T112" fmla="*/ 6 w 17"/>
                  <a:gd name="T113" fmla="*/ 1 h 24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7"/>
                  <a:gd name="T172" fmla="*/ 0 h 24"/>
                  <a:gd name="T173" fmla="*/ 17 w 17"/>
                  <a:gd name="T174" fmla="*/ 24 h 24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7" h="24">
                    <a:moveTo>
                      <a:pt x="6" y="1"/>
                    </a:moveTo>
                    <a:lnTo>
                      <a:pt x="8" y="1"/>
                    </a:lnTo>
                    <a:lnTo>
                      <a:pt x="11" y="1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11" y="7"/>
                    </a:lnTo>
                    <a:lnTo>
                      <a:pt x="11" y="11"/>
                    </a:lnTo>
                    <a:lnTo>
                      <a:pt x="11" y="13"/>
                    </a:lnTo>
                    <a:lnTo>
                      <a:pt x="11" y="15"/>
                    </a:lnTo>
                    <a:lnTo>
                      <a:pt x="11" y="17"/>
                    </a:lnTo>
                    <a:lnTo>
                      <a:pt x="11" y="19"/>
                    </a:lnTo>
                    <a:lnTo>
                      <a:pt x="8" y="21"/>
                    </a:lnTo>
                    <a:lnTo>
                      <a:pt x="8" y="23"/>
                    </a:lnTo>
                    <a:lnTo>
                      <a:pt x="6" y="23"/>
                    </a:lnTo>
                    <a:lnTo>
                      <a:pt x="3" y="23"/>
                    </a:lnTo>
                    <a:lnTo>
                      <a:pt x="3" y="21"/>
                    </a:lnTo>
                    <a:lnTo>
                      <a:pt x="3" y="19"/>
                    </a:lnTo>
                    <a:lnTo>
                      <a:pt x="1" y="15"/>
                    </a:lnTo>
                    <a:lnTo>
                      <a:pt x="1" y="13"/>
                    </a:lnTo>
                    <a:lnTo>
                      <a:pt x="1" y="9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3" y="1"/>
                    </a:lnTo>
                    <a:lnTo>
                      <a:pt x="1" y="3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1" y="21"/>
                    </a:lnTo>
                    <a:lnTo>
                      <a:pt x="1" y="23"/>
                    </a:lnTo>
                    <a:lnTo>
                      <a:pt x="3" y="23"/>
                    </a:lnTo>
                    <a:lnTo>
                      <a:pt x="6" y="23"/>
                    </a:lnTo>
                    <a:lnTo>
                      <a:pt x="8" y="23"/>
                    </a:lnTo>
                    <a:lnTo>
                      <a:pt x="11" y="21"/>
                    </a:lnTo>
                    <a:lnTo>
                      <a:pt x="11" y="19"/>
                    </a:lnTo>
                    <a:lnTo>
                      <a:pt x="13" y="19"/>
                    </a:lnTo>
                    <a:lnTo>
                      <a:pt x="13" y="17"/>
                    </a:lnTo>
                    <a:lnTo>
                      <a:pt x="16" y="15"/>
                    </a:lnTo>
                    <a:lnTo>
                      <a:pt x="16" y="11"/>
                    </a:lnTo>
                    <a:lnTo>
                      <a:pt x="16" y="9"/>
                    </a:lnTo>
                    <a:lnTo>
                      <a:pt x="16" y="7"/>
                    </a:lnTo>
                    <a:lnTo>
                      <a:pt x="16" y="5"/>
                    </a:lnTo>
                    <a:lnTo>
                      <a:pt x="13" y="3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1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42" name="Freeform 25">
                <a:extLst>
                  <a:ext uri="{FF2B5EF4-FFF2-40B4-BE49-F238E27FC236}">
                    <a16:creationId xmlns:a16="http://schemas.microsoft.com/office/drawing/2014/main" id="{FDB00644-AC0E-452E-82C1-42D9974A22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3" y="3567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7 h 24"/>
                  <a:gd name="T4" fmla="*/ 0 w 22"/>
                  <a:gd name="T5" fmla="*/ 23 h 24"/>
                  <a:gd name="T6" fmla="*/ 3 w 22"/>
                  <a:gd name="T7" fmla="*/ 23 h 24"/>
                  <a:gd name="T8" fmla="*/ 7 w 22"/>
                  <a:gd name="T9" fmla="*/ 23 h 24"/>
                  <a:gd name="T10" fmla="*/ 15 w 22"/>
                  <a:gd name="T11" fmla="*/ 21 h 24"/>
                  <a:gd name="T12" fmla="*/ 15 w 22"/>
                  <a:gd name="T13" fmla="*/ 19 h 24"/>
                  <a:gd name="T14" fmla="*/ 19 w 22"/>
                  <a:gd name="T15" fmla="*/ 19 h 24"/>
                  <a:gd name="T16" fmla="*/ 19 w 22"/>
                  <a:gd name="T17" fmla="*/ 17 h 24"/>
                  <a:gd name="T18" fmla="*/ 21 w 22"/>
                  <a:gd name="T19" fmla="*/ 17 h 24"/>
                  <a:gd name="T20" fmla="*/ 21 w 22"/>
                  <a:gd name="T21" fmla="*/ 0 h 2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2"/>
                  <a:gd name="T34" fmla="*/ 0 h 24"/>
                  <a:gd name="T35" fmla="*/ 22 w 22"/>
                  <a:gd name="T36" fmla="*/ 24 h 2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2" h="24">
                    <a:moveTo>
                      <a:pt x="21" y="0"/>
                    </a:moveTo>
                    <a:lnTo>
                      <a:pt x="0" y="7"/>
                    </a:lnTo>
                    <a:lnTo>
                      <a:pt x="0" y="23"/>
                    </a:lnTo>
                    <a:lnTo>
                      <a:pt x="3" y="23"/>
                    </a:lnTo>
                    <a:lnTo>
                      <a:pt x="7" y="23"/>
                    </a:lnTo>
                    <a:lnTo>
                      <a:pt x="15" y="21"/>
                    </a:lnTo>
                    <a:lnTo>
                      <a:pt x="15" y="19"/>
                    </a:lnTo>
                    <a:lnTo>
                      <a:pt x="19" y="19"/>
                    </a:lnTo>
                    <a:lnTo>
                      <a:pt x="19" y="17"/>
                    </a:lnTo>
                    <a:lnTo>
                      <a:pt x="21" y="17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43" name="Freeform 26">
                <a:extLst>
                  <a:ext uri="{FF2B5EF4-FFF2-40B4-BE49-F238E27FC236}">
                    <a16:creationId xmlns:a16="http://schemas.microsoft.com/office/drawing/2014/main" id="{846E914C-9F26-4629-871D-7FD540D07C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2" y="3551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8 h 24"/>
                  <a:gd name="T4" fmla="*/ 0 w 22"/>
                  <a:gd name="T5" fmla="*/ 23 h 24"/>
                  <a:gd name="T6" fmla="*/ 4 w 22"/>
                  <a:gd name="T7" fmla="*/ 21 h 24"/>
                  <a:gd name="T8" fmla="*/ 4 w 22"/>
                  <a:gd name="T9" fmla="*/ 23 h 24"/>
                  <a:gd name="T10" fmla="*/ 6 w 22"/>
                  <a:gd name="T11" fmla="*/ 21 h 24"/>
                  <a:gd name="T12" fmla="*/ 6 w 22"/>
                  <a:gd name="T13" fmla="*/ 23 h 24"/>
                  <a:gd name="T14" fmla="*/ 14 w 22"/>
                  <a:gd name="T15" fmla="*/ 21 h 24"/>
                  <a:gd name="T16" fmla="*/ 14 w 22"/>
                  <a:gd name="T17" fmla="*/ 19 h 24"/>
                  <a:gd name="T18" fmla="*/ 18 w 22"/>
                  <a:gd name="T19" fmla="*/ 19 h 24"/>
                  <a:gd name="T20" fmla="*/ 18 w 22"/>
                  <a:gd name="T21" fmla="*/ 18 h 24"/>
                  <a:gd name="T22" fmla="*/ 21 w 22"/>
                  <a:gd name="T23" fmla="*/ 16 h 24"/>
                  <a:gd name="T24" fmla="*/ 21 w 22"/>
                  <a:gd name="T25" fmla="*/ 0 h 2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2"/>
                  <a:gd name="T40" fmla="*/ 0 h 24"/>
                  <a:gd name="T41" fmla="*/ 22 w 22"/>
                  <a:gd name="T42" fmla="*/ 24 h 2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2" h="24">
                    <a:moveTo>
                      <a:pt x="21" y="0"/>
                    </a:moveTo>
                    <a:lnTo>
                      <a:pt x="0" y="8"/>
                    </a:lnTo>
                    <a:lnTo>
                      <a:pt x="0" y="23"/>
                    </a:lnTo>
                    <a:lnTo>
                      <a:pt x="4" y="21"/>
                    </a:lnTo>
                    <a:lnTo>
                      <a:pt x="4" y="23"/>
                    </a:lnTo>
                    <a:lnTo>
                      <a:pt x="6" y="21"/>
                    </a:lnTo>
                    <a:lnTo>
                      <a:pt x="6" y="23"/>
                    </a:lnTo>
                    <a:lnTo>
                      <a:pt x="14" y="21"/>
                    </a:lnTo>
                    <a:lnTo>
                      <a:pt x="14" y="19"/>
                    </a:lnTo>
                    <a:lnTo>
                      <a:pt x="18" y="19"/>
                    </a:lnTo>
                    <a:lnTo>
                      <a:pt x="18" y="18"/>
                    </a:lnTo>
                    <a:lnTo>
                      <a:pt x="21" y="16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44" name="Freeform 27">
                <a:extLst>
                  <a:ext uri="{FF2B5EF4-FFF2-40B4-BE49-F238E27FC236}">
                    <a16:creationId xmlns:a16="http://schemas.microsoft.com/office/drawing/2014/main" id="{637C30AB-BACC-4579-9DF4-BDFD0ABEF9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0" y="3536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6 h 24"/>
                  <a:gd name="T4" fmla="*/ 0 w 22"/>
                  <a:gd name="T5" fmla="*/ 23 h 24"/>
                  <a:gd name="T6" fmla="*/ 4 w 22"/>
                  <a:gd name="T7" fmla="*/ 21 h 24"/>
                  <a:gd name="T8" fmla="*/ 4 w 22"/>
                  <a:gd name="T9" fmla="*/ 23 h 24"/>
                  <a:gd name="T10" fmla="*/ 8 w 22"/>
                  <a:gd name="T11" fmla="*/ 21 h 24"/>
                  <a:gd name="T12" fmla="*/ 8 w 22"/>
                  <a:gd name="T13" fmla="*/ 23 h 24"/>
                  <a:gd name="T14" fmla="*/ 15 w 22"/>
                  <a:gd name="T15" fmla="*/ 21 h 24"/>
                  <a:gd name="T16" fmla="*/ 15 w 22"/>
                  <a:gd name="T17" fmla="*/ 19 h 24"/>
                  <a:gd name="T18" fmla="*/ 17 w 22"/>
                  <a:gd name="T19" fmla="*/ 17 h 24"/>
                  <a:gd name="T20" fmla="*/ 21 w 22"/>
                  <a:gd name="T21" fmla="*/ 15 h 24"/>
                  <a:gd name="T22" fmla="*/ 21 w 22"/>
                  <a:gd name="T23" fmla="*/ 0 h 2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2"/>
                  <a:gd name="T37" fmla="*/ 0 h 24"/>
                  <a:gd name="T38" fmla="*/ 22 w 22"/>
                  <a:gd name="T39" fmla="*/ 24 h 2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2" h="24">
                    <a:moveTo>
                      <a:pt x="21" y="0"/>
                    </a:moveTo>
                    <a:lnTo>
                      <a:pt x="0" y="6"/>
                    </a:lnTo>
                    <a:lnTo>
                      <a:pt x="0" y="23"/>
                    </a:lnTo>
                    <a:lnTo>
                      <a:pt x="4" y="21"/>
                    </a:lnTo>
                    <a:lnTo>
                      <a:pt x="4" y="23"/>
                    </a:lnTo>
                    <a:lnTo>
                      <a:pt x="8" y="21"/>
                    </a:lnTo>
                    <a:lnTo>
                      <a:pt x="8" y="23"/>
                    </a:lnTo>
                    <a:lnTo>
                      <a:pt x="15" y="21"/>
                    </a:lnTo>
                    <a:lnTo>
                      <a:pt x="15" y="19"/>
                    </a:lnTo>
                    <a:lnTo>
                      <a:pt x="17" y="17"/>
                    </a:lnTo>
                    <a:lnTo>
                      <a:pt x="21" y="15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45" name="Freeform 28">
                <a:extLst>
                  <a:ext uri="{FF2B5EF4-FFF2-40B4-BE49-F238E27FC236}">
                    <a16:creationId xmlns:a16="http://schemas.microsoft.com/office/drawing/2014/main" id="{C9409407-09E4-492F-B515-20459F61FA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0" y="3519"/>
                <a:ext cx="22" cy="26"/>
              </a:xfrm>
              <a:custGeom>
                <a:avLst/>
                <a:gdLst>
                  <a:gd name="T0" fmla="*/ 21 w 22"/>
                  <a:gd name="T1" fmla="*/ 0 h 26"/>
                  <a:gd name="T2" fmla="*/ 0 w 22"/>
                  <a:gd name="T3" fmla="*/ 7 h 26"/>
                  <a:gd name="T4" fmla="*/ 0 w 22"/>
                  <a:gd name="T5" fmla="*/ 23 h 26"/>
                  <a:gd name="T6" fmla="*/ 2 w 22"/>
                  <a:gd name="T7" fmla="*/ 23 h 26"/>
                  <a:gd name="T8" fmla="*/ 6 w 22"/>
                  <a:gd name="T9" fmla="*/ 23 h 26"/>
                  <a:gd name="T10" fmla="*/ 6 w 22"/>
                  <a:gd name="T11" fmla="*/ 25 h 26"/>
                  <a:gd name="T12" fmla="*/ 13 w 22"/>
                  <a:gd name="T13" fmla="*/ 21 h 26"/>
                  <a:gd name="T14" fmla="*/ 17 w 22"/>
                  <a:gd name="T15" fmla="*/ 19 h 26"/>
                  <a:gd name="T16" fmla="*/ 17 w 22"/>
                  <a:gd name="T17" fmla="*/ 17 h 26"/>
                  <a:gd name="T18" fmla="*/ 21 w 22"/>
                  <a:gd name="T19" fmla="*/ 17 h 26"/>
                  <a:gd name="T20" fmla="*/ 21 w 22"/>
                  <a:gd name="T21" fmla="*/ 0 h 2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2"/>
                  <a:gd name="T34" fmla="*/ 0 h 26"/>
                  <a:gd name="T35" fmla="*/ 22 w 22"/>
                  <a:gd name="T36" fmla="*/ 26 h 2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2" h="26">
                    <a:moveTo>
                      <a:pt x="21" y="0"/>
                    </a:moveTo>
                    <a:lnTo>
                      <a:pt x="0" y="7"/>
                    </a:lnTo>
                    <a:lnTo>
                      <a:pt x="0" y="23"/>
                    </a:lnTo>
                    <a:lnTo>
                      <a:pt x="2" y="23"/>
                    </a:lnTo>
                    <a:lnTo>
                      <a:pt x="6" y="23"/>
                    </a:lnTo>
                    <a:lnTo>
                      <a:pt x="6" y="25"/>
                    </a:lnTo>
                    <a:lnTo>
                      <a:pt x="13" y="21"/>
                    </a:lnTo>
                    <a:lnTo>
                      <a:pt x="17" y="19"/>
                    </a:lnTo>
                    <a:lnTo>
                      <a:pt x="17" y="17"/>
                    </a:lnTo>
                    <a:lnTo>
                      <a:pt x="21" y="17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46" name="Freeform 29">
                <a:extLst>
                  <a:ext uri="{FF2B5EF4-FFF2-40B4-BE49-F238E27FC236}">
                    <a16:creationId xmlns:a16="http://schemas.microsoft.com/office/drawing/2014/main" id="{C1C03CA1-B7F8-4582-9718-D4948CDAAB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38" y="3503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8 h 24"/>
                  <a:gd name="T4" fmla="*/ 0 w 22"/>
                  <a:gd name="T5" fmla="*/ 23 h 24"/>
                  <a:gd name="T6" fmla="*/ 4 w 22"/>
                  <a:gd name="T7" fmla="*/ 22 h 24"/>
                  <a:gd name="T8" fmla="*/ 4 w 22"/>
                  <a:gd name="T9" fmla="*/ 23 h 24"/>
                  <a:gd name="T10" fmla="*/ 7 w 22"/>
                  <a:gd name="T11" fmla="*/ 23 h 24"/>
                  <a:gd name="T12" fmla="*/ 15 w 22"/>
                  <a:gd name="T13" fmla="*/ 22 h 24"/>
                  <a:gd name="T14" fmla="*/ 15 w 22"/>
                  <a:gd name="T15" fmla="*/ 20 h 24"/>
                  <a:gd name="T16" fmla="*/ 17 w 22"/>
                  <a:gd name="T17" fmla="*/ 20 h 24"/>
                  <a:gd name="T18" fmla="*/ 17 w 22"/>
                  <a:gd name="T19" fmla="*/ 18 h 24"/>
                  <a:gd name="T20" fmla="*/ 21 w 22"/>
                  <a:gd name="T21" fmla="*/ 18 h 24"/>
                  <a:gd name="T22" fmla="*/ 21 w 22"/>
                  <a:gd name="T23" fmla="*/ 0 h 2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2"/>
                  <a:gd name="T37" fmla="*/ 0 h 24"/>
                  <a:gd name="T38" fmla="*/ 22 w 22"/>
                  <a:gd name="T39" fmla="*/ 24 h 2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2" h="24">
                    <a:moveTo>
                      <a:pt x="21" y="0"/>
                    </a:moveTo>
                    <a:lnTo>
                      <a:pt x="0" y="8"/>
                    </a:lnTo>
                    <a:lnTo>
                      <a:pt x="0" y="23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7" y="23"/>
                    </a:lnTo>
                    <a:lnTo>
                      <a:pt x="15" y="22"/>
                    </a:lnTo>
                    <a:lnTo>
                      <a:pt x="15" y="20"/>
                    </a:lnTo>
                    <a:lnTo>
                      <a:pt x="17" y="20"/>
                    </a:lnTo>
                    <a:lnTo>
                      <a:pt x="17" y="18"/>
                    </a:lnTo>
                    <a:lnTo>
                      <a:pt x="21" y="18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47" name="Freeform 30">
                <a:extLst>
                  <a:ext uri="{FF2B5EF4-FFF2-40B4-BE49-F238E27FC236}">
                    <a16:creationId xmlns:a16="http://schemas.microsoft.com/office/drawing/2014/main" id="{DAB2ABD6-92DD-4495-AF7E-8D943A2DB6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8" y="3488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8 h 24"/>
                  <a:gd name="T4" fmla="*/ 0 w 22"/>
                  <a:gd name="T5" fmla="*/ 23 h 24"/>
                  <a:gd name="T6" fmla="*/ 1 w 22"/>
                  <a:gd name="T7" fmla="*/ 21 h 24"/>
                  <a:gd name="T8" fmla="*/ 1 w 22"/>
                  <a:gd name="T9" fmla="*/ 23 h 24"/>
                  <a:gd name="T10" fmla="*/ 5 w 22"/>
                  <a:gd name="T11" fmla="*/ 21 h 24"/>
                  <a:gd name="T12" fmla="*/ 5 w 22"/>
                  <a:gd name="T13" fmla="*/ 23 h 24"/>
                  <a:gd name="T14" fmla="*/ 13 w 22"/>
                  <a:gd name="T15" fmla="*/ 21 h 24"/>
                  <a:gd name="T16" fmla="*/ 13 w 22"/>
                  <a:gd name="T17" fmla="*/ 19 h 24"/>
                  <a:gd name="T18" fmla="*/ 17 w 22"/>
                  <a:gd name="T19" fmla="*/ 19 h 24"/>
                  <a:gd name="T20" fmla="*/ 17 w 22"/>
                  <a:gd name="T21" fmla="*/ 17 h 24"/>
                  <a:gd name="T22" fmla="*/ 21 w 22"/>
                  <a:gd name="T23" fmla="*/ 15 h 24"/>
                  <a:gd name="T24" fmla="*/ 21 w 22"/>
                  <a:gd name="T25" fmla="*/ 0 h 2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2"/>
                  <a:gd name="T40" fmla="*/ 0 h 24"/>
                  <a:gd name="T41" fmla="*/ 22 w 22"/>
                  <a:gd name="T42" fmla="*/ 24 h 2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2" h="24">
                    <a:moveTo>
                      <a:pt x="21" y="0"/>
                    </a:moveTo>
                    <a:lnTo>
                      <a:pt x="0" y="8"/>
                    </a:lnTo>
                    <a:lnTo>
                      <a:pt x="0" y="23"/>
                    </a:lnTo>
                    <a:lnTo>
                      <a:pt x="1" y="21"/>
                    </a:lnTo>
                    <a:lnTo>
                      <a:pt x="1" y="23"/>
                    </a:lnTo>
                    <a:lnTo>
                      <a:pt x="5" y="21"/>
                    </a:lnTo>
                    <a:lnTo>
                      <a:pt x="5" y="23"/>
                    </a:lnTo>
                    <a:lnTo>
                      <a:pt x="13" y="21"/>
                    </a:lnTo>
                    <a:lnTo>
                      <a:pt x="13" y="19"/>
                    </a:lnTo>
                    <a:lnTo>
                      <a:pt x="17" y="19"/>
                    </a:lnTo>
                    <a:lnTo>
                      <a:pt x="17" y="17"/>
                    </a:lnTo>
                    <a:lnTo>
                      <a:pt x="21" y="15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48" name="Freeform 31">
                <a:extLst>
                  <a:ext uri="{FF2B5EF4-FFF2-40B4-BE49-F238E27FC236}">
                    <a16:creationId xmlns:a16="http://schemas.microsoft.com/office/drawing/2014/main" id="{A4CDFF19-3553-4691-9C29-393074EC81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5" y="3473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6 h 24"/>
                  <a:gd name="T4" fmla="*/ 0 w 22"/>
                  <a:gd name="T5" fmla="*/ 23 h 24"/>
                  <a:gd name="T6" fmla="*/ 4 w 22"/>
                  <a:gd name="T7" fmla="*/ 21 h 24"/>
                  <a:gd name="T8" fmla="*/ 4 w 22"/>
                  <a:gd name="T9" fmla="*/ 23 h 24"/>
                  <a:gd name="T10" fmla="*/ 8 w 22"/>
                  <a:gd name="T11" fmla="*/ 21 h 24"/>
                  <a:gd name="T12" fmla="*/ 8 w 22"/>
                  <a:gd name="T13" fmla="*/ 23 h 24"/>
                  <a:gd name="T14" fmla="*/ 14 w 22"/>
                  <a:gd name="T15" fmla="*/ 21 h 24"/>
                  <a:gd name="T16" fmla="*/ 14 w 22"/>
                  <a:gd name="T17" fmla="*/ 19 h 24"/>
                  <a:gd name="T18" fmla="*/ 18 w 22"/>
                  <a:gd name="T19" fmla="*/ 17 h 24"/>
                  <a:gd name="T20" fmla="*/ 21 w 22"/>
                  <a:gd name="T21" fmla="*/ 15 h 24"/>
                  <a:gd name="T22" fmla="*/ 21 w 22"/>
                  <a:gd name="T23" fmla="*/ 0 h 2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2"/>
                  <a:gd name="T37" fmla="*/ 0 h 24"/>
                  <a:gd name="T38" fmla="*/ 22 w 22"/>
                  <a:gd name="T39" fmla="*/ 24 h 2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2" h="24">
                    <a:moveTo>
                      <a:pt x="21" y="0"/>
                    </a:moveTo>
                    <a:lnTo>
                      <a:pt x="0" y="6"/>
                    </a:lnTo>
                    <a:lnTo>
                      <a:pt x="0" y="23"/>
                    </a:lnTo>
                    <a:lnTo>
                      <a:pt x="4" y="21"/>
                    </a:lnTo>
                    <a:lnTo>
                      <a:pt x="4" y="23"/>
                    </a:lnTo>
                    <a:lnTo>
                      <a:pt x="8" y="21"/>
                    </a:lnTo>
                    <a:lnTo>
                      <a:pt x="8" y="23"/>
                    </a:lnTo>
                    <a:lnTo>
                      <a:pt x="14" y="21"/>
                    </a:lnTo>
                    <a:lnTo>
                      <a:pt x="14" y="19"/>
                    </a:lnTo>
                    <a:lnTo>
                      <a:pt x="18" y="17"/>
                    </a:lnTo>
                    <a:lnTo>
                      <a:pt x="21" y="15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49" name="Freeform 32">
                <a:extLst>
                  <a:ext uri="{FF2B5EF4-FFF2-40B4-BE49-F238E27FC236}">
                    <a16:creationId xmlns:a16="http://schemas.microsoft.com/office/drawing/2014/main" id="{55177F21-3159-4FB9-BD6D-D11FF77805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3" y="3456"/>
                <a:ext cx="22" cy="26"/>
              </a:xfrm>
              <a:custGeom>
                <a:avLst/>
                <a:gdLst>
                  <a:gd name="T0" fmla="*/ 21 w 22"/>
                  <a:gd name="T1" fmla="*/ 0 h 26"/>
                  <a:gd name="T2" fmla="*/ 0 w 22"/>
                  <a:gd name="T3" fmla="*/ 7 h 26"/>
                  <a:gd name="T4" fmla="*/ 0 w 22"/>
                  <a:gd name="T5" fmla="*/ 23 h 26"/>
                  <a:gd name="T6" fmla="*/ 4 w 22"/>
                  <a:gd name="T7" fmla="*/ 23 h 26"/>
                  <a:gd name="T8" fmla="*/ 8 w 22"/>
                  <a:gd name="T9" fmla="*/ 23 h 26"/>
                  <a:gd name="T10" fmla="*/ 8 w 22"/>
                  <a:gd name="T11" fmla="*/ 25 h 26"/>
                  <a:gd name="T12" fmla="*/ 16 w 22"/>
                  <a:gd name="T13" fmla="*/ 21 h 26"/>
                  <a:gd name="T14" fmla="*/ 19 w 22"/>
                  <a:gd name="T15" fmla="*/ 19 h 26"/>
                  <a:gd name="T16" fmla="*/ 19 w 22"/>
                  <a:gd name="T17" fmla="*/ 17 h 26"/>
                  <a:gd name="T18" fmla="*/ 21 w 22"/>
                  <a:gd name="T19" fmla="*/ 17 h 26"/>
                  <a:gd name="T20" fmla="*/ 21 w 22"/>
                  <a:gd name="T21" fmla="*/ 0 h 2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2"/>
                  <a:gd name="T34" fmla="*/ 0 h 26"/>
                  <a:gd name="T35" fmla="*/ 22 w 22"/>
                  <a:gd name="T36" fmla="*/ 26 h 2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2" h="26">
                    <a:moveTo>
                      <a:pt x="21" y="0"/>
                    </a:moveTo>
                    <a:lnTo>
                      <a:pt x="0" y="7"/>
                    </a:lnTo>
                    <a:lnTo>
                      <a:pt x="0" y="23"/>
                    </a:lnTo>
                    <a:lnTo>
                      <a:pt x="4" y="23"/>
                    </a:lnTo>
                    <a:lnTo>
                      <a:pt x="8" y="23"/>
                    </a:lnTo>
                    <a:lnTo>
                      <a:pt x="8" y="25"/>
                    </a:lnTo>
                    <a:lnTo>
                      <a:pt x="16" y="21"/>
                    </a:lnTo>
                    <a:lnTo>
                      <a:pt x="19" y="19"/>
                    </a:lnTo>
                    <a:lnTo>
                      <a:pt x="19" y="17"/>
                    </a:lnTo>
                    <a:lnTo>
                      <a:pt x="21" y="17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50" name="Freeform 33">
                <a:extLst>
                  <a:ext uri="{FF2B5EF4-FFF2-40B4-BE49-F238E27FC236}">
                    <a16:creationId xmlns:a16="http://schemas.microsoft.com/office/drawing/2014/main" id="{18D9B5E8-FA83-4E1E-AA28-C136B029E6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3" y="3607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51" name="Freeform 34">
                <a:extLst>
                  <a:ext uri="{FF2B5EF4-FFF2-40B4-BE49-F238E27FC236}">
                    <a16:creationId xmlns:a16="http://schemas.microsoft.com/office/drawing/2014/main" id="{232DE827-DF5F-4B4C-9128-3D1396C08D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2" y="3601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52" name="Freeform 35">
                <a:extLst>
                  <a:ext uri="{FF2B5EF4-FFF2-40B4-BE49-F238E27FC236}">
                    <a16:creationId xmlns:a16="http://schemas.microsoft.com/office/drawing/2014/main" id="{08698AC7-D154-4219-AB6E-215450A7C0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8" y="3616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8 h 17"/>
                  <a:gd name="T6" fmla="*/ 16 w 17"/>
                  <a:gd name="T7" fmla="*/ 8 h 17"/>
                  <a:gd name="T8" fmla="*/ 10 w 17"/>
                  <a:gd name="T9" fmla="*/ 0 h 17"/>
                  <a:gd name="T10" fmla="*/ 5 w 17"/>
                  <a:gd name="T11" fmla="*/ 0 h 17"/>
                  <a:gd name="T12" fmla="*/ 5 w 17"/>
                  <a:gd name="T13" fmla="*/ 8 h 17"/>
                  <a:gd name="T14" fmla="*/ 0 w 17"/>
                  <a:gd name="T15" fmla="*/ 8 h 17"/>
                  <a:gd name="T16" fmla="*/ 0 w 17"/>
                  <a:gd name="T17" fmla="*/ 16 h 17"/>
                  <a:gd name="T18" fmla="*/ 5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8"/>
                    </a:lnTo>
                    <a:lnTo>
                      <a:pt x="16" y="8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5" y="8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53" name="Freeform 36">
                <a:extLst>
                  <a:ext uri="{FF2B5EF4-FFF2-40B4-BE49-F238E27FC236}">
                    <a16:creationId xmlns:a16="http://schemas.microsoft.com/office/drawing/2014/main" id="{FAADF056-F69B-4119-BA31-DAFA7A4738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7" y="3611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10 h 17"/>
                  <a:gd name="T6" fmla="*/ 16 w 17"/>
                  <a:gd name="T7" fmla="*/ 10 h 17"/>
                  <a:gd name="T8" fmla="*/ 16 w 17"/>
                  <a:gd name="T9" fmla="*/ 0 h 17"/>
                  <a:gd name="T10" fmla="*/ 10 w 17"/>
                  <a:gd name="T11" fmla="*/ 0 h 17"/>
                  <a:gd name="T12" fmla="*/ 5 w 17"/>
                  <a:gd name="T13" fmla="*/ 0 h 17"/>
                  <a:gd name="T14" fmla="*/ 0 w 17"/>
                  <a:gd name="T15" fmla="*/ 10 h 17"/>
                  <a:gd name="T16" fmla="*/ 0 w 17"/>
                  <a:gd name="T17" fmla="*/ 16 h 17"/>
                  <a:gd name="T18" fmla="*/ 5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10"/>
                    </a:lnTo>
                    <a:lnTo>
                      <a:pt x="16" y="1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54" name="Freeform 37">
                <a:extLst>
                  <a:ext uri="{FF2B5EF4-FFF2-40B4-BE49-F238E27FC236}">
                    <a16:creationId xmlns:a16="http://schemas.microsoft.com/office/drawing/2014/main" id="{F8B11DF8-CE6C-4C8A-8286-DC8B11ECC8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0" y="3592"/>
                <a:ext cx="19" cy="23"/>
              </a:xfrm>
              <a:custGeom>
                <a:avLst/>
                <a:gdLst>
                  <a:gd name="T0" fmla="*/ 18 w 19"/>
                  <a:gd name="T1" fmla="*/ 17 h 23"/>
                  <a:gd name="T2" fmla="*/ 18 w 19"/>
                  <a:gd name="T3" fmla="*/ 0 h 23"/>
                  <a:gd name="T4" fmla="*/ 0 w 19"/>
                  <a:gd name="T5" fmla="*/ 5 h 23"/>
                  <a:gd name="T6" fmla="*/ 0 w 19"/>
                  <a:gd name="T7" fmla="*/ 22 h 23"/>
                  <a:gd name="T8" fmla="*/ 18 w 19"/>
                  <a:gd name="T9" fmla="*/ 17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3"/>
                  <a:gd name="T17" fmla="*/ 19 w 19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3">
                    <a:moveTo>
                      <a:pt x="18" y="17"/>
                    </a:moveTo>
                    <a:lnTo>
                      <a:pt x="18" y="0"/>
                    </a:lnTo>
                    <a:lnTo>
                      <a:pt x="0" y="5"/>
                    </a:lnTo>
                    <a:lnTo>
                      <a:pt x="0" y="22"/>
                    </a:lnTo>
                    <a:lnTo>
                      <a:pt x="18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55" name="Freeform 38">
                <a:extLst>
                  <a:ext uri="{FF2B5EF4-FFF2-40B4-BE49-F238E27FC236}">
                    <a16:creationId xmlns:a16="http://schemas.microsoft.com/office/drawing/2014/main" id="{9DA30062-0688-46A7-8E5D-0680C21C69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0" y="3586"/>
                <a:ext cx="18" cy="22"/>
              </a:xfrm>
              <a:custGeom>
                <a:avLst/>
                <a:gdLst>
                  <a:gd name="T0" fmla="*/ 17 w 18"/>
                  <a:gd name="T1" fmla="*/ 15 h 22"/>
                  <a:gd name="T2" fmla="*/ 17 w 18"/>
                  <a:gd name="T3" fmla="*/ 0 h 22"/>
                  <a:gd name="T4" fmla="*/ 0 w 18"/>
                  <a:gd name="T5" fmla="*/ 6 h 22"/>
                  <a:gd name="T6" fmla="*/ 0 w 18"/>
                  <a:gd name="T7" fmla="*/ 21 h 22"/>
                  <a:gd name="T8" fmla="*/ 17 w 18"/>
                  <a:gd name="T9" fmla="*/ 15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2"/>
                  <a:gd name="T17" fmla="*/ 18 w 18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2">
                    <a:moveTo>
                      <a:pt x="17" y="15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1"/>
                    </a:lnTo>
                    <a:lnTo>
                      <a:pt x="17" y="15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56" name="Freeform 39">
                <a:extLst>
                  <a:ext uri="{FF2B5EF4-FFF2-40B4-BE49-F238E27FC236}">
                    <a16:creationId xmlns:a16="http://schemas.microsoft.com/office/drawing/2014/main" id="{2B42EDFD-81FE-4AB8-B8BA-2563A9794E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8" y="3601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16 w 17"/>
                  <a:gd name="T3" fmla="*/ 8 h 17"/>
                  <a:gd name="T4" fmla="*/ 16 w 17"/>
                  <a:gd name="T5" fmla="*/ 0 h 17"/>
                  <a:gd name="T6" fmla="*/ 8 w 17"/>
                  <a:gd name="T7" fmla="*/ 0 h 17"/>
                  <a:gd name="T8" fmla="*/ 0 w 17"/>
                  <a:gd name="T9" fmla="*/ 0 h 17"/>
                  <a:gd name="T10" fmla="*/ 0 w 17"/>
                  <a:gd name="T11" fmla="*/ 8 h 17"/>
                  <a:gd name="T12" fmla="*/ 0 w 17"/>
                  <a:gd name="T13" fmla="*/ 16 h 17"/>
                  <a:gd name="T14" fmla="*/ 8 w 17"/>
                  <a:gd name="T15" fmla="*/ 16 h 1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7"/>
                  <a:gd name="T25" fmla="*/ 0 h 17"/>
                  <a:gd name="T26" fmla="*/ 17 w 17"/>
                  <a:gd name="T27" fmla="*/ 17 h 1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7" h="17">
                    <a:moveTo>
                      <a:pt x="8" y="16"/>
                    </a:moveTo>
                    <a:lnTo>
                      <a:pt x="16" y="8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57" name="Freeform 40">
                <a:extLst>
                  <a:ext uri="{FF2B5EF4-FFF2-40B4-BE49-F238E27FC236}">
                    <a16:creationId xmlns:a16="http://schemas.microsoft.com/office/drawing/2014/main" id="{16B0B7B5-84BB-4E2F-B369-971538BDB8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7" y="3593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8 w 17"/>
                  <a:gd name="T3" fmla="*/ 10 h 17"/>
                  <a:gd name="T4" fmla="*/ 16 w 17"/>
                  <a:gd name="T5" fmla="*/ 10 h 17"/>
                  <a:gd name="T6" fmla="*/ 16 w 17"/>
                  <a:gd name="T7" fmla="*/ 5 h 17"/>
                  <a:gd name="T8" fmla="*/ 8 w 17"/>
                  <a:gd name="T9" fmla="*/ 0 h 17"/>
                  <a:gd name="T10" fmla="*/ 8 w 17"/>
                  <a:gd name="T11" fmla="*/ 5 h 17"/>
                  <a:gd name="T12" fmla="*/ 0 w 17"/>
                  <a:gd name="T13" fmla="*/ 5 h 17"/>
                  <a:gd name="T14" fmla="*/ 0 w 17"/>
                  <a:gd name="T15" fmla="*/ 10 h 17"/>
                  <a:gd name="T16" fmla="*/ 0 w 17"/>
                  <a:gd name="T17" fmla="*/ 16 h 17"/>
                  <a:gd name="T18" fmla="*/ 8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8" y="16"/>
                    </a:moveTo>
                    <a:lnTo>
                      <a:pt x="8" y="10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8" y="0"/>
                    </a:lnTo>
                    <a:lnTo>
                      <a:pt x="8" y="5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58" name="Freeform 41">
                <a:extLst>
                  <a:ext uri="{FF2B5EF4-FFF2-40B4-BE49-F238E27FC236}">
                    <a16:creationId xmlns:a16="http://schemas.microsoft.com/office/drawing/2014/main" id="{AE67756A-6C04-4C8B-A4E5-15478F55B5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8" y="3576"/>
                <a:ext cx="20" cy="22"/>
              </a:xfrm>
              <a:custGeom>
                <a:avLst/>
                <a:gdLst>
                  <a:gd name="T0" fmla="*/ 19 w 20"/>
                  <a:gd name="T1" fmla="*/ 17 h 22"/>
                  <a:gd name="T2" fmla="*/ 19 w 20"/>
                  <a:gd name="T3" fmla="*/ 0 h 22"/>
                  <a:gd name="T4" fmla="*/ 0 w 20"/>
                  <a:gd name="T5" fmla="*/ 6 h 22"/>
                  <a:gd name="T6" fmla="*/ 0 w 20"/>
                  <a:gd name="T7" fmla="*/ 21 h 22"/>
                  <a:gd name="T8" fmla="*/ 19 w 20"/>
                  <a:gd name="T9" fmla="*/ 17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22"/>
                  <a:gd name="T17" fmla="*/ 20 w 20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22">
                    <a:moveTo>
                      <a:pt x="19" y="17"/>
                    </a:moveTo>
                    <a:lnTo>
                      <a:pt x="19" y="0"/>
                    </a:lnTo>
                    <a:lnTo>
                      <a:pt x="0" y="6"/>
                    </a:lnTo>
                    <a:lnTo>
                      <a:pt x="0" y="21"/>
                    </a:lnTo>
                    <a:lnTo>
                      <a:pt x="19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59" name="Freeform 42">
                <a:extLst>
                  <a:ext uri="{FF2B5EF4-FFF2-40B4-BE49-F238E27FC236}">
                    <a16:creationId xmlns:a16="http://schemas.microsoft.com/office/drawing/2014/main" id="{2D0F2C33-745D-45E7-9A8B-CE941B7EFF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9" y="3570"/>
                <a:ext cx="19" cy="23"/>
              </a:xfrm>
              <a:custGeom>
                <a:avLst/>
                <a:gdLst>
                  <a:gd name="T0" fmla="*/ 18 w 19"/>
                  <a:gd name="T1" fmla="*/ 16 h 23"/>
                  <a:gd name="T2" fmla="*/ 18 w 19"/>
                  <a:gd name="T3" fmla="*/ 0 h 23"/>
                  <a:gd name="T4" fmla="*/ 0 w 19"/>
                  <a:gd name="T5" fmla="*/ 6 h 23"/>
                  <a:gd name="T6" fmla="*/ 0 w 19"/>
                  <a:gd name="T7" fmla="*/ 22 h 23"/>
                  <a:gd name="T8" fmla="*/ 18 w 19"/>
                  <a:gd name="T9" fmla="*/ 16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3"/>
                  <a:gd name="T17" fmla="*/ 19 w 19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3">
                    <a:moveTo>
                      <a:pt x="18" y="16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0" y="22"/>
                    </a:lnTo>
                    <a:lnTo>
                      <a:pt x="18" y="1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60" name="Freeform 43">
                <a:extLst>
                  <a:ext uri="{FF2B5EF4-FFF2-40B4-BE49-F238E27FC236}">
                    <a16:creationId xmlns:a16="http://schemas.microsoft.com/office/drawing/2014/main" id="{F9F42C3E-DF82-4457-8A23-2EEBDD0A0D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6" y="3584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16 w 17"/>
                  <a:gd name="T3" fmla="*/ 16 h 17"/>
                  <a:gd name="T4" fmla="*/ 16 w 17"/>
                  <a:gd name="T5" fmla="*/ 10 h 17"/>
                  <a:gd name="T6" fmla="*/ 16 w 17"/>
                  <a:gd name="T7" fmla="*/ 5 h 17"/>
                  <a:gd name="T8" fmla="*/ 16 w 17"/>
                  <a:gd name="T9" fmla="*/ 0 h 17"/>
                  <a:gd name="T10" fmla="*/ 8 w 17"/>
                  <a:gd name="T11" fmla="*/ 0 h 17"/>
                  <a:gd name="T12" fmla="*/ 8 w 17"/>
                  <a:gd name="T13" fmla="*/ 5 h 17"/>
                  <a:gd name="T14" fmla="*/ 0 w 17"/>
                  <a:gd name="T15" fmla="*/ 5 h 17"/>
                  <a:gd name="T16" fmla="*/ 0 w 17"/>
                  <a:gd name="T17" fmla="*/ 10 h 17"/>
                  <a:gd name="T18" fmla="*/ 0 w 17"/>
                  <a:gd name="T19" fmla="*/ 16 h 17"/>
                  <a:gd name="T20" fmla="*/ 8 w 17"/>
                  <a:gd name="T21" fmla="*/ 16 h 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7"/>
                  <a:gd name="T35" fmla="*/ 17 w 17"/>
                  <a:gd name="T36" fmla="*/ 17 h 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7">
                    <a:moveTo>
                      <a:pt x="8" y="16"/>
                    </a:moveTo>
                    <a:lnTo>
                      <a:pt x="16" y="16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8" y="5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61" name="Freeform 44">
                <a:extLst>
                  <a:ext uri="{FF2B5EF4-FFF2-40B4-BE49-F238E27FC236}">
                    <a16:creationId xmlns:a16="http://schemas.microsoft.com/office/drawing/2014/main" id="{F9341E57-CB04-45D6-85E8-2A13A412F1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5" y="3578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8 w 17"/>
                  <a:gd name="T3" fmla="*/ 10 h 17"/>
                  <a:gd name="T4" fmla="*/ 16 w 17"/>
                  <a:gd name="T5" fmla="*/ 10 h 17"/>
                  <a:gd name="T6" fmla="*/ 16 w 17"/>
                  <a:gd name="T7" fmla="*/ 5 h 17"/>
                  <a:gd name="T8" fmla="*/ 16 w 17"/>
                  <a:gd name="T9" fmla="*/ 0 h 17"/>
                  <a:gd name="T10" fmla="*/ 8 w 17"/>
                  <a:gd name="T11" fmla="*/ 0 h 17"/>
                  <a:gd name="T12" fmla="*/ 8 w 17"/>
                  <a:gd name="T13" fmla="*/ 5 h 17"/>
                  <a:gd name="T14" fmla="*/ 0 w 17"/>
                  <a:gd name="T15" fmla="*/ 5 h 17"/>
                  <a:gd name="T16" fmla="*/ 0 w 17"/>
                  <a:gd name="T17" fmla="*/ 10 h 17"/>
                  <a:gd name="T18" fmla="*/ 0 w 17"/>
                  <a:gd name="T19" fmla="*/ 16 h 17"/>
                  <a:gd name="T20" fmla="*/ 8 w 17"/>
                  <a:gd name="T21" fmla="*/ 16 h 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7"/>
                  <a:gd name="T35" fmla="*/ 17 w 17"/>
                  <a:gd name="T36" fmla="*/ 17 h 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7">
                    <a:moveTo>
                      <a:pt x="8" y="16"/>
                    </a:moveTo>
                    <a:lnTo>
                      <a:pt x="8" y="10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8" y="5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62" name="Freeform 45">
                <a:extLst>
                  <a:ext uri="{FF2B5EF4-FFF2-40B4-BE49-F238E27FC236}">
                    <a16:creationId xmlns:a16="http://schemas.microsoft.com/office/drawing/2014/main" id="{FB76B568-B4C5-4D32-9F23-C5CD427C39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8" y="3561"/>
                <a:ext cx="18" cy="22"/>
              </a:xfrm>
              <a:custGeom>
                <a:avLst/>
                <a:gdLst>
                  <a:gd name="T0" fmla="*/ 17 w 18"/>
                  <a:gd name="T1" fmla="*/ 15 h 22"/>
                  <a:gd name="T2" fmla="*/ 17 w 18"/>
                  <a:gd name="T3" fmla="*/ 0 h 22"/>
                  <a:gd name="T4" fmla="*/ 0 w 18"/>
                  <a:gd name="T5" fmla="*/ 6 h 22"/>
                  <a:gd name="T6" fmla="*/ 0 w 18"/>
                  <a:gd name="T7" fmla="*/ 21 h 22"/>
                  <a:gd name="T8" fmla="*/ 17 w 18"/>
                  <a:gd name="T9" fmla="*/ 15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2"/>
                  <a:gd name="T17" fmla="*/ 18 w 18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2">
                    <a:moveTo>
                      <a:pt x="17" y="15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1"/>
                    </a:lnTo>
                    <a:lnTo>
                      <a:pt x="17" y="15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63" name="Freeform 46">
                <a:extLst>
                  <a:ext uri="{FF2B5EF4-FFF2-40B4-BE49-F238E27FC236}">
                    <a16:creationId xmlns:a16="http://schemas.microsoft.com/office/drawing/2014/main" id="{10DCAD59-154F-41AF-90ED-88E5B668B4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7" y="3553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64" name="Freeform 47">
                <a:extLst>
                  <a:ext uri="{FF2B5EF4-FFF2-40B4-BE49-F238E27FC236}">
                    <a16:creationId xmlns:a16="http://schemas.microsoft.com/office/drawing/2014/main" id="{8D85B222-0621-4179-B8A3-905859D00D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4" y="3569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9 h 17"/>
                  <a:gd name="T6" fmla="*/ 16 w 17"/>
                  <a:gd name="T7" fmla="*/ 3 h 17"/>
                  <a:gd name="T8" fmla="*/ 10 w 17"/>
                  <a:gd name="T9" fmla="*/ 3 h 17"/>
                  <a:gd name="T10" fmla="*/ 10 w 17"/>
                  <a:gd name="T11" fmla="*/ 0 h 17"/>
                  <a:gd name="T12" fmla="*/ 5 w 17"/>
                  <a:gd name="T13" fmla="*/ 0 h 17"/>
                  <a:gd name="T14" fmla="*/ 5 w 17"/>
                  <a:gd name="T15" fmla="*/ 3 h 17"/>
                  <a:gd name="T16" fmla="*/ 0 w 17"/>
                  <a:gd name="T17" fmla="*/ 3 h 17"/>
                  <a:gd name="T18" fmla="*/ 0 w 17"/>
                  <a:gd name="T19" fmla="*/ 9 h 17"/>
                  <a:gd name="T20" fmla="*/ 5 w 17"/>
                  <a:gd name="T21" fmla="*/ 16 h 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7"/>
                  <a:gd name="T35" fmla="*/ 17 w 17"/>
                  <a:gd name="T36" fmla="*/ 17 h 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9"/>
                    </a:lnTo>
                    <a:lnTo>
                      <a:pt x="16" y="3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0" y="3"/>
                    </a:lnTo>
                    <a:lnTo>
                      <a:pt x="0" y="9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65" name="Freeform 48">
                <a:extLst>
                  <a:ext uri="{FF2B5EF4-FFF2-40B4-BE49-F238E27FC236}">
                    <a16:creationId xmlns:a16="http://schemas.microsoft.com/office/drawing/2014/main" id="{84570DF4-591A-44EA-B487-A81F8CAD0A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3" y="3563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8 h 17"/>
                  <a:gd name="T6" fmla="*/ 16 w 17"/>
                  <a:gd name="T7" fmla="*/ 8 h 17"/>
                  <a:gd name="T8" fmla="*/ 10 w 17"/>
                  <a:gd name="T9" fmla="*/ 0 h 17"/>
                  <a:gd name="T10" fmla="*/ 5 w 17"/>
                  <a:gd name="T11" fmla="*/ 0 h 17"/>
                  <a:gd name="T12" fmla="*/ 5 w 17"/>
                  <a:gd name="T13" fmla="*/ 8 h 17"/>
                  <a:gd name="T14" fmla="*/ 0 w 17"/>
                  <a:gd name="T15" fmla="*/ 8 h 17"/>
                  <a:gd name="T16" fmla="*/ 0 w 17"/>
                  <a:gd name="T17" fmla="*/ 16 h 17"/>
                  <a:gd name="T18" fmla="*/ 5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8"/>
                    </a:lnTo>
                    <a:lnTo>
                      <a:pt x="16" y="8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5" y="8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66" name="Freeform 49">
                <a:extLst>
                  <a:ext uri="{FF2B5EF4-FFF2-40B4-BE49-F238E27FC236}">
                    <a16:creationId xmlns:a16="http://schemas.microsoft.com/office/drawing/2014/main" id="{68ABC715-222A-4F12-8A7B-B5B9FC1C3C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36" y="3544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5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5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67" name="Freeform 50">
                <a:extLst>
                  <a:ext uri="{FF2B5EF4-FFF2-40B4-BE49-F238E27FC236}">
                    <a16:creationId xmlns:a16="http://schemas.microsoft.com/office/drawing/2014/main" id="{5AF67590-5FDD-41BC-88B7-F991EB7CBB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5" y="3538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68" name="Freeform 51">
                <a:extLst>
                  <a:ext uri="{FF2B5EF4-FFF2-40B4-BE49-F238E27FC236}">
                    <a16:creationId xmlns:a16="http://schemas.microsoft.com/office/drawing/2014/main" id="{4DAC59CF-52CB-416C-A8CB-55AA7D231A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4" y="3553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6 w 17"/>
                  <a:gd name="T3" fmla="*/ 16 h 17"/>
                  <a:gd name="T4" fmla="*/ 16 w 17"/>
                  <a:gd name="T5" fmla="*/ 8 h 17"/>
                  <a:gd name="T6" fmla="*/ 16 w 17"/>
                  <a:gd name="T7" fmla="*/ 0 h 17"/>
                  <a:gd name="T8" fmla="*/ 5 w 17"/>
                  <a:gd name="T9" fmla="*/ 0 h 17"/>
                  <a:gd name="T10" fmla="*/ 0 w 17"/>
                  <a:gd name="T11" fmla="*/ 0 h 17"/>
                  <a:gd name="T12" fmla="*/ 0 w 17"/>
                  <a:gd name="T13" fmla="*/ 8 h 17"/>
                  <a:gd name="T14" fmla="*/ 0 w 17"/>
                  <a:gd name="T15" fmla="*/ 16 h 17"/>
                  <a:gd name="T16" fmla="*/ 5 w 17"/>
                  <a:gd name="T17" fmla="*/ 16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17"/>
                  <a:gd name="T29" fmla="*/ 17 w 17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17">
                    <a:moveTo>
                      <a:pt x="5" y="16"/>
                    </a:moveTo>
                    <a:lnTo>
                      <a:pt x="16" y="16"/>
                    </a:lnTo>
                    <a:lnTo>
                      <a:pt x="16" y="8"/>
                    </a:lnTo>
                    <a:lnTo>
                      <a:pt x="16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69" name="Freeform 52">
                <a:extLst>
                  <a:ext uri="{FF2B5EF4-FFF2-40B4-BE49-F238E27FC236}">
                    <a16:creationId xmlns:a16="http://schemas.microsoft.com/office/drawing/2014/main" id="{5591E53F-C008-4E84-A734-A2CC28D19C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3" y="3548"/>
                <a:ext cx="17" cy="17"/>
              </a:xfrm>
              <a:custGeom>
                <a:avLst/>
                <a:gdLst>
                  <a:gd name="T0" fmla="*/ 10 w 17"/>
                  <a:gd name="T1" fmla="*/ 16 h 17"/>
                  <a:gd name="T2" fmla="*/ 16 w 17"/>
                  <a:gd name="T3" fmla="*/ 16 h 17"/>
                  <a:gd name="T4" fmla="*/ 16 w 17"/>
                  <a:gd name="T5" fmla="*/ 5 h 17"/>
                  <a:gd name="T6" fmla="*/ 16 w 17"/>
                  <a:gd name="T7" fmla="*/ 0 h 17"/>
                  <a:gd name="T8" fmla="*/ 10 w 17"/>
                  <a:gd name="T9" fmla="*/ 0 h 17"/>
                  <a:gd name="T10" fmla="*/ 0 w 17"/>
                  <a:gd name="T11" fmla="*/ 0 h 17"/>
                  <a:gd name="T12" fmla="*/ 0 w 17"/>
                  <a:gd name="T13" fmla="*/ 5 h 17"/>
                  <a:gd name="T14" fmla="*/ 0 w 17"/>
                  <a:gd name="T15" fmla="*/ 16 h 17"/>
                  <a:gd name="T16" fmla="*/ 10 w 17"/>
                  <a:gd name="T17" fmla="*/ 16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17"/>
                  <a:gd name="T29" fmla="*/ 17 w 17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17">
                    <a:moveTo>
                      <a:pt x="10" y="16"/>
                    </a:moveTo>
                    <a:lnTo>
                      <a:pt x="16" y="16"/>
                    </a:lnTo>
                    <a:lnTo>
                      <a:pt x="16" y="5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0" y="16"/>
                    </a:lnTo>
                    <a:lnTo>
                      <a:pt x="10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70" name="Freeform 53">
                <a:extLst>
                  <a:ext uri="{FF2B5EF4-FFF2-40B4-BE49-F238E27FC236}">
                    <a16:creationId xmlns:a16="http://schemas.microsoft.com/office/drawing/2014/main" id="{5482AE87-2E65-4A56-A933-8F7654FD59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6" y="3528"/>
                <a:ext cx="18" cy="24"/>
              </a:xfrm>
              <a:custGeom>
                <a:avLst/>
                <a:gdLst>
                  <a:gd name="T0" fmla="*/ 17 w 18"/>
                  <a:gd name="T1" fmla="*/ 18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8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8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8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71" name="Freeform 54">
                <a:extLst>
                  <a:ext uri="{FF2B5EF4-FFF2-40B4-BE49-F238E27FC236}">
                    <a16:creationId xmlns:a16="http://schemas.microsoft.com/office/drawing/2014/main" id="{6A428381-0CF9-4454-B797-7D196DC8CE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5" y="3523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5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5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72" name="Freeform 55">
                <a:extLst>
                  <a:ext uri="{FF2B5EF4-FFF2-40B4-BE49-F238E27FC236}">
                    <a16:creationId xmlns:a16="http://schemas.microsoft.com/office/drawing/2014/main" id="{23B8720E-A80B-4C43-A133-C171BA0BDF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1" y="3538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16 w 17"/>
                  <a:gd name="T3" fmla="*/ 16 h 17"/>
                  <a:gd name="T4" fmla="*/ 16 w 17"/>
                  <a:gd name="T5" fmla="*/ 8 h 17"/>
                  <a:gd name="T6" fmla="*/ 16 w 17"/>
                  <a:gd name="T7" fmla="*/ 0 h 17"/>
                  <a:gd name="T8" fmla="*/ 8 w 17"/>
                  <a:gd name="T9" fmla="*/ 0 h 17"/>
                  <a:gd name="T10" fmla="*/ 0 w 17"/>
                  <a:gd name="T11" fmla="*/ 0 h 17"/>
                  <a:gd name="T12" fmla="*/ 0 w 17"/>
                  <a:gd name="T13" fmla="*/ 8 h 17"/>
                  <a:gd name="T14" fmla="*/ 0 w 17"/>
                  <a:gd name="T15" fmla="*/ 16 h 17"/>
                  <a:gd name="T16" fmla="*/ 8 w 17"/>
                  <a:gd name="T17" fmla="*/ 16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17"/>
                  <a:gd name="T29" fmla="*/ 17 w 17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17">
                    <a:moveTo>
                      <a:pt x="8" y="16"/>
                    </a:moveTo>
                    <a:lnTo>
                      <a:pt x="16" y="16"/>
                    </a:lnTo>
                    <a:lnTo>
                      <a:pt x="16" y="8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73" name="Freeform 56">
                <a:extLst>
                  <a:ext uri="{FF2B5EF4-FFF2-40B4-BE49-F238E27FC236}">
                    <a16:creationId xmlns:a16="http://schemas.microsoft.com/office/drawing/2014/main" id="{660CE3CE-E5E9-4A7D-835B-DA98B5A822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11" y="3532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6 w 17"/>
                  <a:gd name="T3" fmla="*/ 16 h 17"/>
                  <a:gd name="T4" fmla="*/ 16 w 17"/>
                  <a:gd name="T5" fmla="*/ 8 h 17"/>
                  <a:gd name="T6" fmla="*/ 16 w 17"/>
                  <a:gd name="T7" fmla="*/ 0 h 17"/>
                  <a:gd name="T8" fmla="*/ 5 w 17"/>
                  <a:gd name="T9" fmla="*/ 0 h 17"/>
                  <a:gd name="T10" fmla="*/ 0 w 17"/>
                  <a:gd name="T11" fmla="*/ 0 h 17"/>
                  <a:gd name="T12" fmla="*/ 0 w 17"/>
                  <a:gd name="T13" fmla="*/ 8 h 17"/>
                  <a:gd name="T14" fmla="*/ 0 w 17"/>
                  <a:gd name="T15" fmla="*/ 16 h 17"/>
                  <a:gd name="T16" fmla="*/ 5 w 17"/>
                  <a:gd name="T17" fmla="*/ 16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17"/>
                  <a:gd name="T29" fmla="*/ 17 w 17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17">
                    <a:moveTo>
                      <a:pt x="5" y="16"/>
                    </a:moveTo>
                    <a:lnTo>
                      <a:pt x="16" y="16"/>
                    </a:lnTo>
                    <a:lnTo>
                      <a:pt x="16" y="8"/>
                    </a:lnTo>
                    <a:lnTo>
                      <a:pt x="16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74" name="Freeform 57">
                <a:extLst>
                  <a:ext uri="{FF2B5EF4-FFF2-40B4-BE49-F238E27FC236}">
                    <a16:creationId xmlns:a16="http://schemas.microsoft.com/office/drawing/2014/main" id="{EA4680C4-0B71-4DEE-971B-B632925D66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3" y="3513"/>
                <a:ext cx="19" cy="24"/>
              </a:xfrm>
              <a:custGeom>
                <a:avLst/>
                <a:gdLst>
                  <a:gd name="T0" fmla="*/ 18 w 19"/>
                  <a:gd name="T1" fmla="*/ 17 h 24"/>
                  <a:gd name="T2" fmla="*/ 18 w 19"/>
                  <a:gd name="T3" fmla="*/ 0 h 24"/>
                  <a:gd name="T4" fmla="*/ 0 w 19"/>
                  <a:gd name="T5" fmla="*/ 6 h 24"/>
                  <a:gd name="T6" fmla="*/ 0 w 19"/>
                  <a:gd name="T7" fmla="*/ 23 h 24"/>
                  <a:gd name="T8" fmla="*/ 18 w 19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4"/>
                  <a:gd name="T17" fmla="*/ 19 w 19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4">
                    <a:moveTo>
                      <a:pt x="18" y="17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8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75" name="Freeform 58">
                <a:extLst>
                  <a:ext uri="{FF2B5EF4-FFF2-40B4-BE49-F238E27FC236}">
                    <a16:creationId xmlns:a16="http://schemas.microsoft.com/office/drawing/2014/main" id="{D8840BC2-5A39-452B-8D12-080E618D63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3" y="3507"/>
                <a:ext cx="18" cy="22"/>
              </a:xfrm>
              <a:custGeom>
                <a:avLst/>
                <a:gdLst>
                  <a:gd name="T0" fmla="*/ 17 w 18"/>
                  <a:gd name="T1" fmla="*/ 16 h 22"/>
                  <a:gd name="T2" fmla="*/ 17 w 18"/>
                  <a:gd name="T3" fmla="*/ 0 h 22"/>
                  <a:gd name="T4" fmla="*/ 0 w 18"/>
                  <a:gd name="T5" fmla="*/ 6 h 22"/>
                  <a:gd name="T6" fmla="*/ 0 w 18"/>
                  <a:gd name="T7" fmla="*/ 21 h 22"/>
                  <a:gd name="T8" fmla="*/ 17 w 18"/>
                  <a:gd name="T9" fmla="*/ 16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2"/>
                  <a:gd name="T17" fmla="*/ 18 w 18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2">
                    <a:moveTo>
                      <a:pt x="17" y="16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1"/>
                    </a:lnTo>
                    <a:lnTo>
                      <a:pt x="17" y="1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76" name="Freeform 59">
                <a:extLst>
                  <a:ext uri="{FF2B5EF4-FFF2-40B4-BE49-F238E27FC236}">
                    <a16:creationId xmlns:a16="http://schemas.microsoft.com/office/drawing/2014/main" id="{ECFCB77A-45BF-4A5E-9456-221DE3D414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9" y="3523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10 h 17"/>
                  <a:gd name="T6" fmla="*/ 16 w 17"/>
                  <a:gd name="T7" fmla="*/ 10 h 17"/>
                  <a:gd name="T8" fmla="*/ 16 w 17"/>
                  <a:gd name="T9" fmla="*/ 0 h 17"/>
                  <a:gd name="T10" fmla="*/ 10 w 17"/>
                  <a:gd name="T11" fmla="*/ 0 h 17"/>
                  <a:gd name="T12" fmla="*/ 5 w 17"/>
                  <a:gd name="T13" fmla="*/ 0 h 17"/>
                  <a:gd name="T14" fmla="*/ 0 w 17"/>
                  <a:gd name="T15" fmla="*/ 0 h 17"/>
                  <a:gd name="T16" fmla="*/ 0 w 17"/>
                  <a:gd name="T17" fmla="*/ 10 h 17"/>
                  <a:gd name="T18" fmla="*/ 0 w 17"/>
                  <a:gd name="T19" fmla="*/ 16 h 17"/>
                  <a:gd name="T20" fmla="*/ 5 w 17"/>
                  <a:gd name="T21" fmla="*/ 16 h 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7"/>
                  <a:gd name="T35" fmla="*/ 17 w 17"/>
                  <a:gd name="T36" fmla="*/ 17 h 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10"/>
                    </a:lnTo>
                    <a:lnTo>
                      <a:pt x="16" y="1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77" name="Freeform 60">
                <a:extLst>
                  <a:ext uri="{FF2B5EF4-FFF2-40B4-BE49-F238E27FC236}">
                    <a16:creationId xmlns:a16="http://schemas.microsoft.com/office/drawing/2014/main" id="{E755BBCB-805A-4D90-9D52-198A77179B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8" y="3515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10 h 17"/>
                  <a:gd name="T6" fmla="*/ 16 w 17"/>
                  <a:gd name="T7" fmla="*/ 10 h 17"/>
                  <a:gd name="T8" fmla="*/ 16 w 17"/>
                  <a:gd name="T9" fmla="*/ 5 h 17"/>
                  <a:gd name="T10" fmla="*/ 10 w 17"/>
                  <a:gd name="T11" fmla="*/ 5 h 17"/>
                  <a:gd name="T12" fmla="*/ 10 w 17"/>
                  <a:gd name="T13" fmla="*/ 0 h 17"/>
                  <a:gd name="T14" fmla="*/ 5 w 17"/>
                  <a:gd name="T15" fmla="*/ 0 h 17"/>
                  <a:gd name="T16" fmla="*/ 5 w 17"/>
                  <a:gd name="T17" fmla="*/ 5 h 17"/>
                  <a:gd name="T18" fmla="*/ 0 w 17"/>
                  <a:gd name="T19" fmla="*/ 5 h 17"/>
                  <a:gd name="T20" fmla="*/ 0 w 17"/>
                  <a:gd name="T21" fmla="*/ 10 h 17"/>
                  <a:gd name="T22" fmla="*/ 5 w 17"/>
                  <a:gd name="T23" fmla="*/ 16 h 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7"/>
                  <a:gd name="T37" fmla="*/ 0 h 17"/>
                  <a:gd name="T38" fmla="*/ 17 w 17"/>
                  <a:gd name="T39" fmla="*/ 17 h 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10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10" y="5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5" y="5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78" name="Freeform 61">
                <a:extLst>
                  <a:ext uri="{FF2B5EF4-FFF2-40B4-BE49-F238E27FC236}">
                    <a16:creationId xmlns:a16="http://schemas.microsoft.com/office/drawing/2014/main" id="{823242ED-D129-450B-9F9A-70B6CD449F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1" y="3498"/>
                <a:ext cx="19" cy="22"/>
              </a:xfrm>
              <a:custGeom>
                <a:avLst/>
                <a:gdLst>
                  <a:gd name="T0" fmla="*/ 18 w 19"/>
                  <a:gd name="T1" fmla="*/ 15 h 22"/>
                  <a:gd name="T2" fmla="*/ 18 w 19"/>
                  <a:gd name="T3" fmla="*/ 0 h 22"/>
                  <a:gd name="T4" fmla="*/ 0 w 19"/>
                  <a:gd name="T5" fmla="*/ 5 h 22"/>
                  <a:gd name="T6" fmla="*/ 0 w 19"/>
                  <a:gd name="T7" fmla="*/ 21 h 22"/>
                  <a:gd name="T8" fmla="*/ 18 w 19"/>
                  <a:gd name="T9" fmla="*/ 15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2"/>
                  <a:gd name="T17" fmla="*/ 19 w 19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2">
                    <a:moveTo>
                      <a:pt x="18" y="15"/>
                    </a:moveTo>
                    <a:lnTo>
                      <a:pt x="18" y="0"/>
                    </a:lnTo>
                    <a:lnTo>
                      <a:pt x="0" y="5"/>
                    </a:lnTo>
                    <a:lnTo>
                      <a:pt x="0" y="21"/>
                    </a:lnTo>
                    <a:lnTo>
                      <a:pt x="18" y="15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79" name="Freeform 62">
                <a:extLst>
                  <a:ext uri="{FF2B5EF4-FFF2-40B4-BE49-F238E27FC236}">
                    <a16:creationId xmlns:a16="http://schemas.microsoft.com/office/drawing/2014/main" id="{26E343BB-855B-42D3-BCEB-9DABB724A2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00" y="3492"/>
                <a:ext cx="19" cy="22"/>
              </a:xfrm>
              <a:custGeom>
                <a:avLst/>
                <a:gdLst>
                  <a:gd name="T0" fmla="*/ 18 w 19"/>
                  <a:gd name="T1" fmla="*/ 15 h 22"/>
                  <a:gd name="T2" fmla="*/ 18 w 19"/>
                  <a:gd name="T3" fmla="*/ 0 h 22"/>
                  <a:gd name="T4" fmla="*/ 0 w 19"/>
                  <a:gd name="T5" fmla="*/ 4 h 22"/>
                  <a:gd name="T6" fmla="*/ 0 w 19"/>
                  <a:gd name="T7" fmla="*/ 21 h 22"/>
                  <a:gd name="T8" fmla="*/ 18 w 19"/>
                  <a:gd name="T9" fmla="*/ 15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2"/>
                  <a:gd name="T17" fmla="*/ 19 w 19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2">
                    <a:moveTo>
                      <a:pt x="18" y="15"/>
                    </a:moveTo>
                    <a:lnTo>
                      <a:pt x="18" y="0"/>
                    </a:lnTo>
                    <a:lnTo>
                      <a:pt x="0" y="4"/>
                    </a:lnTo>
                    <a:lnTo>
                      <a:pt x="0" y="21"/>
                    </a:lnTo>
                    <a:lnTo>
                      <a:pt x="18" y="15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80" name="Freeform 63">
                <a:extLst>
                  <a:ext uri="{FF2B5EF4-FFF2-40B4-BE49-F238E27FC236}">
                    <a16:creationId xmlns:a16="http://schemas.microsoft.com/office/drawing/2014/main" id="{AC754E5A-BE4F-40A5-83BB-65255F5ADF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9" y="3505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8 w 17"/>
                  <a:gd name="T3" fmla="*/ 10 h 17"/>
                  <a:gd name="T4" fmla="*/ 16 w 17"/>
                  <a:gd name="T5" fmla="*/ 10 h 17"/>
                  <a:gd name="T6" fmla="*/ 16 w 17"/>
                  <a:gd name="T7" fmla="*/ 5 h 17"/>
                  <a:gd name="T8" fmla="*/ 16 w 17"/>
                  <a:gd name="T9" fmla="*/ 0 h 17"/>
                  <a:gd name="T10" fmla="*/ 8 w 17"/>
                  <a:gd name="T11" fmla="*/ 0 h 17"/>
                  <a:gd name="T12" fmla="*/ 0 w 17"/>
                  <a:gd name="T13" fmla="*/ 5 h 17"/>
                  <a:gd name="T14" fmla="*/ 0 w 17"/>
                  <a:gd name="T15" fmla="*/ 10 h 17"/>
                  <a:gd name="T16" fmla="*/ 0 w 17"/>
                  <a:gd name="T17" fmla="*/ 16 h 17"/>
                  <a:gd name="T18" fmla="*/ 8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8" y="16"/>
                    </a:moveTo>
                    <a:lnTo>
                      <a:pt x="8" y="10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81" name="Freeform 64">
                <a:extLst>
                  <a:ext uri="{FF2B5EF4-FFF2-40B4-BE49-F238E27FC236}">
                    <a16:creationId xmlns:a16="http://schemas.microsoft.com/office/drawing/2014/main" id="{534598F5-AAEB-4880-8140-20C8BD37AB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08" y="3500"/>
                <a:ext cx="17" cy="17"/>
              </a:xfrm>
              <a:custGeom>
                <a:avLst/>
                <a:gdLst>
                  <a:gd name="T0" fmla="*/ 8 w 17"/>
                  <a:gd name="T1" fmla="*/ 9 h 17"/>
                  <a:gd name="T2" fmla="*/ 16 w 17"/>
                  <a:gd name="T3" fmla="*/ 9 h 17"/>
                  <a:gd name="T4" fmla="*/ 16 w 17"/>
                  <a:gd name="T5" fmla="*/ 6 h 17"/>
                  <a:gd name="T6" fmla="*/ 16 w 17"/>
                  <a:gd name="T7" fmla="*/ 0 h 17"/>
                  <a:gd name="T8" fmla="*/ 8 w 17"/>
                  <a:gd name="T9" fmla="*/ 0 h 17"/>
                  <a:gd name="T10" fmla="*/ 0 w 17"/>
                  <a:gd name="T11" fmla="*/ 0 h 17"/>
                  <a:gd name="T12" fmla="*/ 0 w 17"/>
                  <a:gd name="T13" fmla="*/ 6 h 17"/>
                  <a:gd name="T14" fmla="*/ 0 w 17"/>
                  <a:gd name="T15" fmla="*/ 9 h 17"/>
                  <a:gd name="T16" fmla="*/ 0 w 17"/>
                  <a:gd name="T17" fmla="*/ 16 h 17"/>
                  <a:gd name="T18" fmla="*/ 8 w 17"/>
                  <a:gd name="T19" fmla="*/ 16 h 17"/>
                  <a:gd name="T20" fmla="*/ 8 w 17"/>
                  <a:gd name="T21" fmla="*/ 9 h 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7"/>
                  <a:gd name="T35" fmla="*/ 17 w 17"/>
                  <a:gd name="T36" fmla="*/ 17 h 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7">
                    <a:moveTo>
                      <a:pt x="8" y="9"/>
                    </a:moveTo>
                    <a:lnTo>
                      <a:pt x="16" y="9"/>
                    </a:lnTo>
                    <a:lnTo>
                      <a:pt x="16" y="6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6"/>
                    </a:lnTo>
                    <a:lnTo>
                      <a:pt x="8" y="16"/>
                    </a:lnTo>
                    <a:lnTo>
                      <a:pt x="8" y="9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82" name="Freeform 65">
                <a:extLst>
                  <a:ext uri="{FF2B5EF4-FFF2-40B4-BE49-F238E27FC236}">
                    <a16:creationId xmlns:a16="http://schemas.microsoft.com/office/drawing/2014/main" id="{F4BFBF69-0F39-433A-97B3-C21BB5EE97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3" y="3442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83" name="Freeform 66">
                <a:extLst>
                  <a:ext uri="{FF2B5EF4-FFF2-40B4-BE49-F238E27FC236}">
                    <a16:creationId xmlns:a16="http://schemas.microsoft.com/office/drawing/2014/main" id="{192761F5-232C-42C5-99EF-8B8AD48067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2" y="3436"/>
                <a:ext cx="19" cy="24"/>
              </a:xfrm>
              <a:custGeom>
                <a:avLst/>
                <a:gdLst>
                  <a:gd name="T0" fmla="*/ 18 w 19"/>
                  <a:gd name="T1" fmla="*/ 18 h 24"/>
                  <a:gd name="T2" fmla="*/ 18 w 19"/>
                  <a:gd name="T3" fmla="*/ 0 h 24"/>
                  <a:gd name="T4" fmla="*/ 0 w 19"/>
                  <a:gd name="T5" fmla="*/ 6 h 24"/>
                  <a:gd name="T6" fmla="*/ 0 w 19"/>
                  <a:gd name="T7" fmla="*/ 23 h 24"/>
                  <a:gd name="T8" fmla="*/ 18 w 19"/>
                  <a:gd name="T9" fmla="*/ 18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4"/>
                  <a:gd name="T17" fmla="*/ 19 w 19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4">
                    <a:moveTo>
                      <a:pt x="18" y="18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8" y="18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84" name="Freeform 67">
                <a:extLst>
                  <a:ext uri="{FF2B5EF4-FFF2-40B4-BE49-F238E27FC236}">
                    <a16:creationId xmlns:a16="http://schemas.microsoft.com/office/drawing/2014/main" id="{ECA238CD-C38E-4A6E-87D0-8B33D4E56F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9" y="3452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16 w 17"/>
                  <a:gd name="T3" fmla="*/ 16 h 17"/>
                  <a:gd name="T4" fmla="*/ 16 w 17"/>
                  <a:gd name="T5" fmla="*/ 8 h 17"/>
                  <a:gd name="T6" fmla="*/ 16 w 17"/>
                  <a:gd name="T7" fmla="*/ 0 h 17"/>
                  <a:gd name="T8" fmla="*/ 8 w 17"/>
                  <a:gd name="T9" fmla="*/ 0 h 17"/>
                  <a:gd name="T10" fmla="*/ 8 w 17"/>
                  <a:gd name="T11" fmla="*/ 8 h 17"/>
                  <a:gd name="T12" fmla="*/ 0 w 17"/>
                  <a:gd name="T13" fmla="*/ 8 h 17"/>
                  <a:gd name="T14" fmla="*/ 0 w 17"/>
                  <a:gd name="T15" fmla="*/ 16 h 17"/>
                  <a:gd name="T16" fmla="*/ 8 w 17"/>
                  <a:gd name="T17" fmla="*/ 16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17"/>
                  <a:gd name="T29" fmla="*/ 17 w 17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17">
                    <a:moveTo>
                      <a:pt x="8" y="16"/>
                    </a:moveTo>
                    <a:lnTo>
                      <a:pt x="16" y="16"/>
                    </a:lnTo>
                    <a:lnTo>
                      <a:pt x="16" y="8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85" name="Freeform 68">
                <a:extLst>
                  <a:ext uri="{FF2B5EF4-FFF2-40B4-BE49-F238E27FC236}">
                    <a16:creationId xmlns:a16="http://schemas.microsoft.com/office/drawing/2014/main" id="{D4C15FC5-14D5-4FAE-9222-BCD85A5388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8" y="3446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8 h 17"/>
                  <a:gd name="T6" fmla="*/ 16 w 17"/>
                  <a:gd name="T7" fmla="*/ 8 h 17"/>
                  <a:gd name="T8" fmla="*/ 16 w 17"/>
                  <a:gd name="T9" fmla="*/ 0 h 17"/>
                  <a:gd name="T10" fmla="*/ 10 w 17"/>
                  <a:gd name="T11" fmla="*/ 0 h 17"/>
                  <a:gd name="T12" fmla="*/ 5 w 17"/>
                  <a:gd name="T13" fmla="*/ 0 h 17"/>
                  <a:gd name="T14" fmla="*/ 0 w 17"/>
                  <a:gd name="T15" fmla="*/ 8 h 17"/>
                  <a:gd name="T16" fmla="*/ 0 w 17"/>
                  <a:gd name="T17" fmla="*/ 16 h 17"/>
                  <a:gd name="T18" fmla="*/ 5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8"/>
                    </a:lnTo>
                    <a:lnTo>
                      <a:pt x="16" y="8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86" name="Freeform 69">
                <a:extLst>
                  <a:ext uri="{FF2B5EF4-FFF2-40B4-BE49-F238E27FC236}">
                    <a16:creationId xmlns:a16="http://schemas.microsoft.com/office/drawing/2014/main" id="{E955FE40-F7B5-457A-8432-9A5285408A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4" y="3335"/>
                <a:ext cx="574" cy="330"/>
              </a:xfrm>
              <a:custGeom>
                <a:avLst/>
                <a:gdLst>
                  <a:gd name="T0" fmla="*/ 573 w 574"/>
                  <a:gd name="T1" fmla="*/ 0 h 330"/>
                  <a:gd name="T2" fmla="*/ 0 w 574"/>
                  <a:gd name="T3" fmla="*/ 186 h 330"/>
                  <a:gd name="T4" fmla="*/ 0 w 574"/>
                  <a:gd name="T5" fmla="*/ 329 h 330"/>
                  <a:gd name="T6" fmla="*/ 0 60000 65536"/>
                  <a:gd name="T7" fmla="*/ 0 60000 65536"/>
                  <a:gd name="T8" fmla="*/ 0 60000 65536"/>
                  <a:gd name="T9" fmla="*/ 0 w 574"/>
                  <a:gd name="T10" fmla="*/ 0 h 330"/>
                  <a:gd name="T11" fmla="*/ 574 w 574"/>
                  <a:gd name="T12" fmla="*/ 330 h 33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74" h="330">
                    <a:moveTo>
                      <a:pt x="573" y="0"/>
                    </a:moveTo>
                    <a:lnTo>
                      <a:pt x="0" y="186"/>
                    </a:lnTo>
                    <a:lnTo>
                      <a:pt x="0" y="329"/>
                    </a:lnTo>
                  </a:path>
                </a:pathLst>
              </a:custGeom>
              <a:noFill/>
              <a:ln w="6350" cap="rnd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</p:grpSp>
        <p:grpSp>
          <p:nvGrpSpPr>
            <p:cNvPr id="215" name="Group 4">
              <a:extLst>
                <a:ext uri="{FF2B5EF4-FFF2-40B4-BE49-F238E27FC236}">
                  <a16:creationId xmlns:a16="http://schemas.microsoft.com/office/drawing/2014/main" id="{81C0F534-EB40-419B-9734-13448C47047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09875" y="1704975"/>
              <a:ext cx="771525" cy="381000"/>
              <a:chOff x="4368" y="3216"/>
              <a:chExt cx="1110" cy="449"/>
            </a:xfrm>
          </p:grpSpPr>
          <p:grpSp>
            <p:nvGrpSpPr>
              <p:cNvPr id="260" name="Group 5">
                <a:extLst>
                  <a:ext uri="{FF2B5EF4-FFF2-40B4-BE49-F238E27FC236}">
                    <a16:creationId xmlns:a16="http://schemas.microsoft.com/office/drawing/2014/main" id="{28E0259B-D286-46E2-AD57-626079357E1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368" y="3216"/>
                <a:ext cx="1110" cy="449"/>
                <a:chOff x="4368" y="3216"/>
                <a:chExt cx="1110" cy="449"/>
              </a:xfrm>
            </p:grpSpPr>
            <p:sp>
              <p:nvSpPr>
                <p:cNvPr id="322" name="Freeform 6">
                  <a:extLst>
                    <a:ext uri="{FF2B5EF4-FFF2-40B4-BE49-F238E27FC236}">
                      <a16:creationId xmlns:a16="http://schemas.microsoft.com/office/drawing/2014/main" id="{8D879BA7-0155-4930-8ED6-77E1FCA631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68" y="3402"/>
                  <a:ext cx="537" cy="263"/>
                </a:xfrm>
                <a:custGeom>
                  <a:avLst/>
                  <a:gdLst>
                    <a:gd name="T0" fmla="*/ 536 w 537"/>
                    <a:gd name="T1" fmla="*/ 119 h 263"/>
                    <a:gd name="T2" fmla="*/ 536 w 537"/>
                    <a:gd name="T3" fmla="*/ 262 h 263"/>
                    <a:gd name="T4" fmla="*/ 0 w 537"/>
                    <a:gd name="T5" fmla="*/ 144 h 263"/>
                    <a:gd name="T6" fmla="*/ 0 w 537"/>
                    <a:gd name="T7" fmla="*/ 0 h 263"/>
                    <a:gd name="T8" fmla="*/ 536 w 537"/>
                    <a:gd name="T9" fmla="*/ 119 h 26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37"/>
                    <a:gd name="T16" fmla="*/ 0 h 263"/>
                    <a:gd name="T17" fmla="*/ 537 w 537"/>
                    <a:gd name="T18" fmla="*/ 263 h 26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37" h="263">
                      <a:moveTo>
                        <a:pt x="536" y="119"/>
                      </a:moveTo>
                      <a:lnTo>
                        <a:pt x="536" y="262"/>
                      </a:lnTo>
                      <a:lnTo>
                        <a:pt x="0" y="144"/>
                      </a:lnTo>
                      <a:lnTo>
                        <a:pt x="0" y="0"/>
                      </a:lnTo>
                      <a:lnTo>
                        <a:pt x="536" y="119"/>
                      </a:lnTo>
                    </a:path>
                  </a:pathLst>
                </a:custGeom>
                <a:solidFill>
                  <a:srgbClr val="FFFFFF"/>
                </a:solidFill>
                <a:ln w="12700" cap="rnd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ko-KR" altLang="en-US">
                    <a:ea typeface="굴림" pitchFamily="50" charset="-127"/>
                  </a:endParaRPr>
                </a:p>
              </p:txBody>
            </p:sp>
            <p:sp>
              <p:nvSpPr>
                <p:cNvPr id="323" name="Freeform 7">
                  <a:extLst>
                    <a:ext uri="{FF2B5EF4-FFF2-40B4-BE49-F238E27FC236}">
                      <a16:creationId xmlns:a16="http://schemas.microsoft.com/office/drawing/2014/main" id="{B3BB1FF8-97FD-4A42-A967-9A7340D656A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68" y="3216"/>
                  <a:ext cx="1110" cy="306"/>
                </a:xfrm>
                <a:custGeom>
                  <a:avLst/>
                  <a:gdLst>
                    <a:gd name="T0" fmla="*/ 1109 w 1110"/>
                    <a:gd name="T1" fmla="*/ 119 h 306"/>
                    <a:gd name="T2" fmla="*/ 536 w 1110"/>
                    <a:gd name="T3" fmla="*/ 305 h 306"/>
                    <a:gd name="T4" fmla="*/ 0 w 1110"/>
                    <a:gd name="T5" fmla="*/ 186 h 306"/>
                    <a:gd name="T6" fmla="*/ 575 w 1110"/>
                    <a:gd name="T7" fmla="*/ 0 h 306"/>
                    <a:gd name="T8" fmla="*/ 1109 w 1110"/>
                    <a:gd name="T9" fmla="*/ 119 h 3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10"/>
                    <a:gd name="T16" fmla="*/ 0 h 306"/>
                    <a:gd name="T17" fmla="*/ 1110 w 1110"/>
                    <a:gd name="T18" fmla="*/ 306 h 3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10" h="306">
                      <a:moveTo>
                        <a:pt x="1109" y="119"/>
                      </a:moveTo>
                      <a:lnTo>
                        <a:pt x="536" y="305"/>
                      </a:lnTo>
                      <a:lnTo>
                        <a:pt x="0" y="186"/>
                      </a:lnTo>
                      <a:lnTo>
                        <a:pt x="575" y="0"/>
                      </a:lnTo>
                      <a:lnTo>
                        <a:pt x="1109" y="119"/>
                      </a:lnTo>
                    </a:path>
                  </a:pathLst>
                </a:custGeom>
                <a:solidFill>
                  <a:srgbClr val="FFFFFF"/>
                </a:solidFill>
                <a:ln w="12700" cap="rnd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ko-KR" altLang="en-US">
                    <a:ea typeface="굴림" pitchFamily="50" charset="-127"/>
                  </a:endParaRPr>
                </a:p>
              </p:txBody>
            </p:sp>
            <p:sp>
              <p:nvSpPr>
                <p:cNvPr id="324" name="Freeform 8">
                  <a:extLst>
                    <a:ext uri="{FF2B5EF4-FFF2-40B4-BE49-F238E27FC236}">
                      <a16:creationId xmlns:a16="http://schemas.microsoft.com/office/drawing/2014/main" id="{E95E8BD5-B403-4C21-A3FD-DD19C381A6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04" y="3335"/>
                  <a:ext cx="574" cy="330"/>
                </a:xfrm>
                <a:custGeom>
                  <a:avLst/>
                  <a:gdLst>
                    <a:gd name="T0" fmla="*/ 573 w 574"/>
                    <a:gd name="T1" fmla="*/ 142 h 330"/>
                    <a:gd name="T2" fmla="*/ 573 w 574"/>
                    <a:gd name="T3" fmla="*/ 0 h 330"/>
                    <a:gd name="T4" fmla="*/ 0 w 574"/>
                    <a:gd name="T5" fmla="*/ 186 h 330"/>
                    <a:gd name="T6" fmla="*/ 0 w 574"/>
                    <a:gd name="T7" fmla="*/ 329 h 330"/>
                    <a:gd name="T8" fmla="*/ 573 w 574"/>
                    <a:gd name="T9" fmla="*/ 142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74"/>
                    <a:gd name="T16" fmla="*/ 0 h 330"/>
                    <a:gd name="T17" fmla="*/ 574 w 574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74" h="330">
                      <a:moveTo>
                        <a:pt x="573" y="142"/>
                      </a:moveTo>
                      <a:lnTo>
                        <a:pt x="573" y="0"/>
                      </a:lnTo>
                      <a:lnTo>
                        <a:pt x="0" y="186"/>
                      </a:lnTo>
                      <a:lnTo>
                        <a:pt x="0" y="329"/>
                      </a:lnTo>
                      <a:lnTo>
                        <a:pt x="573" y="142"/>
                      </a:lnTo>
                    </a:path>
                  </a:pathLst>
                </a:custGeom>
                <a:solidFill>
                  <a:srgbClr val="FFFFFF"/>
                </a:solidFill>
                <a:ln w="12700" cap="rnd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ko-KR" altLang="en-US">
                    <a:ea typeface="굴림" pitchFamily="50" charset="-127"/>
                  </a:endParaRPr>
                </a:p>
              </p:txBody>
            </p:sp>
          </p:grpSp>
          <p:sp>
            <p:nvSpPr>
              <p:cNvPr id="261" name="Freeform 9">
                <a:extLst>
                  <a:ext uri="{FF2B5EF4-FFF2-40B4-BE49-F238E27FC236}">
                    <a16:creationId xmlns:a16="http://schemas.microsoft.com/office/drawing/2014/main" id="{604B0DD2-1E23-4460-B648-2A69C816E8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8" y="3402"/>
                <a:ext cx="537" cy="263"/>
              </a:xfrm>
              <a:custGeom>
                <a:avLst/>
                <a:gdLst>
                  <a:gd name="T0" fmla="*/ 536 w 537"/>
                  <a:gd name="T1" fmla="*/ 119 h 263"/>
                  <a:gd name="T2" fmla="*/ 536 w 537"/>
                  <a:gd name="T3" fmla="*/ 262 h 263"/>
                  <a:gd name="T4" fmla="*/ 0 w 537"/>
                  <a:gd name="T5" fmla="*/ 144 h 263"/>
                  <a:gd name="T6" fmla="*/ 0 w 537"/>
                  <a:gd name="T7" fmla="*/ 0 h 263"/>
                  <a:gd name="T8" fmla="*/ 536 w 537"/>
                  <a:gd name="T9" fmla="*/ 119 h 2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37"/>
                  <a:gd name="T16" fmla="*/ 0 h 263"/>
                  <a:gd name="T17" fmla="*/ 537 w 537"/>
                  <a:gd name="T18" fmla="*/ 263 h 26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37" h="263">
                    <a:moveTo>
                      <a:pt x="536" y="119"/>
                    </a:moveTo>
                    <a:lnTo>
                      <a:pt x="536" y="262"/>
                    </a:lnTo>
                    <a:lnTo>
                      <a:pt x="0" y="144"/>
                    </a:lnTo>
                    <a:lnTo>
                      <a:pt x="0" y="0"/>
                    </a:lnTo>
                    <a:lnTo>
                      <a:pt x="536" y="119"/>
                    </a:lnTo>
                  </a:path>
                </a:pathLst>
              </a:custGeom>
              <a:solidFill>
                <a:srgbClr val="008694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62" name="Freeform 10">
                <a:extLst>
                  <a:ext uri="{FF2B5EF4-FFF2-40B4-BE49-F238E27FC236}">
                    <a16:creationId xmlns:a16="http://schemas.microsoft.com/office/drawing/2014/main" id="{87DCDDA0-945B-40C4-9243-25E8AAC169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8" y="3216"/>
                <a:ext cx="1110" cy="306"/>
              </a:xfrm>
              <a:custGeom>
                <a:avLst/>
                <a:gdLst>
                  <a:gd name="T0" fmla="*/ 1109 w 1110"/>
                  <a:gd name="T1" fmla="*/ 119 h 306"/>
                  <a:gd name="T2" fmla="*/ 536 w 1110"/>
                  <a:gd name="T3" fmla="*/ 305 h 306"/>
                  <a:gd name="T4" fmla="*/ 0 w 1110"/>
                  <a:gd name="T5" fmla="*/ 186 h 306"/>
                  <a:gd name="T6" fmla="*/ 575 w 1110"/>
                  <a:gd name="T7" fmla="*/ 0 h 306"/>
                  <a:gd name="T8" fmla="*/ 1109 w 1110"/>
                  <a:gd name="T9" fmla="*/ 119 h 3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10"/>
                  <a:gd name="T16" fmla="*/ 0 h 306"/>
                  <a:gd name="T17" fmla="*/ 1110 w 1110"/>
                  <a:gd name="T18" fmla="*/ 306 h 3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10" h="306">
                    <a:moveTo>
                      <a:pt x="1109" y="119"/>
                    </a:moveTo>
                    <a:lnTo>
                      <a:pt x="536" y="305"/>
                    </a:lnTo>
                    <a:lnTo>
                      <a:pt x="0" y="186"/>
                    </a:lnTo>
                    <a:lnTo>
                      <a:pt x="575" y="0"/>
                    </a:lnTo>
                    <a:lnTo>
                      <a:pt x="1109" y="119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rgbClr val="008694"/>
                  </a:gs>
                </a:gsLst>
                <a:lin ang="18900000" scaled="1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63" name="Freeform 11">
                <a:extLst>
                  <a:ext uri="{FF2B5EF4-FFF2-40B4-BE49-F238E27FC236}">
                    <a16:creationId xmlns:a16="http://schemas.microsoft.com/office/drawing/2014/main" id="{45514754-EDB1-4904-8C2B-CE8B2D5C66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4" y="3335"/>
                <a:ext cx="574" cy="330"/>
              </a:xfrm>
              <a:custGeom>
                <a:avLst/>
                <a:gdLst>
                  <a:gd name="T0" fmla="*/ 573 w 574"/>
                  <a:gd name="T1" fmla="*/ 142 h 330"/>
                  <a:gd name="T2" fmla="*/ 573 w 574"/>
                  <a:gd name="T3" fmla="*/ 0 h 330"/>
                  <a:gd name="T4" fmla="*/ 0 w 574"/>
                  <a:gd name="T5" fmla="*/ 186 h 330"/>
                  <a:gd name="T6" fmla="*/ 0 w 574"/>
                  <a:gd name="T7" fmla="*/ 329 h 330"/>
                  <a:gd name="T8" fmla="*/ 573 w 574"/>
                  <a:gd name="T9" fmla="*/ 142 h 3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4"/>
                  <a:gd name="T16" fmla="*/ 0 h 330"/>
                  <a:gd name="T17" fmla="*/ 574 w 574"/>
                  <a:gd name="T18" fmla="*/ 330 h 3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4" h="330">
                    <a:moveTo>
                      <a:pt x="573" y="142"/>
                    </a:moveTo>
                    <a:lnTo>
                      <a:pt x="573" y="0"/>
                    </a:lnTo>
                    <a:lnTo>
                      <a:pt x="0" y="186"/>
                    </a:lnTo>
                    <a:lnTo>
                      <a:pt x="0" y="329"/>
                    </a:lnTo>
                    <a:lnTo>
                      <a:pt x="573" y="142"/>
                    </a:lnTo>
                  </a:path>
                </a:pathLst>
              </a:custGeom>
              <a:solidFill>
                <a:srgbClr val="008694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64" name="Freeform 12">
                <a:extLst>
                  <a:ext uri="{FF2B5EF4-FFF2-40B4-BE49-F238E27FC236}">
                    <a16:creationId xmlns:a16="http://schemas.microsoft.com/office/drawing/2014/main" id="{219EF11A-987A-4889-80A4-C11BCE5557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46" y="3450"/>
                <a:ext cx="17" cy="17"/>
              </a:xfrm>
              <a:custGeom>
                <a:avLst/>
                <a:gdLst>
                  <a:gd name="T0" fmla="*/ 6 w 17"/>
                  <a:gd name="T1" fmla="*/ 13 h 17"/>
                  <a:gd name="T2" fmla="*/ 11 w 17"/>
                  <a:gd name="T3" fmla="*/ 13 h 17"/>
                  <a:gd name="T4" fmla="*/ 11 w 17"/>
                  <a:gd name="T5" fmla="*/ 11 h 17"/>
                  <a:gd name="T6" fmla="*/ 13 w 17"/>
                  <a:gd name="T7" fmla="*/ 11 h 17"/>
                  <a:gd name="T8" fmla="*/ 13 w 17"/>
                  <a:gd name="T9" fmla="*/ 9 h 17"/>
                  <a:gd name="T10" fmla="*/ 16 w 17"/>
                  <a:gd name="T11" fmla="*/ 9 h 17"/>
                  <a:gd name="T12" fmla="*/ 16 w 17"/>
                  <a:gd name="T13" fmla="*/ 4 h 17"/>
                  <a:gd name="T14" fmla="*/ 16 w 17"/>
                  <a:gd name="T15" fmla="*/ 2 h 17"/>
                  <a:gd name="T16" fmla="*/ 16 w 17"/>
                  <a:gd name="T17" fmla="*/ 0 h 17"/>
                  <a:gd name="T18" fmla="*/ 13 w 17"/>
                  <a:gd name="T19" fmla="*/ 0 h 17"/>
                  <a:gd name="T20" fmla="*/ 6 w 17"/>
                  <a:gd name="T21" fmla="*/ 2 h 17"/>
                  <a:gd name="T22" fmla="*/ 9 w 17"/>
                  <a:gd name="T23" fmla="*/ 2 h 17"/>
                  <a:gd name="T24" fmla="*/ 2 w 17"/>
                  <a:gd name="T25" fmla="*/ 4 h 17"/>
                  <a:gd name="T26" fmla="*/ 0 w 17"/>
                  <a:gd name="T27" fmla="*/ 4 h 17"/>
                  <a:gd name="T28" fmla="*/ 0 w 17"/>
                  <a:gd name="T29" fmla="*/ 7 h 17"/>
                  <a:gd name="T30" fmla="*/ 0 w 17"/>
                  <a:gd name="T31" fmla="*/ 9 h 17"/>
                  <a:gd name="T32" fmla="*/ 2 w 17"/>
                  <a:gd name="T33" fmla="*/ 13 h 17"/>
                  <a:gd name="T34" fmla="*/ 2 w 17"/>
                  <a:gd name="T35" fmla="*/ 16 h 17"/>
                  <a:gd name="T36" fmla="*/ 4 w 17"/>
                  <a:gd name="T37" fmla="*/ 16 h 17"/>
                  <a:gd name="T38" fmla="*/ 6 w 17"/>
                  <a:gd name="T39" fmla="*/ 16 h 17"/>
                  <a:gd name="T40" fmla="*/ 9 w 17"/>
                  <a:gd name="T41" fmla="*/ 13 h 17"/>
                  <a:gd name="T42" fmla="*/ 6 w 17"/>
                  <a:gd name="T43" fmla="*/ 13 h 1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7"/>
                  <a:gd name="T67" fmla="*/ 0 h 17"/>
                  <a:gd name="T68" fmla="*/ 17 w 17"/>
                  <a:gd name="T69" fmla="*/ 17 h 17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7" h="17">
                    <a:moveTo>
                      <a:pt x="6" y="13"/>
                    </a:moveTo>
                    <a:lnTo>
                      <a:pt x="11" y="13"/>
                    </a:lnTo>
                    <a:lnTo>
                      <a:pt x="11" y="11"/>
                    </a:lnTo>
                    <a:lnTo>
                      <a:pt x="13" y="11"/>
                    </a:lnTo>
                    <a:lnTo>
                      <a:pt x="13" y="9"/>
                    </a:lnTo>
                    <a:lnTo>
                      <a:pt x="16" y="9"/>
                    </a:lnTo>
                    <a:lnTo>
                      <a:pt x="16" y="4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6" y="2"/>
                    </a:lnTo>
                    <a:lnTo>
                      <a:pt x="9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13"/>
                    </a:lnTo>
                    <a:lnTo>
                      <a:pt x="2" y="16"/>
                    </a:lnTo>
                    <a:lnTo>
                      <a:pt x="4" y="16"/>
                    </a:lnTo>
                    <a:lnTo>
                      <a:pt x="6" y="16"/>
                    </a:lnTo>
                    <a:lnTo>
                      <a:pt x="9" y="13"/>
                    </a:lnTo>
                    <a:lnTo>
                      <a:pt x="6" y="13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65" name="Freeform 13">
                <a:extLst>
                  <a:ext uri="{FF2B5EF4-FFF2-40B4-BE49-F238E27FC236}">
                    <a16:creationId xmlns:a16="http://schemas.microsoft.com/office/drawing/2014/main" id="{63E69A04-513E-4B10-8E46-094AEFF335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2" y="3488"/>
                <a:ext cx="20" cy="28"/>
              </a:xfrm>
              <a:custGeom>
                <a:avLst/>
                <a:gdLst>
                  <a:gd name="T0" fmla="*/ 8 w 20"/>
                  <a:gd name="T1" fmla="*/ 6 h 28"/>
                  <a:gd name="T2" fmla="*/ 8 w 20"/>
                  <a:gd name="T3" fmla="*/ 4 h 28"/>
                  <a:gd name="T4" fmla="*/ 12 w 20"/>
                  <a:gd name="T5" fmla="*/ 14 h 28"/>
                  <a:gd name="T6" fmla="*/ 6 w 20"/>
                  <a:gd name="T7" fmla="*/ 15 h 28"/>
                  <a:gd name="T8" fmla="*/ 8 w 20"/>
                  <a:gd name="T9" fmla="*/ 6 h 28"/>
                  <a:gd name="T10" fmla="*/ 6 w 20"/>
                  <a:gd name="T11" fmla="*/ 25 h 28"/>
                  <a:gd name="T12" fmla="*/ 6 w 20"/>
                  <a:gd name="T13" fmla="*/ 23 h 28"/>
                  <a:gd name="T14" fmla="*/ 2 w 20"/>
                  <a:gd name="T15" fmla="*/ 25 h 28"/>
                  <a:gd name="T16" fmla="*/ 4 w 20"/>
                  <a:gd name="T17" fmla="*/ 15 h 28"/>
                  <a:gd name="T18" fmla="*/ 12 w 20"/>
                  <a:gd name="T19" fmla="*/ 14 h 28"/>
                  <a:gd name="T20" fmla="*/ 13 w 20"/>
                  <a:gd name="T21" fmla="*/ 21 h 28"/>
                  <a:gd name="T22" fmla="*/ 12 w 20"/>
                  <a:gd name="T23" fmla="*/ 21 h 28"/>
                  <a:gd name="T24" fmla="*/ 19 w 20"/>
                  <a:gd name="T25" fmla="*/ 19 h 28"/>
                  <a:gd name="T26" fmla="*/ 17 w 20"/>
                  <a:gd name="T27" fmla="*/ 19 h 28"/>
                  <a:gd name="T28" fmla="*/ 10 w 20"/>
                  <a:gd name="T29" fmla="*/ 0 h 28"/>
                  <a:gd name="T30" fmla="*/ 8 w 20"/>
                  <a:gd name="T31" fmla="*/ 2 h 28"/>
                  <a:gd name="T32" fmla="*/ 2 w 20"/>
                  <a:gd name="T33" fmla="*/ 25 h 28"/>
                  <a:gd name="T34" fmla="*/ 0 w 20"/>
                  <a:gd name="T35" fmla="*/ 25 h 28"/>
                  <a:gd name="T36" fmla="*/ 0 w 20"/>
                  <a:gd name="T37" fmla="*/ 27 h 28"/>
                  <a:gd name="T38" fmla="*/ 6 w 20"/>
                  <a:gd name="T39" fmla="*/ 25 h 28"/>
                  <a:gd name="T40" fmla="*/ 8 w 20"/>
                  <a:gd name="T41" fmla="*/ 6 h 2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0"/>
                  <a:gd name="T64" fmla="*/ 0 h 28"/>
                  <a:gd name="T65" fmla="*/ 20 w 20"/>
                  <a:gd name="T66" fmla="*/ 28 h 28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0" h="28">
                    <a:moveTo>
                      <a:pt x="8" y="6"/>
                    </a:moveTo>
                    <a:lnTo>
                      <a:pt x="8" y="4"/>
                    </a:lnTo>
                    <a:lnTo>
                      <a:pt x="12" y="14"/>
                    </a:lnTo>
                    <a:lnTo>
                      <a:pt x="6" y="15"/>
                    </a:lnTo>
                    <a:lnTo>
                      <a:pt x="8" y="6"/>
                    </a:lnTo>
                    <a:lnTo>
                      <a:pt x="6" y="25"/>
                    </a:lnTo>
                    <a:lnTo>
                      <a:pt x="6" y="23"/>
                    </a:lnTo>
                    <a:lnTo>
                      <a:pt x="2" y="25"/>
                    </a:lnTo>
                    <a:lnTo>
                      <a:pt x="4" y="15"/>
                    </a:lnTo>
                    <a:lnTo>
                      <a:pt x="12" y="14"/>
                    </a:lnTo>
                    <a:lnTo>
                      <a:pt x="13" y="21"/>
                    </a:lnTo>
                    <a:lnTo>
                      <a:pt x="12" y="21"/>
                    </a:lnTo>
                    <a:lnTo>
                      <a:pt x="19" y="19"/>
                    </a:lnTo>
                    <a:lnTo>
                      <a:pt x="17" y="19"/>
                    </a:lnTo>
                    <a:lnTo>
                      <a:pt x="10" y="0"/>
                    </a:lnTo>
                    <a:lnTo>
                      <a:pt x="8" y="2"/>
                    </a:lnTo>
                    <a:lnTo>
                      <a:pt x="2" y="25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6" y="25"/>
                    </a:lnTo>
                    <a:lnTo>
                      <a:pt x="8" y="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66" name="Freeform 14">
                <a:extLst>
                  <a:ext uri="{FF2B5EF4-FFF2-40B4-BE49-F238E27FC236}">
                    <a16:creationId xmlns:a16="http://schemas.microsoft.com/office/drawing/2014/main" id="{D6453AFF-DEE2-484F-8E69-B47A69C8C2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9" y="3482"/>
                <a:ext cx="17" cy="24"/>
              </a:xfrm>
              <a:custGeom>
                <a:avLst/>
                <a:gdLst>
                  <a:gd name="T0" fmla="*/ 16 w 17"/>
                  <a:gd name="T1" fmla="*/ 6 h 24"/>
                  <a:gd name="T2" fmla="*/ 14 w 17"/>
                  <a:gd name="T3" fmla="*/ 8 h 24"/>
                  <a:gd name="T4" fmla="*/ 14 w 17"/>
                  <a:gd name="T5" fmla="*/ 6 h 24"/>
                  <a:gd name="T6" fmla="*/ 14 w 17"/>
                  <a:gd name="T7" fmla="*/ 4 h 24"/>
                  <a:gd name="T8" fmla="*/ 12 w 17"/>
                  <a:gd name="T9" fmla="*/ 2 h 24"/>
                  <a:gd name="T10" fmla="*/ 10 w 17"/>
                  <a:gd name="T11" fmla="*/ 2 h 24"/>
                  <a:gd name="T12" fmla="*/ 8 w 17"/>
                  <a:gd name="T13" fmla="*/ 2 h 24"/>
                  <a:gd name="T14" fmla="*/ 8 w 17"/>
                  <a:gd name="T15" fmla="*/ 4 h 24"/>
                  <a:gd name="T16" fmla="*/ 6 w 17"/>
                  <a:gd name="T17" fmla="*/ 4 h 24"/>
                  <a:gd name="T18" fmla="*/ 6 w 17"/>
                  <a:gd name="T19" fmla="*/ 6 h 24"/>
                  <a:gd name="T20" fmla="*/ 4 w 17"/>
                  <a:gd name="T21" fmla="*/ 8 h 24"/>
                  <a:gd name="T22" fmla="*/ 4 w 17"/>
                  <a:gd name="T23" fmla="*/ 10 h 24"/>
                  <a:gd name="T24" fmla="*/ 4 w 17"/>
                  <a:gd name="T25" fmla="*/ 12 h 24"/>
                  <a:gd name="T26" fmla="*/ 4 w 17"/>
                  <a:gd name="T27" fmla="*/ 14 h 24"/>
                  <a:gd name="T28" fmla="*/ 4 w 17"/>
                  <a:gd name="T29" fmla="*/ 18 h 24"/>
                  <a:gd name="T30" fmla="*/ 4 w 17"/>
                  <a:gd name="T31" fmla="*/ 20 h 24"/>
                  <a:gd name="T32" fmla="*/ 4 w 17"/>
                  <a:gd name="T33" fmla="*/ 21 h 24"/>
                  <a:gd name="T34" fmla="*/ 6 w 17"/>
                  <a:gd name="T35" fmla="*/ 21 h 24"/>
                  <a:gd name="T36" fmla="*/ 6 w 17"/>
                  <a:gd name="T37" fmla="*/ 23 h 24"/>
                  <a:gd name="T38" fmla="*/ 8 w 17"/>
                  <a:gd name="T39" fmla="*/ 23 h 24"/>
                  <a:gd name="T40" fmla="*/ 10 w 17"/>
                  <a:gd name="T41" fmla="*/ 23 h 24"/>
                  <a:gd name="T42" fmla="*/ 12 w 17"/>
                  <a:gd name="T43" fmla="*/ 21 h 24"/>
                  <a:gd name="T44" fmla="*/ 12 w 17"/>
                  <a:gd name="T45" fmla="*/ 20 h 24"/>
                  <a:gd name="T46" fmla="*/ 14 w 17"/>
                  <a:gd name="T47" fmla="*/ 20 h 24"/>
                  <a:gd name="T48" fmla="*/ 14 w 17"/>
                  <a:gd name="T49" fmla="*/ 18 h 24"/>
                  <a:gd name="T50" fmla="*/ 14 w 17"/>
                  <a:gd name="T51" fmla="*/ 16 h 24"/>
                  <a:gd name="T52" fmla="*/ 14 w 17"/>
                  <a:gd name="T53" fmla="*/ 14 h 24"/>
                  <a:gd name="T54" fmla="*/ 16 w 17"/>
                  <a:gd name="T55" fmla="*/ 14 h 24"/>
                  <a:gd name="T56" fmla="*/ 16 w 17"/>
                  <a:gd name="T57" fmla="*/ 21 h 24"/>
                  <a:gd name="T58" fmla="*/ 14 w 17"/>
                  <a:gd name="T59" fmla="*/ 21 h 24"/>
                  <a:gd name="T60" fmla="*/ 12 w 17"/>
                  <a:gd name="T61" fmla="*/ 23 h 24"/>
                  <a:gd name="T62" fmla="*/ 10 w 17"/>
                  <a:gd name="T63" fmla="*/ 23 h 24"/>
                  <a:gd name="T64" fmla="*/ 8 w 17"/>
                  <a:gd name="T65" fmla="*/ 23 h 24"/>
                  <a:gd name="T66" fmla="*/ 6 w 17"/>
                  <a:gd name="T67" fmla="*/ 23 h 24"/>
                  <a:gd name="T68" fmla="*/ 4 w 17"/>
                  <a:gd name="T69" fmla="*/ 23 h 24"/>
                  <a:gd name="T70" fmla="*/ 2 w 17"/>
                  <a:gd name="T71" fmla="*/ 23 h 24"/>
                  <a:gd name="T72" fmla="*/ 2 w 17"/>
                  <a:gd name="T73" fmla="*/ 21 h 24"/>
                  <a:gd name="T74" fmla="*/ 0 w 17"/>
                  <a:gd name="T75" fmla="*/ 20 h 24"/>
                  <a:gd name="T76" fmla="*/ 0 w 17"/>
                  <a:gd name="T77" fmla="*/ 18 h 24"/>
                  <a:gd name="T78" fmla="*/ 0 w 17"/>
                  <a:gd name="T79" fmla="*/ 16 h 24"/>
                  <a:gd name="T80" fmla="*/ 0 w 17"/>
                  <a:gd name="T81" fmla="*/ 14 h 24"/>
                  <a:gd name="T82" fmla="*/ 0 w 17"/>
                  <a:gd name="T83" fmla="*/ 10 h 24"/>
                  <a:gd name="T84" fmla="*/ 2 w 17"/>
                  <a:gd name="T85" fmla="*/ 8 h 24"/>
                  <a:gd name="T86" fmla="*/ 2 w 17"/>
                  <a:gd name="T87" fmla="*/ 6 h 24"/>
                  <a:gd name="T88" fmla="*/ 4 w 17"/>
                  <a:gd name="T89" fmla="*/ 4 h 24"/>
                  <a:gd name="T90" fmla="*/ 6 w 17"/>
                  <a:gd name="T91" fmla="*/ 4 h 24"/>
                  <a:gd name="T92" fmla="*/ 8 w 17"/>
                  <a:gd name="T93" fmla="*/ 2 h 24"/>
                  <a:gd name="T94" fmla="*/ 10 w 17"/>
                  <a:gd name="T95" fmla="*/ 2 h 24"/>
                  <a:gd name="T96" fmla="*/ 10 w 17"/>
                  <a:gd name="T97" fmla="*/ 0 h 24"/>
                  <a:gd name="T98" fmla="*/ 12 w 17"/>
                  <a:gd name="T99" fmla="*/ 0 h 24"/>
                  <a:gd name="T100" fmla="*/ 14 w 17"/>
                  <a:gd name="T101" fmla="*/ 0 h 24"/>
                  <a:gd name="T102" fmla="*/ 16 w 17"/>
                  <a:gd name="T103" fmla="*/ 0 h 24"/>
                  <a:gd name="T104" fmla="*/ 16 w 17"/>
                  <a:gd name="T105" fmla="*/ 6 h 24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7"/>
                  <a:gd name="T160" fmla="*/ 0 h 24"/>
                  <a:gd name="T161" fmla="*/ 17 w 17"/>
                  <a:gd name="T162" fmla="*/ 24 h 24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7" h="24">
                    <a:moveTo>
                      <a:pt x="16" y="6"/>
                    </a:moveTo>
                    <a:lnTo>
                      <a:pt x="14" y="8"/>
                    </a:lnTo>
                    <a:lnTo>
                      <a:pt x="14" y="6"/>
                    </a:lnTo>
                    <a:lnTo>
                      <a:pt x="14" y="4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6" y="6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4" y="18"/>
                    </a:lnTo>
                    <a:lnTo>
                      <a:pt x="4" y="20"/>
                    </a:lnTo>
                    <a:lnTo>
                      <a:pt x="4" y="21"/>
                    </a:lnTo>
                    <a:lnTo>
                      <a:pt x="6" y="21"/>
                    </a:lnTo>
                    <a:lnTo>
                      <a:pt x="6" y="23"/>
                    </a:lnTo>
                    <a:lnTo>
                      <a:pt x="8" y="23"/>
                    </a:lnTo>
                    <a:lnTo>
                      <a:pt x="10" y="23"/>
                    </a:lnTo>
                    <a:lnTo>
                      <a:pt x="12" y="21"/>
                    </a:lnTo>
                    <a:lnTo>
                      <a:pt x="12" y="20"/>
                    </a:lnTo>
                    <a:lnTo>
                      <a:pt x="14" y="20"/>
                    </a:lnTo>
                    <a:lnTo>
                      <a:pt x="14" y="18"/>
                    </a:lnTo>
                    <a:lnTo>
                      <a:pt x="14" y="16"/>
                    </a:lnTo>
                    <a:lnTo>
                      <a:pt x="14" y="14"/>
                    </a:lnTo>
                    <a:lnTo>
                      <a:pt x="16" y="14"/>
                    </a:lnTo>
                    <a:lnTo>
                      <a:pt x="16" y="21"/>
                    </a:lnTo>
                    <a:lnTo>
                      <a:pt x="14" y="21"/>
                    </a:lnTo>
                    <a:lnTo>
                      <a:pt x="12" y="23"/>
                    </a:lnTo>
                    <a:lnTo>
                      <a:pt x="10" y="23"/>
                    </a:lnTo>
                    <a:lnTo>
                      <a:pt x="8" y="23"/>
                    </a:lnTo>
                    <a:lnTo>
                      <a:pt x="6" y="23"/>
                    </a:lnTo>
                    <a:lnTo>
                      <a:pt x="4" y="23"/>
                    </a:lnTo>
                    <a:lnTo>
                      <a:pt x="2" y="23"/>
                    </a:lnTo>
                    <a:lnTo>
                      <a:pt x="2" y="21"/>
                    </a:lnTo>
                    <a:lnTo>
                      <a:pt x="0" y="20"/>
                    </a:lnTo>
                    <a:lnTo>
                      <a:pt x="0" y="18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2" y="8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6" y="0"/>
                    </a:lnTo>
                    <a:lnTo>
                      <a:pt x="16" y="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67" name="Freeform 15">
                <a:extLst>
                  <a:ext uri="{FF2B5EF4-FFF2-40B4-BE49-F238E27FC236}">
                    <a16:creationId xmlns:a16="http://schemas.microsoft.com/office/drawing/2014/main" id="{61152AFA-E39E-484C-98F2-4125F2CFE1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5" y="3477"/>
                <a:ext cx="18" cy="27"/>
              </a:xfrm>
              <a:custGeom>
                <a:avLst/>
                <a:gdLst>
                  <a:gd name="T0" fmla="*/ 0 w 18"/>
                  <a:gd name="T1" fmla="*/ 26 h 27"/>
                  <a:gd name="T2" fmla="*/ 2 w 18"/>
                  <a:gd name="T3" fmla="*/ 25 h 27"/>
                  <a:gd name="T4" fmla="*/ 2 w 18"/>
                  <a:gd name="T5" fmla="*/ 5 h 27"/>
                  <a:gd name="T6" fmla="*/ 0 w 18"/>
                  <a:gd name="T7" fmla="*/ 5 h 27"/>
                  <a:gd name="T8" fmla="*/ 15 w 18"/>
                  <a:gd name="T9" fmla="*/ 0 h 27"/>
                  <a:gd name="T10" fmla="*/ 15 w 18"/>
                  <a:gd name="T11" fmla="*/ 7 h 27"/>
                  <a:gd name="T12" fmla="*/ 15 w 18"/>
                  <a:gd name="T13" fmla="*/ 5 h 27"/>
                  <a:gd name="T14" fmla="*/ 13 w 18"/>
                  <a:gd name="T15" fmla="*/ 4 h 27"/>
                  <a:gd name="T16" fmla="*/ 13 w 18"/>
                  <a:gd name="T17" fmla="*/ 2 h 27"/>
                  <a:gd name="T18" fmla="*/ 11 w 18"/>
                  <a:gd name="T19" fmla="*/ 2 h 27"/>
                  <a:gd name="T20" fmla="*/ 5 w 18"/>
                  <a:gd name="T21" fmla="*/ 4 h 27"/>
                  <a:gd name="T22" fmla="*/ 5 w 18"/>
                  <a:gd name="T23" fmla="*/ 13 h 27"/>
                  <a:gd name="T24" fmla="*/ 7 w 18"/>
                  <a:gd name="T25" fmla="*/ 13 h 27"/>
                  <a:gd name="T26" fmla="*/ 7 w 18"/>
                  <a:gd name="T27" fmla="*/ 11 h 27"/>
                  <a:gd name="T28" fmla="*/ 9 w 18"/>
                  <a:gd name="T29" fmla="*/ 11 h 27"/>
                  <a:gd name="T30" fmla="*/ 9 w 18"/>
                  <a:gd name="T31" fmla="*/ 9 h 27"/>
                  <a:gd name="T32" fmla="*/ 11 w 18"/>
                  <a:gd name="T33" fmla="*/ 9 h 27"/>
                  <a:gd name="T34" fmla="*/ 11 w 18"/>
                  <a:gd name="T35" fmla="*/ 7 h 27"/>
                  <a:gd name="T36" fmla="*/ 11 w 18"/>
                  <a:gd name="T37" fmla="*/ 17 h 27"/>
                  <a:gd name="T38" fmla="*/ 11 w 18"/>
                  <a:gd name="T39" fmla="*/ 15 h 27"/>
                  <a:gd name="T40" fmla="*/ 9 w 18"/>
                  <a:gd name="T41" fmla="*/ 15 h 27"/>
                  <a:gd name="T42" fmla="*/ 9 w 18"/>
                  <a:gd name="T43" fmla="*/ 13 h 27"/>
                  <a:gd name="T44" fmla="*/ 7 w 18"/>
                  <a:gd name="T45" fmla="*/ 13 h 27"/>
                  <a:gd name="T46" fmla="*/ 5 w 18"/>
                  <a:gd name="T47" fmla="*/ 13 h 27"/>
                  <a:gd name="T48" fmla="*/ 5 w 18"/>
                  <a:gd name="T49" fmla="*/ 25 h 27"/>
                  <a:gd name="T50" fmla="*/ 11 w 18"/>
                  <a:gd name="T51" fmla="*/ 23 h 27"/>
                  <a:gd name="T52" fmla="*/ 11 w 18"/>
                  <a:gd name="T53" fmla="*/ 21 h 27"/>
                  <a:gd name="T54" fmla="*/ 13 w 18"/>
                  <a:gd name="T55" fmla="*/ 21 h 27"/>
                  <a:gd name="T56" fmla="*/ 13 w 18"/>
                  <a:gd name="T57" fmla="*/ 19 h 27"/>
                  <a:gd name="T58" fmla="*/ 15 w 18"/>
                  <a:gd name="T59" fmla="*/ 17 h 27"/>
                  <a:gd name="T60" fmla="*/ 15 w 18"/>
                  <a:gd name="T61" fmla="*/ 15 h 27"/>
                  <a:gd name="T62" fmla="*/ 15 w 18"/>
                  <a:gd name="T63" fmla="*/ 13 h 27"/>
                  <a:gd name="T64" fmla="*/ 17 w 18"/>
                  <a:gd name="T65" fmla="*/ 13 h 27"/>
                  <a:gd name="T66" fmla="*/ 17 w 18"/>
                  <a:gd name="T67" fmla="*/ 21 h 27"/>
                  <a:gd name="T68" fmla="*/ 0 w 18"/>
                  <a:gd name="T69" fmla="*/ 26 h 27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8"/>
                  <a:gd name="T106" fmla="*/ 0 h 27"/>
                  <a:gd name="T107" fmla="*/ 18 w 18"/>
                  <a:gd name="T108" fmla="*/ 27 h 27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8" h="27">
                    <a:moveTo>
                      <a:pt x="0" y="26"/>
                    </a:moveTo>
                    <a:lnTo>
                      <a:pt x="2" y="2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15" y="0"/>
                    </a:lnTo>
                    <a:lnTo>
                      <a:pt x="15" y="7"/>
                    </a:lnTo>
                    <a:lnTo>
                      <a:pt x="15" y="5"/>
                    </a:lnTo>
                    <a:lnTo>
                      <a:pt x="13" y="4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5" y="4"/>
                    </a:lnTo>
                    <a:lnTo>
                      <a:pt x="5" y="13"/>
                    </a:lnTo>
                    <a:lnTo>
                      <a:pt x="7" y="13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9" y="9"/>
                    </a:lnTo>
                    <a:lnTo>
                      <a:pt x="11" y="9"/>
                    </a:lnTo>
                    <a:lnTo>
                      <a:pt x="11" y="7"/>
                    </a:lnTo>
                    <a:lnTo>
                      <a:pt x="11" y="17"/>
                    </a:lnTo>
                    <a:lnTo>
                      <a:pt x="11" y="15"/>
                    </a:lnTo>
                    <a:lnTo>
                      <a:pt x="9" y="15"/>
                    </a:lnTo>
                    <a:lnTo>
                      <a:pt x="9" y="13"/>
                    </a:lnTo>
                    <a:lnTo>
                      <a:pt x="7" y="13"/>
                    </a:lnTo>
                    <a:lnTo>
                      <a:pt x="5" y="13"/>
                    </a:lnTo>
                    <a:lnTo>
                      <a:pt x="5" y="25"/>
                    </a:lnTo>
                    <a:lnTo>
                      <a:pt x="11" y="23"/>
                    </a:lnTo>
                    <a:lnTo>
                      <a:pt x="11" y="21"/>
                    </a:lnTo>
                    <a:lnTo>
                      <a:pt x="13" y="21"/>
                    </a:lnTo>
                    <a:lnTo>
                      <a:pt x="13" y="19"/>
                    </a:lnTo>
                    <a:lnTo>
                      <a:pt x="15" y="17"/>
                    </a:lnTo>
                    <a:lnTo>
                      <a:pt x="15" y="15"/>
                    </a:lnTo>
                    <a:lnTo>
                      <a:pt x="15" y="13"/>
                    </a:lnTo>
                    <a:lnTo>
                      <a:pt x="17" y="13"/>
                    </a:lnTo>
                    <a:lnTo>
                      <a:pt x="17" y="21"/>
                    </a:lnTo>
                    <a:lnTo>
                      <a:pt x="0" y="2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68" name="Freeform 16">
                <a:extLst>
                  <a:ext uri="{FF2B5EF4-FFF2-40B4-BE49-F238E27FC236}">
                    <a16:creationId xmlns:a16="http://schemas.microsoft.com/office/drawing/2014/main" id="{6DBF0274-E838-4AA4-BAA0-888CF344FA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2" y="3479"/>
                <a:ext cx="17" cy="20"/>
              </a:xfrm>
              <a:custGeom>
                <a:avLst/>
                <a:gdLst>
                  <a:gd name="T0" fmla="*/ 2 w 17"/>
                  <a:gd name="T1" fmla="*/ 11 h 20"/>
                  <a:gd name="T2" fmla="*/ 2 w 17"/>
                  <a:gd name="T3" fmla="*/ 13 h 20"/>
                  <a:gd name="T4" fmla="*/ 2 w 17"/>
                  <a:gd name="T5" fmla="*/ 15 h 20"/>
                  <a:gd name="T6" fmla="*/ 5 w 17"/>
                  <a:gd name="T7" fmla="*/ 17 h 20"/>
                  <a:gd name="T8" fmla="*/ 8 w 17"/>
                  <a:gd name="T9" fmla="*/ 17 h 20"/>
                  <a:gd name="T10" fmla="*/ 11 w 17"/>
                  <a:gd name="T11" fmla="*/ 17 h 20"/>
                  <a:gd name="T12" fmla="*/ 11 w 17"/>
                  <a:gd name="T13" fmla="*/ 15 h 20"/>
                  <a:gd name="T14" fmla="*/ 13 w 17"/>
                  <a:gd name="T15" fmla="*/ 15 h 20"/>
                  <a:gd name="T16" fmla="*/ 13 w 17"/>
                  <a:gd name="T17" fmla="*/ 13 h 20"/>
                  <a:gd name="T18" fmla="*/ 13 w 17"/>
                  <a:gd name="T19" fmla="*/ 11 h 20"/>
                  <a:gd name="T20" fmla="*/ 11 w 17"/>
                  <a:gd name="T21" fmla="*/ 11 h 20"/>
                  <a:gd name="T22" fmla="*/ 8 w 17"/>
                  <a:gd name="T23" fmla="*/ 11 h 20"/>
                  <a:gd name="T24" fmla="*/ 5 w 17"/>
                  <a:gd name="T25" fmla="*/ 11 h 20"/>
                  <a:gd name="T26" fmla="*/ 2 w 17"/>
                  <a:gd name="T27" fmla="*/ 9 h 20"/>
                  <a:gd name="T28" fmla="*/ 0 w 17"/>
                  <a:gd name="T29" fmla="*/ 7 h 20"/>
                  <a:gd name="T30" fmla="*/ 0 w 17"/>
                  <a:gd name="T31" fmla="*/ 5 h 20"/>
                  <a:gd name="T32" fmla="*/ 2 w 17"/>
                  <a:gd name="T33" fmla="*/ 5 h 20"/>
                  <a:gd name="T34" fmla="*/ 2 w 17"/>
                  <a:gd name="T35" fmla="*/ 3 h 20"/>
                  <a:gd name="T36" fmla="*/ 5 w 17"/>
                  <a:gd name="T37" fmla="*/ 2 h 20"/>
                  <a:gd name="T38" fmla="*/ 8 w 17"/>
                  <a:gd name="T39" fmla="*/ 2 h 20"/>
                  <a:gd name="T40" fmla="*/ 8 w 17"/>
                  <a:gd name="T41" fmla="*/ 0 h 20"/>
                  <a:gd name="T42" fmla="*/ 11 w 17"/>
                  <a:gd name="T43" fmla="*/ 0 h 20"/>
                  <a:gd name="T44" fmla="*/ 13 w 17"/>
                  <a:gd name="T45" fmla="*/ 0 h 20"/>
                  <a:gd name="T46" fmla="*/ 16 w 17"/>
                  <a:gd name="T47" fmla="*/ 0 h 20"/>
                  <a:gd name="T48" fmla="*/ 16 w 17"/>
                  <a:gd name="T49" fmla="*/ 5 h 20"/>
                  <a:gd name="T50" fmla="*/ 13 w 17"/>
                  <a:gd name="T51" fmla="*/ 5 h 20"/>
                  <a:gd name="T52" fmla="*/ 13 w 17"/>
                  <a:gd name="T53" fmla="*/ 3 h 20"/>
                  <a:gd name="T54" fmla="*/ 13 w 17"/>
                  <a:gd name="T55" fmla="*/ 2 h 20"/>
                  <a:gd name="T56" fmla="*/ 11 w 17"/>
                  <a:gd name="T57" fmla="*/ 2 h 20"/>
                  <a:gd name="T58" fmla="*/ 8 w 17"/>
                  <a:gd name="T59" fmla="*/ 2 h 20"/>
                  <a:gd name="T60" fmla="*/ 5 w 17"/>
                  <a:gd name="T61" fmla="*/ 2 h 20"/>
                  <a:gd name="T62" fmla="*/ 5 w 17"/>
                  <a:gd name="T63" fmla="*/ 3 h 20"/>
                  <a:gd name="T64" fmla="*/ 2 w 17"/>
                  <a:gd name="T65" fmla="*/ 5 h 20"/>
                  <a:gd name="T66" fmla="*/ 5 w 17"/>
                  <a:gd name="T67" fmla="*/ 5 h 20"/>
                  <a:gd name="T68" fmla="*/ 5 w 17"/>
                  <a:gd name="T69" fmla="*/ 7 h 20"/>
                  <a:gd name="T70" fmla="*/ 8 w 17"/>
                  <a:gd name="T71" fmla="*/ 7 h 20"/>
                  <a:gd name="T72" fmla="*/ 11 w 17"/>
                  <a:gd name="T73" fmla="*/ 7 h 20"/>
                  <a:gd name="T74" fmla="*/ 13 w 17"/>
                  <a:gd name="T75" fmla="*/ 7 h 20"/>
                  <a:gd name="T76" fmla="*/ 16 w 17"/>
                  <a:gd name="T77" fmla="*/ 7 h 20"/>
                  <a:gd name="T78" fmla="*/ 16 w 17"/>
                  <a:gd name="T79" fmla="*/ 9 h 20"/>
                  <a:gd name="T80" fmla="*/ 16 w 17"/>
                  <a:gd name="T81" fmla="*/ 11 h 20"/>
                  <a:gd name="T82" fmla="*/ 16 w 17"/>
                  <a:gd name="T83" fmla="*/ 13 h 20"/>
                  <a:gd name="T84" fmla="*/ 13 w 17"/>
                  <a:gd name="T85" fmla="*/ 15 h 20"/>
                  <a:gd name="T86" fmla="*/ 11 w 17"/>
                  <a:gd name="T87" fmla="*/ 17 h 20"/>
                  <a:gd name="T88" fmla="*/ 8 w 17"/>
                  <a:gd name="T89" fmla="*/ 17 h 20"/>
                  <a:gd name="T90" fmla="*/ 5 w 17"/>
                  <a:gd name="T91" fmla="*/ 17 h 20"/>
                  <a:gd name="T92" fmla="*/ 5 w 17"/>
                  <a:gd name="T93" fmla="*/ 19 h 20"/>
                  <a:gd name="T94" fmla="*/ 2 w 17"/>
                  <a:gd name="T95" fmla="*/ 19 h 20"/>
                  <a:gd name="T96" fmla="*/ 2 w 17"/>
                  <a:gd name="T97" fmla="*/ 17 h 20"/>
                  <a:gd name="T98" fmla="*/ 0 w 17"/>
                  <a:gd name="T99" fmla="*/ 17 h 20"/>
                  <a:gd name="T100" fmla="*/ 0 w 17"/>
                  <a:gd name="T101" fmla="*/ 13 h 20"/>
                  <a:gd name="T102" fmla="*/ 2 w 17"/>
                  <a:gd name="T103" fmla="*/ 11 h 2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7"/>
                  <a:gd name="T157" fmla="*/ 0 h 20"/>
                  <a:gd name="T158" fmla="*/ 17 w 17"/>
                  <a:gd name="T159" fmla="*/ 20 h 20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7" h="20">
                    <a:moveTo>
                      <a:pt x="2" y="11"/>
                    </a:moveTo>
                    <a:lnTo>
                      <a:pt x="2" y="13"/>
                    </a:lnTo>
                    <a:lnTo>
                      <a:pt x="2" y="15"/>
                    </a:lnTo>
                    <a:lnTo>
                      <a:pt x="5" y="17"/>
                    </a:lnTo>
                    <a:lnTo>
                      <a:pt x="8" y="17"/>
                    </a:lnTo>
                    <a:lnTo>
                      <a:pt x="11" y="17"/>
                    </a:lnTo>
                    <a:lnTo>
                      <a:pt x="11" y="15"/>
                    </a:lnTo>
                    <a:lnTo>
                      <a:pt x="13" y="15"/>
                    </a:lnTo>
                    <a:lnTo>
                      <a:pt x="13" y="13"/>
                    </a:lnTo>
                    <a:lnTo>
                      <a:pt x="13" y="11"/>
                    </a:lnTo>
                    <a:lnTo>
                      <a:pt x="11" y="11"/>
                    </a:lnTo>
                    <a:lnTo>
                      <a:pt x="8" y="11"/>
                    </a:lnTo>
                    <a:lnTo>
                      <a:pt x="5" y="11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5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6" y="0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8" y="2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5" y="7"/>
                    </a:lnTo>
                    <a:lnTo>
                      <a:pt x="8" y="7"/>
                    </a:lnTo>
                    <a:lnTo>
                      <a:pt x="11" y="7"/>
                    </a:lnTo>
                    <a:lnTo>
                      <a:pt x="13" y="7"/>
                    </a:lnTo>
                    <a:lnTo>
                      <a:pt x="16" y="7"/>
                    </a:lnTo>
                    <a:lnTo>
                      <a:pt x="16" y="9"/>
                    </a:lnTo>
                    <a:lnTo>
                      <a:pt x="16" y="11"/>
                    </a:lnTo>
                    <a:lnTo>
                      <a:pt x="16" y="13"/>
                    </a:lnTo>
                    <a:lnTo>
                      <a:pt x="13" y="15"/>
                    </a:lnTo>
                    <a:lnTo>
                      <a:pt x="11" y="17"/>
                    </a:lnTo>
                    <a:lnTo>
                      <a:pt x="8" y="17"/>
                    </a:lnTo>
                    <a:lnTo>
                      <a:pt x="5" y="17"/>
                    </a:lnTo>
                    <a:lnTo>
                      <a:pt x="5" y="19"/>
                    </a:lnTo>
                    <a:lnTo>
                      <a:pt x="2" y="19"/>
                    </a:lnTo>
                    <a:lnTo>
                      <a:pt x="2" y="17"/>
                    </a:lnTo>
                    <a:lnTo>
                      <a:pt x="0" y="17"/>
                    </a:lnTo>
                    <a:lnTo>
                      <a:pt x="0" y="13"/>
                    </a:lnTo>
                    <a:lnTo>
                      <a:pt x="2" y="11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69" name="Freeform 17">
                <a:extLst>
                  <a:ext uri="{FF2B5EF4-FFF2-40B4-BE49-F238E27FC236}">
                    <a16:creationId xmlns:a16="http://schemas.microsoft.com/office/drawing/2014/main" id="{A88D4D73-2CDB-4F2F-BD22-E7150E1B35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3" y="3471"/>
                <a:ext cx="24" cy="22"/>
              </a:xfrm>
              <a:custGeom>
                <a:avLst/>
                <a:gdLst>
                  <a:gd name="T0" fmla="*/ 0 w 24"/>
                  <a:gd name="T1" fmla="*/ 8 h 22"/>
                  <a:gd name="T2" fmla="*/ 6 w 24"/>
                  <a:gd name="T3" fmla="*/ 6 h 22"/>
                  <a:gd name="T4" fmla="*/ 4 w 24"/>
                  <a:gd name="T5" fmla="*/ 6 h 22"/>
                  <a:gd name="T6" fmla="*/ 10 w 24"/>
                  <a:gd name="T7" fmla="*/ 17 h 22"/>
                  <a:gd name="T8" fmla="*/ 12 w 24"/>
                  <a:gd name="T9" fmla="*/ 10 h 22"/>
                  <a:gd name="T10" fmla="*/ 10 w 24"/>
                  <a:gd name="T11" fmla="*/ 6 h 22"/>
                  <a:gd name="T12" fmla="*/ 8 w 24"/>
                  <a:gd name="T13" fmla="*/ 6 h 22"/>
                  <a:gd name="T14" fmla="*/ 16 w 24"/>
                  <a:gd name="T15" fmla="*/ 2 h 22"/>
                  <a:gd name="T16" fmla="*/ 16 w 24"/>
                  <a:gd name="T17" fmla="*/ 4 h 22"/>
                  <a:gd name="T18" fmla="*/ 14 w 24"/>
                  <a:gd name="T19" fmla="*/ 4 h 22"/>
                  <a:gd name="T20" fmla="*/ 18 w 24"/>
                  <a:gd name="T21" fmla="*/ 15 h 22"/>
                  <a:gd name="T22" fmla="*/ 21 w 24"/>
                  <a:gd name="T23" fmla="*/ 2 h 22"/>
                  <a:gd name="T24" fmla="*/ 19 w 24"/>
                  <a:gd name="T25" fmla="*/ 2 h 22"/>
                  <a:gd name="T26" fmla="*/ 23 w 24"/>
                  <a:gd name="T27" fmla="*/ 0 h 22"/>
                  <a:gd name="T28" fmla="*/ 21 w 24"/>
                  <a:gd name="T29" fmla="*/ 0 h 22"/>
                  <a:gd name="T30" fmla="*/ 18 w 24"/>
                  <a:gd name="T31" fmla="*/ 17 h 22"/>
                  <a:gd name="T32" fmla="*/ 16 w 24"/>
                  <a:gd name="T33" fmla="*/ 19 h 22"/>
                  <a:gd name="T34" fmla="*/ 12 w 24"/>
                  <a:gd name="T35" fmla="*/ 10 h 22"/>
                  <a:gd name="T36" fmla="*/ 8 w 24"/>
                  <a:gd name="T37" fmla="*/ 21 h 22"/>
                  <a:gd name="T38" fmla="*/ 2 w 24"/>
                  <a:gd name="T39" fmla="*/ 8 h 22"/>
                  <a:gd name="T40" fmla="*/ 0 w 24"/>
                  <a:gd name="T41" fmla="*/ 8 h 22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4"/>
                  <a:gd name="T64" fmla="*/ 0 h 22"/>
                  <a:gd name="T65" fmla="*/ 24 w 24"/>
                  <a:gd name="T66" fmla="*/ 22 h 22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4" h="22">
                    <a:moveTo>
                      <a:pt x="0" y="8"/>
                    </a:moveTo>
                    <a:lnTo>
                      <a:pt x="6" y="6"/>
                    </a:lnTo>
                    <a:lnTo>
                      <a:pt x="4" y="6"/>
                    </a:lnTo>
                    <a:lnTo>
                      <a:pt x="10" y="17"/>
                    </a:lnTo>
                    <a:lnTo>
                      <a:pt x="12" y="10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16" y="2"/>
                    </a:lnTo>
                    <a:lnTo>
                      <a:pt x="16" y="4"/>
                    </a:lnTo>
                    <a:lnTo>
                      <a:pt x="14" y="4"/>
                    </a:lnTo>
                    <a:lnTo>
                      <a:pt x="18" y="15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18" y="17"/>
                    </a:lnTo>
                    <a:lnTo>
                      <a:pt x="16" y="19"/>
                    </a:lnTo>
                    <a:lnTo>
                      <a:pt x="12" y="10"/>
                    </a:lnTo>
                    <a:lnTo>
                      <a:pt x="8" y="21"/>
                    </a:lnTo>
                    <a:lnTo>
                      <a:pt x="2" y="8"/>
                    </a:lnTo>
                    <a:lnTo>
                      <a:pt x="0" y="8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70" name="Freeform 18">
                <a:extLst>
                  <a:ext uri="{FF2B5EF4-FFF2-40B4-BE49-F238E27FC236}">
                    <a16:creationId xmlns:a16="http://schemas.microsoft.com/office/drawing/2014/main" id="{F60B9351-DE18-4C33-9170-E6FADE9EB9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26" y="3465"/>
                <a:ext cx="17" cy="22"/>
              </a:xfrm>
              <a:custGeom>
                <a:avLst/>
                <a:gdLst>
                  <a:gd name="T0" fmla="*/ 0 w 17"/>
                  <a:gd name="T1" fmla="*/ 2 h 22"/>
                  <a:gd name="T2" fmla="*/ 0 w 17"/>
                  <a:gd name="T3" fmla="*/ 4 h 22"/>
                  <a:gd name="T4" fmla="*/ 5 w 17"/>
                  <a:gd name="T5" fmla="*/ 4 h 22"/>
                  <a:gd name="T6" fmla="*/ 10 w 17"/>
                  <a:gd name="T7" fmla="*/ 2 h 22"/>
                  <a:gd name="T8" fmla="*/ 10 w 17"/>
                  <a:gd name="T9" fmla="*/ 0 h 22"/>
                  <a:gd name="T10" fmla="*/ 5 w 17"/>
                  <a:gd name="T11" fmla="*/ 0 h 22"/>
                  <a:gd name="T12" fmla="*/ 0 w 17"/>
                  <a:gd name="T13" fmla="*/ 0 h 22"/>
                  <a:gd name="T14" fmla="*/ 0 w 17"/>
                  <a:gd name="T15" fmla="*/ 2 h 22"/>
                  <a:gd name="T16" fmla="*/ 10 w 17"/>
                  <a:gd name="T17" fmla="*/ 4 h 22"/>
                  <a:gd name="T18" fmla="*/ 0 w 17"/>
                  <a:gd name="T19" fmla="*/ 6 h 22"/>
                  <a:gd name="T20" fmla="*/ 0 w 17"/>
                  <a:gd name="T21" fmla="*/ 21 h 22"/>
                  <a:gd name="T22" fmla="*/ 16 w 17"/>
                  <a:gd name="T23" fmla="*/ 19 h 22"/>
                  <a:gd name="T24" fmla="*/ 10 w 17"/>
                  <a:gd name="T25" fmla="*/ 19 h 22"/>
                  <a:gd name="T26" fmla="*/ 10 w 17"/>
                  <a:gd name="T27" fmla="*/ 4 h 22"/>
                  <a:gd name="T28" fmla="*/ 0 w 17"/>
                  <a:gd name="T29" fmla="*/ 2 h 2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7"/>
                  <a:gd name="T46" fmla="*/ 0 h 22"/>
                  <a:gd name="T47" fmla="*/ 17 w 17"/>
                  <a:gd name="T48" fmla="*/ 22 h 2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7" h="22">
                    <a:moveTo>
                      <a:pt x="0" y="2"/>
                    </a:moveTo>
                    <a:lnTo>
                      <a:pt x="0" y="4"/>
                    </a:lnTo>
                    <a:lnTo>
                      <a:pt x="5" y="4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0" y="4"/>
                    </a:lnTo>
                    <a:lnTo>
                      <a:pt x="0" y="6"/>
                    </a:lnTo>
                    <a:lnTo>
                      <a:pt x="0" y="21"/>
                    </a:lnTo>
                    <a:lnTo>
                      <a:pt x="16" y="19"/>
                    </a:lnTo>
                    <a:lnTo>
                      <a:pt x="10" y="19"/>
                    </a:lnTo>
                    <a:lnTo>
                      <a:pt x="10" y="4"/>
                    </a:lnTo>
                    <a:lnTo>
                      <a:pt x="0" y="2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71" name="Freeform 19">
                <a:extLst>
                  <a:ext uri="{FF2B5EF4-FFF2-40B4-BE49-F238E27FC236}">
                    <a16:creationId xmlns:a16="http://schemas.microsoft.com/office/drawing/2014/main" id="{5A61AD1A-066F-4F57-8061-6F880A8757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32" y="3463"/>
                <a:ext cx="17" cy="22"/>
              </a:xfrm>
              <a:custGeom>
                <a:avLst/>
                <a:gdLst>
                  <a:gd name="T0" fmla="*/ 0 w 17"/>
                  <a:gd name="T1" fmla="*/ 6 h 22"/>
                  <a:gd name="T2" fmla="*/ 3 w 17"/>
                  <a:gd name="T3" fmla="*/ 6 h 22"/>
                  <a:gd name="T4" fmla="*/ 3 w 17"/>
                  <a:gd name="T5" fmla="*/ 2 h 22"/>
                  <a:gd name="T6" fmla="*/ 9 w 17"/>
                  <a:gd name="T7" fmla="*/ 0 h 22"/>
                  <a:gd name="T8" fmla="*/ 9 w 17"/>
                  <a:gd name="T9" fmla="*/ 4 h 22"/>
                  <a:gd name="T10" fmla="*/ 12 w 17"/>
                  <a:gd name="T11" fmla="*/ 4 h 22"/>
                  <a:gd name="T12" fmla="*/ 9 w 17"/>
                  <a:gd name="T13" fmla="*/ 4 h 22"/>
                  <a:gd name="T14" fmla="*/ 9 w 17"/>
                  <a:gd name="T15" fmla="*/ 18 h 22"/>
                  <a:gd name="T16" fmla="*/ 9 w 17"/>
                  <a:gd name="T17" fmla="*/ 19 h 22"/>
                  <a:gd name="T18" fmla="*/ 12 w 17"/>
                  <a:gd name="T19" fmla="*/ 19 h 22"/>
                  <a:gd name="T20" fmla="*/ 12 w 17"/>
                  <a:gd name="T21" fmla="*/ 18 h 22"/>
                  <a:gd name="T22" fmla="*/ 16 w 17"/>
                  <a:gd name="T23" fmla="*/ 16 h 22"/>
                  <a:gd name="T24" fmla="*/ 16 w 17"/>
                  <a:gd name="T25" fmla="*/ 12 h 22"/>
                  <a:gd name="T26" fmla="*/ 16 w 17"/>
                  <a:gd name="T27" fmla="*/ 16 h 22"/>
                  <a:gd name="T28" fmla="*/ 16 w 17"/>
                  <a:gd name="T29" fmla="*/ 18 h 22"/>
                  <a:gd name="T30" fmla="*/ 12 w 17"/>
                  <a:gd name="T31" fmla="*/ 19 h 22"/>
                  <a:gd name="T32" fmla="*/ 9 w 17"/>
                  <a:gd name="T33" fmla="*/ 19 h 22"/>
                  <a:gd name="T34" fmla="*/ 9 w 17"/>
                  <a:gd name="T35" fmla="*/ 21 h 22"/>
                  <a:gd name="T36" fmla="*/ 6 w 17"/>
                  <a:gd name="T37" fmla="*/ 21 h 22"/>
                  <a:gd name="T38" fmla="*/ 6 w 17"/>
                  <a:gd name="T39" fmla="*/ 19 h 22"/>
                  <a:gd name="T40" fmla="*/ 3 w 17"/>
                  <a:gd name="T41" fmla="*/ 19 h 22"/>
                  <a:gd name="T42" fmla="*/ 3 w 17"/>
                  <a:gd name="T43" fmla="*/ 18 h 22"/>
                  <a:gd name="T44" fmla="*/ 3 w 17"/>
                  <a:gd name="T45" fmla="*/ 6 h 22"/>
                  <a:gd name="T46" fmla="*/ 0 w 17"/>
                  <a:gd name="T47" fmla="*/ 6 h 2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7"/>
                  <a:gd name="T73" fmla="*/ 0 h 22"/>
                  <a:gd name="T74" fmla="*/ 17 w 17"/>
                  <a:gd name="T75" fmla="*/ 22 h 2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7" h="22">
                    <a:moveTo>
                      <a:pt x="0" y="6"/>
                    </a:moveTo>
                    <a:lnTo>
                      <a:pt x="3" y="6"/>
                    </a:lnTo>
                    <a:lnTo>
                      <a:pt x="3" y="2"/>
                    </a:lnTo>
                    <a:lnTo>
                      <a:pt x="9" y="0"/>
                    </a:lnTo>
                    <a:lnTo>
                      <a:pt x="9" y="4"/>
                    </a:lnTo>
                    <a:lnTo>
                      <a:pt x="12" y="4"/>
                    </a:lnTo>
                    <a:lnTo>
                      <a:pt x="9" y="4"/>
                    </a:lnTo>
                    <a:lnTo>
                      <a:pt x="9" y="18"/>
                    </a:lnTo>
                    <a:lnTo>
                      <a:pt x="9" y="19"/>
                    </a:lnTo>
                    <a:lnTo>
                      <a:pt x="12" y="19"/>
                    </a:lnTo>
                    <a:lnTo>
                      <a:pt x="12" y="18"/>
                    </a:lnTo>
                    <a:lnTo>
                      <a:pt x="16" y="16"/>
                    </a:lnTo>
                    <a:lnTo>
                      <a:pt x="16" y="12"/>
                    </a:lnTo>
                    <a:lnTo>
                      <a:pt x="16" y="16"/>
                    </a:lnTo>
                    <a:lnTo>
                      <a:pt x="16" y="18"/>
                    </a:lnTo>
                    <a:lnTo>
                      <a:pt x="12" y="19"/>
                    </a:lnTo>
                    <a:lnTo>
                      <a:pt x="9" y="19"/>
                    </a:lnTo>
                    <a:lnTo>
                      <a:pt x="9" y="21"/>
                    </a:lnTo>
                    <a:lnTo>
                      <a:pt x="6" y="21"/>
                    </a:lnTo>
                    <a:lnTo>
                      <a:pt x="6" y="19"/>
                    </a:lnTo>
                    <a:lnTo>
                      <a:pt x="3" y="19"/>
                    </a:lnTo>
                    <a:lnTo>
                      <a:pt x="3" y="18"/>
                    </a:lnTo>
                    <a:lnTo>
                      <a:pt x="3" y="6"/>
                    </a:lnTo>
                    <a:lnTo>
                      <a:pt x="0" y="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72" name="Freeform 20">
                <a:extLst>
                  <a:ext uri="{FF2B5EF4-FFF2-40B4-BE49-F238E27FC236}">
                    <a16:creationId xmlns:a16="http://schemas.microsoft.com/office/drawing/2014/main" id="{72DE2449-2563-496A-B913-D61B8B1F7B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2" y="3463"/>
                <a:ext cx="17" cy="19"/>
              </a:xfrm>
              <a:custGeom>
                <a:avLst/>
                <a:gdLst>
                  <a:gd name="T0" fmla="*/ 16 w 17"/>
                  <a:gd name="T1" fmla="*/ 6 h 19"/>
                  <a:gd name="T2" fmla="*/ 13 w 17"/>
                  <a:gd name="T3" fmla="*/ 4 h 19"/>
                  <a:gd name="T4" fmla="*/ 13 w 17"/>
                  <a:gd name="T5" fmla="*/ 2 h 19"/>
                  <a:gd name="T6" fmla="*/ 13 w 17"/>
                  <a:gd name="T7" fmla="*/ 0 h 19"/>
                  <a:gd name="T8" fmla="*/ 10 w 17"/>
                  <a:gd name="T9" fmla="*/ 0 h 19"/>
                  <a:gd name="T10" fmla="*/ 7 w 17"/>
                  <a:gd name="T11" fmla="*/ 0 h 19"/>
                  <a:gd name="T12" fmla="*/ 7 w 17"/>
                  <a:gd name="T13" fmla="*/ 2 h 19"/>
                  <a:gd name="T14" fmla="*/ 4 w 17"/>
                  <a:gd name="T15" fmla="*/ 4 h 19"/>
                  <a:gd name="T16" fmla="*/ 4 w 17"/>
                  <a:gd name="T17" fmla="*/ 6 h 19"/>
                  <a:gd name="T18" fmla="*/ 4 w 17"/>
                  <a:gd name="T19" fmla="*/ 8 h 19"/>
                  <a:gd name="T20" fmla="*/ 4 w 17"/>
                  <a:gd name="T21" fmla="*/ 10 h 19"/>
                  <a:gd name="T22" fmla="*/ 4 w 17"/>
                  <a:gd name="T23" fmla="*/ 12 h 19"/>
                  <a:gd name="T24" fmla="*/ 4 w 17"/>
                  <a:gd name="T25" fmla="*/ 14 h 19"/>
                  <a:gd name="T26" fmla="*/ 4 w 17"/>
                  <a:gd name="T27" fmla="*/ 16 h 19"/>
                  <a:gd name="T28" fmla="*/ 7 w 17"/>
                  <a:gd name="T29" fmla="*/ 16 h 19"/>
                  <a:gd name="T30" fmla="*/ 10 w 17"/>
                  <a:gd name="T31" fmla="*/ 16 h 19"/>
                  <a:gd name="T32" fmla="*/ 13 w 17"/>
                  <a:gd name="T33" fmla="*/ 16 h 19"/>
                  <a:gd name="T34" fmla="*/ 13 w 17"/>
                  <a:gd name="T35" fmla="*/ 14 h 19"/>
                  <a:gd name="T36" fmla="*/ 16 w 17"/>
                  <a:gd name="T37" fmla="*/ 12 h 19"/>
                  <a:gd name="T38" fmla="*/ 16 w 17"/>
                  <a:gd name="T39" fmla="*/ 10 h 19"/>
                  <a:gd name="T40" fmla="*/ 16 w 17"/>
                  <a:gd name="T41" fmla="*/ 8 h 19"/>
                  <a:gd name="T42" fmla="*/ 16 w 17"/>
                  <a:gd name="T43" fmla="*/ 10 h 19"/>
                  <a:gd name="T44" fmla="*/ 16 w 17"/>
                  <a:gd name="T45" fmla="*/ 12 h 19"/>
                  <a:gd name="T46" fmla="*/ 16 w 17"/>
                  <a:gd name="T47" fmla="*/ 14 h 19"/>
                  <a:gd name="T48" fmla="*/ 13 w 17"/>
                  <a:gd name="T49" fmla="*/ 16 h 19"/>
                  <a:gd name="T50" fmla="*/ 10 w 17"/>
                  <a:gd name="T51" fmla="*/ 16 h 19"/>
                  <a:gd name="T52" fmla="*/ 10 w 17"/>
                  <a:gd name="T53" fmla="*/ 18 h 19"/>
                  <a:gd name="T54" fmla="*/ 7 w 17"/>
                  <a:gd name="T55" fmla="*/ 18 h 19"/>
                  <a:gd name="T56" fmla="*/ 4 w 17"/>
                  <a:gd name="T57" fmla="*/ 18 h 19"/>
                  <a:gd name="T58" fmla="*/ 2 w 17"/>
                  <a:gd name="T59" fmla="*/ 16 h 19"/>
                  <a:gd name="T60" fmla="*/ 0 w 17"/>
                  <a:gd name="T61" fmla="*/ 14 h 19"/>
                  <a:gd name="T62" fmla="*/ 0 w 17"/>
                  <a:gd name="T63" fmla="*/ 12 h 19"/>
                  <a:gd name="T64" fmla="*/ 0 w 17"/>
                  <a:gd name="T65" fmla="*/ 10 h 19"/>
                  <a:gd name="T66" fmla="*/ 0 w 17"/>
                  <a:gd name="T67" fmla="*/ 8 h 19"/>
                  <a:gd name="T68" fmla="*/ 2 w 17"/>
                  <a:gd name="T69" fmla="*/ 6 h 19"/>
                  <a:gd name="T70" fmla="*/ 2 w 17"/>
                  <a:gd name="T71" fmla="*/ 4 h 19"/>
                  <a:gd name="T72" fmla="*/ 4 w 17"/>
                  <a:gd name="T73" fmla="*/ 2 h 19"/>
                  <a:gd name="T74" fmla="*/ 7 w 17"/>
                  <a:gd name="T75" fmla="*/ 0 h 19"/>
                  <a:gd name="T76" fmla="*/ 10 w 17"/>
                  <a:gd name="T77" fmla="*/ 0 h 19"/>
                  <a:gd name="T78" fmla="*/ 13 w 17"/>
                  <a:gd name="T79" fmla="*/ 0 h 19"/>
                  <a:gd name="T80" fmla="*/ 16 w 17"/>
                  <a:gd name="T81" fmla="*/ 0 h 19"/>
                  <a:gd name="T82" fmla="*/ 16 w 17"/>
                  <a:gd name="T83" fmla="*/ 6 h 19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"/>
                  <a:gd name="T127" fmla="*/ 0 h 19"/>
                  <a:gd name="T128" fmla="*/ 17 w 17"/>
                  <a:gd name="T129" fmla="*/ 19 h 19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" h="19">
                    <a:moveTo>
                      <a:pt x="16" y="6"/>
                    </a:moveTo>
                    <a:lnTo>
                      <a:pt x="13" y="4"/>
                    </a:lnTo>
                    <a:lnTo>
                      <a:pt x="13" y="2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4" y="16"/>
                    </a:lnTo>
                    <a:lnTo>
                      <a:pt x="7" y="16"/>
                    </a:lnTo>
                    <a:lnTo>
                      <a:pt x="10" y="16"/>
                    </a:lnTo>
                    <a:lnTo>
                      <a:pt x="13" y="16"/>
                    </a:lnTo>
                    <a:lnTo>
                      <a:pt x="13" y="14"/>
                    </a:lnTo>
                    <a:lnTo>
                      <a:pt x="16" y="12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16" y="10"/>
                    </a:lnTo>
                    <a:lnTo>
                      <a:pt x="16" y="12"/>
                    </a:lnTo>
                    <a:lnTo>
                      <a:pt x="16" y="14"/>
                    </a:lnTo>
                    <a:lnTo>
                      <a:pt x="13" y="16"/>
                    </a:lnTo>
                    <a:lnTo>
                      <a:pt x="10" y="16"/>
                    </a:lnTo>
                    <a:lnTo>
                      <a:pt x="10" y="18"/>
                    </a:lnTo>
                    <a:lnTo>
                      <a:pt x="7" y="18"/>
                    </a:lnTo>
                    <a:lnTo>
                      <a:pt x="4" y="18"/>
                    </a:lnTo>
                    <a:lnTo>
                      <a:pt x="2" y="16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3" y="0"/>
                    </a:lnTo>
                    <a:lnTo>
                      <a:pt x="16" y="0"/>
                    </a:lnTo>
                    <a:lnTo>
                      <a:pt x="16" y="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73" name="Freeform 21">
                <a:extLst>
                  <a:ext uri="{FF2B5EF4-FFF2-40B4-BE49-F238E27FC236}">
                    <a16:creationId xmlns:a16="http://schemas.microsoft.com/office/drawing/2014/main" id="{FCBEBCB9-E2F8-448C-951C-D9FAD3699B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5" y="3454"/>
                <a:ext cx="17" cy="24"/>
              </a:xfrm>
              <a:custGeom>
                <a:avLst/>
                <a:gdLst>
                  <a:gd name="T0" fmla="*/ 0 w 17"/>
                  <a:gd name="T1" fmla="*/ 2 h 24"/>
                  <a:gd name="T2" fmla="*/ 4 w 17"/>
                  <a:gd name="T3" fmla="*/ 0 h 24"/>
                  <a:gd name="T4" fmla="*/ 4 w 17"/>
                  <a:gd name="T5" fmla="*/ 7 h 24"/>
                  <a:gd name="T6" fmla="*/ 7 w 17"/>
                  <a:gd name="T7" fmla="*/ 7 h 24"/>
                  <a:gd name="T8" fmla="*/ 7 w 17"/>
                  <a:gd name="T9" fmla="*/ 5 h 24"/>
                  <a:gd name="T10" fmla="*/ 9 w 17"/>
                  <a:gd name="T11" fmla="*/ 5 h 24"/>
                  <a:gd name="T12" fmla="*/ 9 w 17"/>
                  <a:gd name="T13" fmla="*/ 4 h 24"/>
                  <a:gd name="T14" fmla="*/ 12 w 17"/>
                  <a:gd name="T15" fmla="*/ 4 h 24"/>
                  <a:gd name="T16" fmla="*/ 13 w 17"/>
                  <a:gd name="T17" fmla="*/ 4 h 24"/>
                  <a:gd name="T18" fmla="*/ 13 w 17"/>
                  <a:gd name="T19" fmla="*/ 5 h 24"/>
                  <a:gd name="T20" fmla="*/ 16 w 17"/>
                  <a:gd name="T21" fmla="*/ 5 h 24"/>
                  <a:gd name="T22" fmla="*/ 16 w 17"/>
                  <a:gd name="T23" fmla="*/ 7 h 24"/>
                  <a:gd name="T24" fmla="*/ 16 w 17"/>
                  <a:gd name="T25" fmla="*/ 19 h 24"/>
                  <a:gd name="T26" fmla="*/ 9 w 17"/>
                  <a:gd name="T27" fmla="*/ 21 h 24"/>
                  <a:gd name="T28" fmla="*/ 12 w 17"/>
                  <a:gd name="T29" fmla="*/ 19 h 24"/>
                  <a:gd name="T30" fmla="*/ 12 w 17"/>
                  <a:gd name="T31" fmla="*/ 7 h 24"/>
                  <a:gd name="T32" fmla="*/ 12 w 17"/>
                  <a:gd name="T33" fmla="*/ 5 h 24"/>
                  <a:gd name="T34" fmla="*/ 9 w 17"/>
                  <a:gd name="T35" fmla="*/ 5 h 24"/>
                  <a:gd name="T36" fmla="*/ 7 w 17"/>
                  <a:gd name="T37" fmla="*/ 5 h 24"/>
                  <a:gd name="T38" fmla="*/ 7 w 17"/>
                  <a:gd name="T39" fmla="*/ 7 h 24"/>
                  <a:gd name="T40" fmla="*/ 7 w 17"/>
                  <a:gd name="T41" fmla="*/ 9 h 24"/>
                  <a:gd name="T42" fmla="*/ 4 w 17"/>
                  <a:gd name="T43" fmla="*/ 9 h 24"/>
                  <a:gd name="T44" fmla="*/ 4 w 17"/>
                  <a:gd name="T45" fmla="*/ 11 h 24"/>
                  <a:gd name="T46" fmla="*/ 4 w 17"/>
                  <a:gd name="T47" fmla="*/ 21 h 24"/>
                  <a:gd name="T48" fmla="*/ 7 w 17"/>
                  <a:gd name="T49" fmla="*/ 21 h 24"/>
                  <a:gd name="T50" fmla="*/ 0 w 17"/>
                  <a:gd name="T51" fmla="*/ 23 h 24"/>
                  <a:gd name="T52" fmla="*/ 2 w 17"/>
                  <a:gd name="T53" fmla="*/ 23 h 24"/>
                  <a:gd name="T54" fmla="*/ 2 w 17"/>
                  <a:gd name="T55" fmla="*/ 2 h 24"/>
                  <a:gd name="T56" fmla="*/ 0 w 17"/>
                  <a:gd name="T57" fmla="*/ 4 h 24"/>
                  <a:gd name="T58" fmla="*/ 0 w 17"/>
                  <a:gd name="T59" fmla="*/ 2 h 2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17"/>
                  <a:gd name="T91" fmla="*/ 0 h 24"/>
                  <a:gd name="T92" fmla="*/ 17 w 17"/>
                  <a:gd name="T93" fmla="*/ 24 h 2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17" h="24">
                    <a:moveTo>
                      <a:pt x="0" y="2"/>
                    </a:moveTo>
                    <a:lnTo>
                      <a:pt x="4" y="0"/>
                    </a:lnTo>
                    <a:lnTo>
                      <a:pt x="4" y="7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9" y="4"/>
                    </a:lnTo>
                    <a:lnTo>
                      <a:pt x="12" y="4"/>
                    </a:lnTo>
                    <a:lnTo>
                      <a:pt x="13" y="4"/>
                    </a:lnTo>
                    <a:lnTo>
                      <a:pt x="13" y="5"/>
                    </a:lnTo>
                    <a:lnTo>
                      <a:pt x="16" y="5"/>
                    </a:lnTo>
                    <a:lnTo>
                      <a:pt x="16" y="7"/>
                    </a:lnTo>
                    <a:lnTo>
                      <a:pt x="16" y="19"/>
                    </a:lnTo>
                    <a:lnTo>
                      <a:pt x="9" y="21"/>
                    </a:lnTo>
                    <a:lnTo>
                      <a:pt x="12" y="19"/>
                    </a:lnTo>
                    <a:lnTo>
                      <a:pt x="12" y="7"/>
                    </a:lnTo>
                    <a:lnTo>
                      <a:pt x="12" y="5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7" y="7"/>
                    </a:lnTo>
                    <a:lnTo>
                      <a:pt x="7" y="9"/>
                    </a:lnTo>
                    <a:lnTo>
                      <a:pt x="4" y="9"/>
                    </a:lnTo>
                    <a:lnTo>
                      <a:pt x="4" y="11"/>
                    </a:lnTo>
                    <a:lnTo>
                      <a:pt x="4" y="21"/>
                    </a:lnTo>
                    <a:lnTo>
                      <a:pt x="7" y="21"/>
                    </a:lnTo>
                    <a:lnTo>
                      <a:pt x="0" y="23"/>
                    </a:lnTo>
                    <a:lnTo>
                      <a:pt x="2" y="23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2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74" name="Freeform 22">
                <a:extLst>
                  <a:ext uri="{FF2B5EF4-FFF2-40B4-BE49-F238E27FC236}">
                    <a16:creationId xmlns:a16="http://schemas.microsoft.com/office/drawing/2014/main" id="{2C423B15-D211-44C1-A094-F13AC4D755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4" y="3444"/>
                <a:ext cx="17" cy="24"/>
              </a:xfrm>
              <a:custGeom>
                <a:avLst/>
                <a:gdLst>
                  <a:gd name="T0" fmla="*/ 0 w 17"/>
                  <a:gd name="T1" fmla="*/ 8 h 24"/>
                  <a:gd name="T2" fmla="*/ 3 w 17"/>
                  <a:gd name="T3" fmla="*/ 6 h 24"/>
                  <a:gd name="T4" fmla="*/ 3 w 17"/>
                  <a:gd name="T5" fmla="*/ 4 h 24"/>
                  <a:gd name="T6" fmla="*/ 7 w 17"/>
                  <a:gd name="T7" fmla="*/ 4 h 24"/>
                  <a:gd name="T8" fmla="*/ 7 w 17"/>
                  <a:gd name="T9" fmla="*/ 2 h 24"/>
                  <a:gd name="T10" fmla="*/ 8 w 17"/>
                  <a:gd name="T11" fmla="*/ 2 h 24"/>
                  <a:gd name="T12" fmla="*/ 8 w 17"/>
                  <a:gd name="T13" fmla="*/ 0 h 24"/>
                  <a:gd name="T14" fmla="*/ 12 w 17"/>
                  <a:gd name="T15" fmla="*/ 0 h 24"/>
                  <a:gd name="T16" fmla="*/ 12 w 17"/>
                  <a:gd name="T17" fmla="*/ 21 h 24"/>
                  <a:gd name="T18" fmla="*/ 16 w 17"/>
                  <a:gd name="T19" fmla="*/ 21 h 24"/>
                  <a:gd name="T20" fmla="*/ 3 w 17"/>
                  <a:gd name="T21" fmla="*/ 23 h 24"/>
                  <a:gd name="T22" fmla="*/ 7 w 17"/>
                  <a:gd name="T23" fmla="*/ 21 h 24"/>
                  <a:gd name="T24" fmla="*/ 7 w 17"/>
                  <a:gd name="T25" fmla="*/ 4 h 24"/>
                  <a:gd name="T26" fmla="*/ 3 w 17"/>
                  <a:gd name="T27" fmla="*/ 6 h 24"/>
                  <a:gd name="T28" fmla="*/ 0 w 17"/>
                  <a:gd name="T29" fmla="*/ 8 h 2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7"/>
                  <a:gd name="T46" fmla="*/ 0 h 24"/>
                  <a:gd name="T47" fmla="*/ 17 w 17"/>
                  <a:gd name="T48" fmla="*/ 24 h 24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7" h="24">
                    <a:moveTo>
                      <a:pt x="0" y="8"/>
                    </a:moveTo>
                    <a:lnTo>
                      <a:pt x="3" y="6"/>
                    </a:lnTo>
                    <a:lnTo>
                      <a:pt x="3" y="4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2" y="21"/>
                    </a:lnTo>
                    <a:lnTo>
                      <a:pt x="16" y="21"/>
                    </a:lnTo>
                    <a:lnTo>
                      <a:pt x="3" y="23"/>
                    </a:lnTo>
                    <a:lnTo>
                      <a:pt x="7" y="21"/>
                    </a:lnTo>
                    <a:lnTo>
                      <a:pt x="7" y="4"/>
                    </a:lnTo>
                    <a:lnTo>
                      <a:pt x="3" y="6"/>
                    </a:lnTo>
                    <a:lnTo>
                      <a:pt x="0" y="8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75" name="Freeform 23">
                <a:extLst>
                  <a:ext uri="{FF2B5EF4-FFF2-40B4-BE49-F238E27FC236}">
                    <a16:creationId xmlns:a16="http://schemas.microsoft.com/office/drawing/2014/main" id="{3897841F-6ED7-44B0-9B9A-84F74E18D2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3" y="3440"/>
                <a:ext cx="17" cy="24"/>
              </a:xfrm>
              <a:custGeom>
                <a:avLst/>
                <a:gdLst>
                  <a:gd name="T0" fmla="*/ 10 w 17"/>
                  <a:gd name="T1" fmla="*/ 12 h 24"/>
                  <a:gd name="T2" fmla="*/ 12 w 17"/>
                  <a:gd name="T3" fmla="*/ 14 h 24"/>
                  <a:gd name="T4" fmla="*/ 12 w 17"/>
                  <a:gd name="T5" fmla="*/ 18 h 24"/>
                  <a:gd name="T6" fmla="*/ 10 w 17"/>
                  <a:gd name="T7" fmla="*/ 21 h 24"/>
                  <a:gd name="T8" fmla="*/ 6 w 17"/>
                  <a:gd name="T9" fmla="*/ 21 h 24"/>
                  <a:gd name="T10" fmla="*/ 4 w 17"/>
                  <a:gd name="T11" fmla="*/ 19 h 24"/>
                  <a:gd name="T12" fmla="*/ 4 w 17"/>
                  <a:gd name="T13" fmla="*/ 16 h 24"/>
                  <a:gd name="T14" fmla="*/ 6 w 17"/>
                  <a:gd name="T15" fmla="*/ 14 h 24"/>
                  <a:gd name="T16" fmla="*/ 8 w 17"/>
                  <a:gd name="T17" fmla="*/ 12 h 24"/>
                  <a:gd name="T18" fmla="*/ 6 w 17"/>
                  <a:gd name="T19" fmla="*/ 0 h 24"/>
                  <a:gd name="T20" fmla="*/ 4 w 17"/>
                  <a:gd name="T21" fmla="*/ 2 h 24"/>
                  <a:gd name="T22" fmla="*/ 2 w 17"/>
                  <a:gd name="T23" fmla="*/ 4 h 24"/>
                  <a:gd name="T24" fmla="*/ 2 w 17"/>
                  <a:gd name="T25" fmla="*/ 8 h 24"/>
                  <a:gd name="T26" fmla="*/ 2 w 17"/>
                  <a:gd name="T27" fmla="*/ 12 h 24"/>
                  <a:gd name="T28" fmla="*/ 6 w 17"/>
                  <a:gd name="T29" fmla="*/ 12 h 24"/>
                  <a:gd name="T30" fmla="*/ 4 w 17"/>
                  <a:gd name="T31" fmla="*/ 14 h 24"/>
                  <a:gd name="T32" fmla="*/ 2 w 17"/>
                  <a:gd name="T33" fmla="*/ 16 h 24"/>
                  <a:gd name="T34" fmla="*/ 0 w 17"/>
                  <a:gd name="T35" fmla="*/ 19 h 24"/>
                  <a:gd name="T36" fmla="*/ 2 w 17"/>
                  <a:gd name="T37" fmla="*/ 23 h 24"/>
                  <a:gd name="T38" fmla="*/ 6 w 17"/>
                  <a:gd name="T39" fmla="*/ 23 h 24"/>
                  <a:gd name="T40" fmla="*/ 10 w 17"/>
                  <a:gd name="T41" fmla="*/ 21 h 24"/>
                  <a:gd name="T42" fmla="*/ 14 w 17"/>
                  <a:gd name="T43" fmla="*/ 19 h 24"/>
                  <a:gd name="T44" fmla="*/ 16 w 17"/>
                  <a:gd name="T45" fmla="*/ 18 h 24"/>
                  <a:gd name="T46" fmla="*/ 16 w 17"/>
                  <a:gd name="T47" fmla="*/ 14 h 24"/>
                  <a:gd name="T48" fmla="*/ 14 w 17"/>
                  <a:gd name="T49" fmla="*/ 12 h 24"/>
                  <a:gd name="T50" fmla="*/ 12 w 17"/>
                  <a:gd name="T51" fmla="*/ 10 h 24"/>
                  <a:gd name="T52" fmla="*/ 12 w 17"/>
                  <a:gd name="T53" fmla="*/ 10 h 24"/>
                  <a:gd name="T54" fmla="*/ 14 w 17"/>
                  <a:gd name="T55" fmla="*/ 8 h 24"/>
                  <a:gd name="T56" fmla="*/ 16 w 17"/>
                  <a:gd name="T57" fmla="*/ 4 h 24"/>
                  <a:gd name="T58" fmla="*/ 14 w 17"/>
                  <a:gd name="T59" fmla="*/ 2 h 24"/>
                  <a:gd name="T60" fmla="*/ 12 w 17"/>
                  <a:gd name="T61" fmla="*/ 0 h 24"/>
                  <a:gd name="T62" fmla="*/ 8 w 17"/>
                  <a:gd name="T63" fmla="*/ 0 h 24"/>
                  <a:gd name="T64" fmla="*/ 10 w 17"/>
                  <a:gd name="T65" fmla="*/ 2 h 24"/>
                  <a:gd name="T66" fmla="*/ 12 w 17"/>
                  <a:gd name="T67" fmla="*/ 4 h 24"/>
                  <a:gd name="T68" fmla="*/ 12 w 17"/>
                  <a:gd name="T69" fmla="*/ 8 h 24"/>
                  <a:gd name="T70" fmla="*/ 10 w 17"/>
                  <a:gd name="T71" fmla="*/ 10 h 24"/>
                  <a:gd name="T72" fmla="*/ 6 w 17"/>
                  <a:gd name="T73" fmla="*/ 12 h 24"/>
                  <a:gd name="T74" fmla="*/ 4 w 17"/>
                  <a:gd name="T75" fmla="*/ 10 h 24"/>
                  <a:gd name="T76" fmla="*/ 4 w 17"/>
                  <a:gd name="T77" fmla="*/ 6 h 24"/>
                  <a:gd name="T78" fmla="*/ 6 w 17"/>
                  <a:gd name="T79" fmla="*/ 4 h 24"/>
                  <a:gd name="T80" fmla="*/ 8 w 17"/>
                  <a:gd name="T81" fmla="*/ 2 h 24"/>
                  <a:gd name="T82" fmla="*/ 8 w 17"/>
                  <a:gd name="T83" fmla="*/ 12 h 2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"/>
                  <a:gd name="T127" fmla="*/ 0 h 24"/>
                  <a:gd name="T128" fmla="*/ 17 w 17"/>
                  <a:gd name="T129" fmla="*/ 24 h 2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" h="24">
                    <a:moveTo>
                      <a:pt x="8" y="12"/>
                    </a:moveTo>
                    <a:lnTo>
                      <a:pt x="10" y="12"/>
                    </a:lnTo>
                    <a:lnTo>
                      <a:pt x="12" y="12"/>
                    </a:lnTo>
                    <a:lnTo>
                      <a:pt x="12" y="14"/>
                    </a:lnTo>
                    <a:lnTo>
                      <a:pt x="12" y="16"/>
                    </a:lnTo>
                    <a:lnTo>
                      <a:pt x="12" y="18"/>
                    </a:lnTo>
                    <a:lnTo>
                      <a:pt x="12" y="19"/>
                    </a:lnTo>
                    <a:lnTo>
                      <a:pt x="10" y="21"/>
                    </a:lnTo>
                    <a:lnTo>
                      <a:pt x="8" y="21"/>
                    </a:lnTo>
                    <a:lnTo>
                      <a:pt x="6" y="21"/>
                    </a:lnTo>
                    <a:lnTo>
                      <a:pt x="4" y="21"/>
                    </a:lnTo>
                    <a:lnTo>
                      <a:pt x="4" y="19"/>
                    </a:lnTo>
                    <a:lnTo>
                      <a:pt x="4" y="18"/>
                    </a:lnTo>
                    <a:lnTo>
                      <a:pt x="4" y="16"/>
                    </a:lnTo>
                    <a:lnTo>
                      <a:pt x="4" y="14"/>
                    </a:lnTo>
                    <a:lnTo>
                      <a:pt x="6" y="14"/>
                    </a:lnTo>
                    <a:lnTo>
                      <a:pt x="6" y="12"/>
                    </a:lnTo>
                    <a:lnTo>
                      <a:pt x="8" y="1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4" y="12"/>
                    </a:lnTo>
                    <a:lnTo>
                      <a:pt x="6" y="12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2" y="14"/>
                    </a:lnTo>
                    <a:lnTo>
                      <a:pt x="2" y="16"/>
                    </a:lnTo>
                    <a:lnTo>
                      <a:pt x="0" y="18"/>
                    </a:lnTo>
                    <a:lnTo>
                      <a:pt x="0" y="19"/>
                    </a:lnTo>
                    <a:lnTo>
                      <a:pt x="2" y="21"/>
                    </a:lnTo>
                    <a:lnTo>
                      <a:pt x="2" y="23"/>
                    </a:lnTo>
                    <a:lnTo>
                      <a:pt x="4" y="23"/>
                    </a:lnTo>
                    <a:lnTo>
                      <a:pt x="6" y="23"/>
                    </a:lnTo>
                    <a:lnTo>
                      <a:pt x="8" y="23"/>
                    </a:lnTo>
                    <a:lnTo>
                      <a:pt x="10" y="21"/>
                    </a:lnTo>
                    <a:lnTo>
                      <a:pt x="12" y="21"/>
                    </a:lnTo>
                    <a:lnTo>
                      <a:pt x="14" y="19"/>
                    </a:lnTo>
                    <a:lnTo>
                      <a:pt x="14" y="18"/>
                    </a:lnTo>
                    <a:lnTo>
                      <a:pt x="16" y="18"/>
                    </a:lnTo>
                    <a:lnTo>
                      <a:pt x="16" y="16"/>
                    </a:lnTo>
                    <a:lnTo>
                      <a:pt x="16" y="14"/>
                    </a:lnTo>
                    <a:lnTo>
                      <a:pt x="16" y="12"/>
                    </a:lnTo>
                    <a:lnTo>
                      <a:pt x="14" y="12"/>
                    </a:lnTo>
                    <a:lnTo>
                      <a:pt x="14" y="10"/>
                    </a:lnTo>
                    <a:lnTo>
                      <a:pt x="12" y="10"/>
                    </a:lnTo>
                    <a:lnTo>
                      <a:pt x="10" y="10"/>
                    </a:lnTo>
                    <a:lnTo>
                      <a:pt x="12" y="10"/>
                    </a:lnTo>
                    <a:lnTo>
                      <a:pt x="12" y="8"/>
                    </a:lnTo>
                    <a:lnTo>
                      <a:pt x="14" y="8"/>
                    </a:lnTo>
                    <a:lnTo>
                      <a:pt x="14" y="6"/>
                    </a:lnTo>
                    <a:lnTo>
                      <a:pt x="16" y="4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2" y="4"/>
                    </a:lnTo>
                    <a:lnTo>
                      <a:pt x="12" y="6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10" y="10"/>
                    </a:lnTo>
                    <a:lnTo>
                      <a:pt x="8" y="10"/>
                    </a:lnTo>
                    <a:lnTo>
                      <a:pt x="6" y="12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12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76" name="Freeform 24">
                <a:extLst>
                  <a:ext uri="{FF2B5EF4-FFF2-40B4-BE49-F238E27FC236}">
                    <a16:creationId xmlns:a16="http://schemas.microsoft.com/office/drawing/2014/main" id="{DF334B62-8316-4821-8E70-3254DFC5A6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11" y="3435"/>
                <a:ext cx="17" cy="24"/>
              </a:xfrm>
              <a:custGeom>
                <a:avLst/>
                <a:gdLst>
                  <a:gd name="T0" fmla="*/ 6 w 17"/>
                  <a:gd name="T1" fmla="*/ 1 h 24"/>
                  <a:gd name="T2" fmla="*/ 8 w 17"/>
                  <a:gd name="T3" fmla="*/ 1 h 24"/>
                  <a:gd name="T4" fmla="*/ 11 w 17"/>
                  <a:gd name="T5" fmla="*/ 1 h 24"/>
                  <a:gd name="T6" fmla="*/ 11 w 17"/>
                  <a:gd name="T7" fmla="*/ 3 h 24"/>
                  <a:gd name="T8" fmla="*/ 11 w 17"/>
                  <a:gd name="T9" fmla="*/ 5 h 24"/>
                  <a:gd name="T10" fmla="*/ 11 w 17"/>
                  <a:gd name="T11" fmla="*/ 7 h 24"/>
                  <a:gd name="T12" fmla="*/ 11 w 17"/>
                  <a:gd name="T13" fmla="*/ 11 h 24"/>
                  <a:gd name="T14" fmla="*/ 11 w 17"/>
                  <a:gd name="T15" fmla="*/ 13 h 24"/>
                  <a:gd name="T16" fmla="*/ 11 w 17"/>
                  <a:gd name="T17" fmla="*/ 15 h 24"/>
                  <a:gd name="T18" fmla="*/ 11 w 17"/>
                  <a:gd name="T19" fmla="*/ 17 h 24"/>
                  <a:gd name="T20" fmla="*/ 11 w 17"/>
                  <a:gd name="T21" fmla="*/ 19 h 24"/>
                  <a:gd name="T22" fmla="*/ 8 w 17"/>
                  <a:gd name="T23" fmla="*/ 21 h 24"/>
                  <a:gd name="T24" fmla="*/ 8 w 17"/>
                  <a:gd name="T25" fmla="*/ 23 h 24"/>
                  <a:gd name="T26" fmla="*/ 6 w 17"/>
                  <a:gd name="T27" fmla="*/ 23 h 24"/>
                  <a:gd name="T28" fmla="*/ 3 w 17"/>
                  <a:gd name="T29" fmla="*/ 23 h 24"/>
                  <a:gd name="T30" fmla="*/ 3 w 17"/>
                  <a:gd name="T31" fmla="*/ 21 h 24"/>
                  <a:gd name="T32" fmla="*/ 3 w 17"/>
                  <a:gd name="T33" fmla="*/ 19 h 24"/>
                  <a:gd name="T34" fmla="*/ 1 w 17"/>
                  <a:gd name="T35" fmla="*/ 15 h 24"/>
                  <a:gd name="T36" fmla="*/ 1 w 17"/>
                  <a:gd name="T37" fmla="*/ 13 h 24"/>
                  <a:gd name="T38" fmla="*/ 1 w 17"/>
                  <a:gd name="T39" fmla="*/ 9 h 24"/>
                  <a:gd name="T40" fmla="*/ 3 w 17"/>
                  <a:gd name="T41" fmla="*/ 7 h 24"/>
                  <a:gd name="T42" fmla="*/ 3 w 17"/>
                  <a:gd name="T43" fmla="*/ 5 h 24"/>
                  <a:gd name="T44" fmla="*/ 3 w 17"/>
                  <a:gd name="T45" fmla="*/ 3 h 24"/>
                  <a:gd name="T46" fmla="*/ 3 w 17"/>
                  <a:gd name="T47" fmla="*/ 1 h 24"/>
                  <a:gd name="T48" fmla="*/ 6 w 17"/>
                  <a:gd name="T49" fmla="*/ 1 h 24"/>
                  <a:gd name="T50" fmla="*/ 6 w 17"/>
                  <a:gd name="T51" fmla="*/ 0 h 24"/>
                  <a:gd name="T52" fmla="*/ 3 w 17"/>
                  <a:gd name="T53" fmla="*/ 1 h 24"/>
                  <a:gd name="T54" fmla="*/ 1 w 17"/>
                  <a:gd name="T55" fmla="*/ 3 h 24"/>
                  <a:gd name="T56" fmla="*/ 1 w 17"/>
                  <a:gd name="T57" fmla="*/ 5 h 24"/>
                  <a:gd name="T58" fmla="*/ 0 w 17"/>
                  <a:gd name="T59" fmla="*/ 7 h 24"/>
                  <a:gd name="T60" fmla="*/ 0 w 17"/>
                  <a:gd name="T61" fmla="*/ 9 h 24"/>
                  <a:gd name="T62" fmla="*/ 0 w 17"/>
                  <a:gd name="T63" fmla="*/ 11 h 24"/>
                  <a:gd name="T64" fmla="*/ 0 w 17"/>
                  <a:gd name="T65" fmla="*/ 13 h 24"/>
                  <a:gd name="T66" fmla="*/ 0 w 17"/>
                  <a:gd name="T67" fmla="*/ 17 h 24"/>
                  <a:gd name="T68" fmla="*/ 0 w 17"/>
                  <a:gd name="T69" fmla="*/ 19 h 24"/>
                  <a:gd name="T70" fmla="*/ 0 w 17"/>
                  <a:gd name="T71" fmla="*/ 21 h 24"/>
                  <a:gd name="T72" fmla="*/ 1 w 17"/>
                  <a:gd name="T73" fmla="*/ 21 h 24"/>
                  <a:gd name="T74" fmla="*/ 1 w 17"/>
                  <a:gd name="T75" fmla="*/ 23 h 24"/>
                  <a:gd name="T76" fmla="*/ 3 w 17"/>
                  <a:gd name="T77" fmla="*/ 23 h 24"/>
                  <a:gd name="T78" fmla="*/ 6 w 17"/>
                  <a:gd name="T79" fmla="*/ 23 h 24"/>
                  <a:gd name="T80" fmla="*/ 8 w 17"/>
                  <a:gd name="T81" fmla="*/ 23 h 24"/>
                  <a:gd name="T82" fmla="*/ 11 w 17"/>
                  <a:gd name="T83" fmla="*/ 21 h 24"/>
                  <a:gd name="T84" fmla="*/ 11 w 17"/>
                  <a:gd name="T85" fmla="*/ 19 h 24"/>
                  <a:gd name="T86" fmla="*/ 13 w 17"/>
                  <a:gd name="T87" fmla="*/ 19 h 24"/>
                  <a:gd name="T88" fmla="*/ 13 w 17"/>
                  <a:gd name="T89" fmla="*/ 17 h 24"/>
                  <a:gd name="T90" fmla="*/ 16 w 17"/>
                  <a:gd name="T91" fmla="*/ 15 h 24"/>
                  <a:gd name="T92" fmla="*/ 16 w 17"/>
                  <a:gd name="T93" fmla="*/ 11 h 24"/>
                  <a:gd name="T94" fmla="*/ 16 w 17"/>
                  <a:gd name="T95" fmla="*/ 9 h 24"/>
                  <a:gd name="T96" fmla="*/ 16 w 17"/>
                  <a:gd name="T97" fmla="*/ 7 h 24"/>
                  <a:gd name="T98" fmla="*/ 16 w 17"/>
                  <a:gd name="T99" fmla="*/ 5 h 24"/>
                  <a:gd name="T100" fmla="*/ 13 w 17"/>
                  <a:gd name="T101" fmla="*/ 3 h 24"/>
                  <a:gd name="T102" fmla="*/ 13 w 17"/>
                  <a:gd name="T103" fmla="*/ 1 h 24"/>
                  <a:gd name="T104" fmla="*/ 11 w 17"/>
                  <a:gd name="T105" fmla="*/ 1 h 24"/>
                  <a:gd name="T106" fmla="*/ 11 w 17"/>
                  <a:gd name="T107" fmla="*/ 0 h 24"/>
                  <a:gd name="T108" fmla="*/ 8 w 17"/>
                  <a:gd name="T109" fmla="*/ 0 h 24"/>
                  <a:gd name="T110" fmla="*/ 6 w 17"/>
                  <a:gd name="T111" fmla="*/ 0 h 24"/>
                  <a:gd name="T112" fmla="*/ 6 w 17"/>
                  <a:gd name="T113" fmla="*/ 1 h 24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7"/>
                  <a:gd name="T172" fmla="*/ 0 h 24"/>
                  <a:gd name="T173" fmla="*/ 17 w 17"/>
                  <a:gd name="T174" fmla="*/ 24 h 24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7" h="24">
                    <a:moveTo>
                      <a:pt x="6" y="1"/>
                    </a:moveTo>
                    <a:lnTo>
                      <a:pt x="8" y="1"/>
                    </a:lnTo>
                    <a:lnTo>
                      <a:pt x="11" y="1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11" y="7"/>
                    </a:lnTo>
                    <a:lnTo>
                      <a:pt x="11" y="11"/>
                    </a:lnTo>
                    <a:lnTo>
                      <a:pt x="11" y="13"/>
                    </a:lnTo>
                    <a:lnTo>
                      <a:pt x="11" y="15"/>
                    </a:lnTo>
                    <a:lnTo>
                      <a:pt x="11" y="17"/>
                    </a:lnTo>
                    <a:lnTo>
                      <a:pt x="11" y="19"/>
                    </a:lnTo>
                    <a:lnTo>
                      <a:pt x="8" y="21"/>
                    </a:lnTo>
                    <a:lnTo>
                      <a:pt x="8" y="23"/>
                    </a:lnTo>
                    <a:lnTo>
                      <a:pt x="6" y="23"/>
                    </a:lnTo>
                    <a:lnTo>
                      <a:pt x="3" y="23"/>
                    </a:lnTo>
                    <a:lnTo>
                      <a:pt x="3" y="21"/>
                    </a:lnTo>
                    <a:lnTo>
                      <a:pt x="3" y="19"/>
                    </a:lnTo>
                    <a:lnTo>
                      <a:pt x="1" y="15"/>
                    </a:lnTo>
                    <a:lnTo>
                      <a:pt x="1" y="13"/>
                    </a:lnTo>
                    <a:lnTo>
                      <a:pt x="1" y="9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3" y="1"/>
                    </a:lnTo>
                    <a:lnTo>
                      <a:pt x="1" y="3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1" y="21"/>
                    </a:lnTo>
                    <a:lnTo>
                      <a:pt x="1" y="23"/>
                    </a:lnTo>
                    <a:lnTo>
                      <a:pt x="3" y="23"/>
                    </a:lnTo>
                    <a:lnTo>
                      <a:pt x="6" y="23"/>
                    </a:lnTo>
                    <a:lnTo>
                      <a:pt x="8" y="23"/>
                    </a:lnTo>
                    <a:lnTo>
                      <a:pt x="11" y="21"/>
                    </a:lnTo>
                    <a:lnTo>
                      <a:pt x="11" y="19"/>
                    </a:lnTo>
                    <a:lnTo>
                      <a:pt x="13" y="19"/>
                    </a:lnTo>
                    <a:lnTo>
                      <a:pt x="13" y="17"/>
                    </a:lnTo>
                    <a:lnTo>
                      <a:pt x="16" y="15"/>
                    </a:lnTo>
                    <a:lnTo>
                      <a:pt x="16" y="11"/>
                    </a:lnTo>
                    <a:lnTo>
                      <a:pt x="16" y="9"/>
                    </a:lnTo>
                    <a:lnTo>
                      <a:pt x="16" y="7"/>
                    </a:lnTo>
                    <a:lnTo>
                      <a:pt x="16" y="5"/>
                    </a:lnTo>
                    <a:lnTo>
                      <a:pt x="13" y="3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1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77" name="Freeform 25">
                <a:extLst>
                  <a:ext uri="{FF2B5EF4-FFF2-40B4-BE49-F238E27FC236}">
                    <a16:creationId xmlns:a16="http://schemas.microsoft.com/office/drawing/2014/main" id="{B8C69DC6-B32A-41B1-8284-B371E3A207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3" y="3567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7 h 24"/>
                  <a:gd name="T4" fmla="*/ 0 w 22"/>
                  <a:gd name="T5" fmla="*/ 23 h 24"/>
                  <a:gd name="T6" fmla="*/ 3 w 22"/>
                  <a:gd name="T7" fmla="*/ 23 h 24"/>
                  <a:gd name="T8" fmla="*/ 7 w 22"/>
                  <a:gd name="T9" fmla="*/ 23 h 24"/>
                  <a:gd name="T10" fmla="*/ 15 w 22"/>
                  <a:gd name="T11" fmla="*/ 21 h 24"/>
                  <a:gd name="T12" fmla="*/ 15 w 22"/>
                  <a:gd name="T13" fmla="*/ 19 h 24"/>
                  <a:gd name="T14" fmla="*/ 19 w 22"/>
                  <a:gd name="T15" fmla="*/ 19 h 24"/>
                  <a:gd name="T16" fmla="*/ 19 w 22"/>
                  <a:gd name="T17" fmla="*/ 17 h 24"/>
                  <a:gd name="T18" fmla="*/ 21 w 22"/>
                  <a:gd name="T19" fmla="*/ 17 h 24"/>
                  <a:gd name="T20" fmla="*/ 21 w 22"/>
                  <a:gd name="T21" fmla="*/ 0 h 2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2"/>
                  <a:gd name="T34" fmla="*/ 0 h 24"/>
                  <a:gd name="T35" fmla="*/ 22 w 22"/>
                  <a:gd name="T36" fmla="*/ 24 h 2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2" h="24">
                    <a:moveTo>
                      <a:pt x="21" y="0"/>
                    </a:moveTo>
                    <a:lnTo>
                      <a:pt x="0" y="7"/>
                    </a:lnTo>
                    <a:lnTo>
                      <a:pt x="0" y="23"/>
                    </a:lnTo>
                    <a:lnTo>
                      <a:pt x="3" y="23"/>
                    </a:lnTo>
                    <a:lnTo>
                      <a:pt x="7" y="23"/>
                    </a:lnTo>
                    <a:lnTo>
                      <a:pt x="15" y="21"/>
                    </a:lnTo>
                    <a:lnTo>
                      <a:pt x="15" y="19"/>
                    </a:lnTo>
                    <a:lnTo>
                      <a:pt x="19" y="19"/>
                    </a:lnTo>
                    <a:lnTo>
                      <a:pt x="19" y="17"/>
                    </a:lnTo>
                    <a:lnTo>
                      <a:pt x="21" y="17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78" name="Freeform 26">
                <a:extLst>
                  <a:ext uri="{FF2B5EF4-FFF2-40B4-BE49-F238E27FC236}">
                    <a16:creationId xmlns:a16="http://schemas.microsoft.com/office/drawing/2014/main" id="{59ECF1C7-03BC-486E-BD7F-A768C0E963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2" y="3551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8 h 24"/>
                  <a:gd name="T4" fmla="*/ 0 w 22"/>
                  <a:gd name="T5" fmla="*/ 23 h 24"/>
                  <a:gd name="T6" fmla="*/ 4 w 22"/>
                  <a:gd name="T7" fmla="*/ 21 h 24"/>
                  <a:gd name="T8" fmla="*/ 4 w 22"/>
                  <a:gd name="T9" fmla="*/ 23 h 24"/>
                  <a:gd name="T10" fmla="*/ 6 w 22"/>
                  <a:gd name="T11" fmla="*/ 21 h 24"/>
                  <a:gd name="T12" fmla="*/ 6 w 22"/>
                  <a:gd name="T13" fmla="*/ 23 h 24"/>
                  <a:gd name="T14" fmla="*/ 14 w 22"/>
                  <a:gd name="T15" fmla="*/ 21 h 24"/>
                  <a:gd name="T16" fmla="*/ 14 w 22"/>
                  <a:gd name="T17" fmla="*/ 19 h 24"/>
                  <a:gd name="T18" fmla="*/ 18 w 22"/>
                  <a:gd name="T19" fmla="*/ 19 h 24"/>
                  <a:gd name="T20" fmla="*/ 18 w 22"/>
                  <a:gd name="T21" fmla="*/ 18 h 24"/>
                  <a:gd name="T22" fmla="*/ 21 w 22"/>
                  <a:gd name="T23" fmla="*/ 16 h 24"/>
                  <a:gd name="T24" fmla="*/ 21 w 22"/>
                  <a:gd name="T25" fmla="*/ 0 h 2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2"/>
                  <a:gd name="T40" fmla="*/ 0 h 24"/>
                  <a:gd name="T41" fmla="*/ 22 w 22"/>
                  <a:gd name="T42" fmla="*/ 24 h 2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2" h="24">
                    <a:moveTo>
                      <a:pt x="21" y="0"/>
                    </a:moveTo>
                    <a:lnTo>
                      <a:pt x="0" y="8"/>
                    </a:lnTo>
                    <a:lnTo>
                      <a:pt x="0" y="23"/>
                    </a:lnTo>
                    <a:lnTo>
                      <a:pt x="4" y="21"/>
                    </a:lnTo>
                    <a:lnTo>
                      <a:pt x="4" y="23"/>
                    </a:lnTo>
                    <a:lnTo>
                      <a:pt x="6" y="21"/>
                    </a:lnTo>
                    <a:lnTo>
                      <a:pt x="6" y="23"/>
                    </a:lnTo>
                    <a:lnTo>
                      <a:pt x="14" y="21"/>
                    </a:lnTo>
                    <a:lnTo>
                      <a:pt x="14" y="19"/>
                    </a:lnTo>
                    <a:lnTo>
                      <a:pt x="18" y="19"/>
                    </a:lnTo>
                    <a:lnTo>
                      <a:pt x="18" y="18"/>
                    </a:lnTo>
                    <a:lnTo>
                      <a:pt x="21" y="16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79" name="Freeform 27">
                <a:extLst>
                  <a:ext uri="{FF2B5EF4-FFF2-40B4-BE49-F238E27FC236}">
                    <a16:creationId xmlns:a16="http://schemas.microsoft.com/office/drawing/2014/main" id="{C46CFC79-5971-46F8-8F76-CBCA32AC7B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0" y="3536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6 h 24"/>
                  <a:gd name="T4" fmla="*/ 0 w 22"/>
                  <a:gd name="T5" fmla="*/ 23 h 24"/>
                  <a:gd name="T6" fmla="*/ 4 w 22"/>
                  <a:gd name="T7" fmla="*/ 21 h 24"/>
                  <a:gd name="T8" fmla="*/ 4 w 22"/>
                  <a:gd name="T9" fmla="*/ 23 h 24"/>
                  <a:gd name="T10" fmla="*/ 8 w 22"/>
                  <a:gd name="T11" fmla="*/ 21 h 24"/>
                  <a:gd name="T12" fmla="*/ 8 w 22"/>
                  <a:gd name="T13" fmla="*/ 23 h 24"/>
                  <a:gd name="T14" fmla="*/ 15 w 22"/>
                  <a:gd name="T15" fmla="*/ 21 h 24"/>
                  <a:gd name="T16" fmla="*/ 15 w 22"/>
                  <a:gd name="T17" fmla="*/ 19 h 24"/>
                  <a:gd name="T18" fmla="*/ 17 w 22"/>
                  <a:gd name="T19" fmla="*/ 17 h 24"/>
                  <a:gd name="T20" fmla="*/ 21 w 22"/>
                  <a:gd name="T21" fmla="*/ 15 h 24"/>
                  <a:gd name="T22" fmla="*/ 21 w 22"/>
                  <a:gd name="T23" fmla="*/ 0 h 2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2"/>
                  <a:gd name="T37" fmla="*/ 0 h 24"/>
                  <a:gd name="T38" fmla="*/ 22 w 22"/>
                  <a:gd name="T39" fmla="*/ 24 h 2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2" h="24">
                    <a:moveTo>
                      <a:pt x="21" y="0"/>
                    </a:moveTo>
                    <a:lnTo>
                      <a:pt x="0" y="6"/>
                    </a:lnTo>
                    <a:lnTo>
                      <a:pt x="0" y="23"/>
                    </a:lnTo>
                    <a:lnTo>
                      <a:pt x="4" y="21"/>
                    </a:lnTo>
                    <a:lnTo>
                      <a:pt x="4" y="23"/>
                    </a:lnTo>
                    <a:lnTo>
                      <a:pt x="8" y="21"/>
                    </a:lnTo>
                    <a:lnTo>
                      <a:pt x="8" y="23"/>
                    </a:lnTo>
                    <a:lnTo>
                      <a:pt x="15" y="21"/>
                    </a:lnTo>
                    <a:lnTo>
                      <a:pt x="15" y="19"/>
                    </a:lnTo>
                    <a:lnTo>
                      <a:pt x="17" y="17"/>
                    </a:lnTo>
                    <a:lnTo>
                      <a:pt x="21" y="15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80" name="Freeform 28">
                <a:extLst>
                  <a:ext uri="{FF2B5EF4-FFF2-40B4-BE49-F238E27FC236}">
                    <a16:creationId xmlns:a16="http://schemas.microsoft.com/office/drawing/2014/main" id="{020CB5BE-0BFC-49A6-B9AC-1DAAB98F4A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0" y="3519"/>
                <a:ext cx="22" cy="26"/>
              </a:xfrm>
              <a:custGeom>
                <a:avLst/>
                <a:gdLst>
                  <a:gd name="T0" fmla="*/ 21 w 22"/>
                  <a:gd name="T1" fmla="*/ 0 h 26"/>
                  <a:gd name="T2" fmla="*/ 0 w 22"/>
                  <a:gd name="T3" fmla="*/ 7 h 26"/>
                  <a:gd name="T4" fmla="*/ 0 w 22"/>
                  <a:gd name="T5" fmla="*/ 23 h 26"/>
                  <a:gd name="T6" fmla="*/ 2 w 22"/>
                  <a:gd name="T7" fmla="*/ 23 h 26"/>
                  <a:gd name="T8" fmla="*/ 6 w 22"/>
                  <a:gd name="T9" fmla="*/ 23 h 26"/>
                  <a:gd name="T10" fmla="*/ 6 w 22"/>
                  <a:gd name="T11" fmla="*/ 25 h 26"/>
                  <a:gd name="T12" fmla="*/ 13 w 22"/>
                  <a:gd name="T13" fmla="*/ 21 h 26"/>
                  <a:gd name="T14" fmla="*/ 17 w 22"/>
                  <a:gd name="T15" fmla="*/ 19 h 26"/>
                  <a:gd name="T16" fmla="*/ 17 w 22"/>
                  <a:gd name="T17" fmla="*/ 17 h 26"/>
                  <a:gd name="T18" fmla="*/ 21 w 22"/>
                  <a:gd name="T19" fmla="*/ 17 h 26"/>
                  <a:gd name="T20" fmla="*/ 21 w 22"/>
                  <a:gd name="T21" fmla="*/ 0 h 2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2"/>
                  <a:gd name="T34" fmla="*/ 0 h 26"/>
                  <a:gd name="T35" fmla="*/ 22 w 22"/>
                  <a:gd name="T36" fmla="*/ 26 h 2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2" h="26">
                    <a:moveTo>
                      <a:pt x="21" y="0"/>
                    </a:moveTo>
                    <a:lnTo>
                      <a:pt x="0" y="7"/>
                    </a:lnTo>
                    <a:lnTo>
                      <a:pt x="0" y="23"/>
                    </a:lnTo>
                    <a:lnTo>
                      <a:pt x="2" y="23"/>
                    </a:lnTo>
                    <a:lnTo>
                      <a:pt x="6" y="23"/>
                    </a:lnTo>
                    <a:lnTo>
                      <a:pt x="6" y="25"/>
                    </a:lnTo>
                    <a:lnTo>
                      <a:pt x="13" y="21"/>
                    </a:lnTo>
                    <a:lnTo>
                      <a:pt x="17" y="19"/>
                    </a:lnTo>
                    <a:lnTo>
                      <a:pt x="17" y="17"/>
                    </a:lnTo>
                    <a:lnTo>
                      <a:pt x="21" y="17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81" name="Freeform 29">
                <a:extLst>
                  <a:ext uri="{FF2B5EF4-FFF2-40B4-BE49-F238E27FC236}">
                    <a16:creationId xmlns:a16="http://schemas.microsoft.com/office/drawing/2014/main" id="{79913F8F-A1D1-46F9-AFBD-0F2F35E400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38" y="3503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8 h 24"/>
                  <a:gd name="T4" fmla="*/ 0 w 22"/>
                  <a:gd name="T5" fmla="*/ 23 h 24"/>
                  <a:gd name="T6" fmla="*/ 4 w 22"/>
                  <a:gd name="T7" fmla="*/ 22 h 24"/>
                  <a:gd name="T8" fmla="*/ 4 w 22"/>
                  <a:gd name="T9" fmla="*/ 23 h 24"/>
                  <a:gd name="T10" fmla="*/ 7 w 22"/>
                  <a:gd name="T11" fmla="*/ 23 h 24"/>
                  <a:gd name="T12" fmla="*/ 15 w 22"/>
                  <a:gd name="T13" fmla="*/ 22 h 24"/>
                  <a:gd name="T14" fmla="*/ 15 w 22"/>
                  <a:gd name="T15" fmla="*/ 20 h 24"/>
                  <a:gd name="T16" fmla="*/ 17 w 22"/>
                  <a:gd name="T17" fmla="*/ 20 h 24"/>
                  <a:gd name="T18" fmla="*/ 17 w 22"/>
                  <a:gd name="T19" fmla="*/ 18 h 24"/>
                  <a:gd name="T20" fmla="*/ 21 w 22"/>
                  <a:gd name="T21" fmla="*/ 18 h 24"/>
                  <a:gd name="T22" fmla="*/ 21 w 22"/>
                  <a:gd name="T23" fmla="*/ 0 h 2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2"/>
                  <a:gd name="T37" fmla="*/ 0 h 24"/>
                  <a:gd name="T38" fmla="*/ 22 w 22"/>
                  <a:gd name="T39" fmla="*/ 24 h 2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2" h="24">
                    <a:moveTo>
                      <a:pt x="21" y="0"/>
                    </a:moveTo>
                    <a:lnTo>
                      <a:pt x="0" y="8"/>
                    </a:lnTo>
                    <a:lnTo>
                      <a:pt x="0" y="23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7" y="23"/>
                    </a:lnTo>
                    <a:lnTo>
                      <a:pt x="15" y="22"/>
                    </a:lnTo>
                    <a:lnTo>
                      <a:pt x="15" y="20"/>
                    </a:lnTo>
                    <a:lnTo>
                      <a:pt x="17" y="20"/>
                    </a:lnTo>
                    <a:lnTo>
                      <a:pt x="17" y="18"/>
                    </a:lnTo>
                    <a:lnTo>
                      <a:pt x="21" y="18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82" name="Freeform 30">
                <a:extLst>
                  <a:ext uri="{FF2B5EF4-FFF2-40B4-BE49-F238E27FC236}">
                    <a16:creationId xmlns:a16="http://schemas.microsoft.com/office/drawing/2014/main" id="{F3B622E0-4B54-4B4F-9653-7AC6C012D3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8" y="3488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8 h 24"/>
                  <a:gd name="T4" fmla="*/ 0 w 22"/>
                  <a:gd name="T5" fmla="*/ 23 h 24"/>
                  <a:gd name="T6" fmla="*/ 1 w 22"/>
                  <a:gd name="T7" fmla="*/ 21 h 24"/>
                  <a:gd name="T8" fmla="*/ 1 w 22"/>
                  <a:gd name="T9" fmla="*/ 23 h 24"/>
                  <a:gd name="T10" fmla="*/ 5 w 22"/>
                  <a:gd name="T11" fmla="*/ 21 h 24"/>
                  <a:gd name="T12" fmla="*/ 5 w 22"/>
                  <a:gd name="T13" fmla="*/ 23 h 24"/>
                  <a:gd name="T14" fmla="*/ 13 w 22"/>
                  <a:gd name="T15" fmla="*/ 21 h 24"/>
                  <a:gd name="T16" fmla="*/ 13 w 22"/>
                  <a:gd name="T17" fmla="*/ 19 h 24"/>
                  <a:gd name="T18" fmla="*/ 17 w 22"/>
                  <a:gd name="T19" fmla="*/ 19 h 24"/>
                  <a:gd name="T20" fmla="*/ 17 w 22"/>
                  <a:gd name="T21" fmla="*/ 17 h 24"/>
                  <a:gd name="T22" fmla="*/ 21 w 22"/>
                  <a:gd name="T23" fmla="*/ 15 h 24"/>
                  <a:gd name="T24" fmla="*/ 21 w 22"/>
                  <a:gd name="T25" fmla="*/ 0 h 2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2"/>
                  <a:gd name="T40" fmla="*/ 0 h 24"/>
                  <a:gd name="T41" fmla="*/ 22 w 22"/>
                  <a:gd name="T42" fmla="*/ 24 h 2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2" h="24">
                    <a:moveTo>
                      <a:pt x="21" y="0"/>
                    </a:moveTo>
                    <a:lnTo>
                      <a:pt x="0" y="8"/>
                    </a:lnTo>
                    <a:lnTo>
                      <a:pt x="0" y="23"/>
                    </a:lnTo>
                    <a:lnTo>
                      <a:pt x="1" y="21"/>
                    </a:lnTo>
                    <a:lnTo>
                      <a:pt x="1" y="23"/>
                    </a:lnTo>
                    <a:lnTo>
                      <a:pt x="5" y="21"/>
                    </a:lnTo>
                    <a:lnTo>
                      <a:pt x="5" y="23"/>
                    </a:lnTo>
                    <a:lnTo>
                      <a:pt x="13" y="21"/>
                    </a:lnTo>
                    <a:lnTo>
                      <a:pt x="13" y="19"/>
                    </a:lnTo>
                    <a:lnTo>
                      <a:pt x="17" y="19"/>
                    </a:lnTo>
                    <a:lnTo>
                      <a:pt x="17" y="17"/>
                    </a:lnTo>
                    <a:lnTo>
                      <a:pt x="21" y="15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83" name="Freeform 31">
                <a:extLst>
                  <a:ext uri="{FF2B5EF4-FFF2-40B4-BE49-F238E27FC236}">
                    <a16:creationId xmlns:a16="http://schemas.microsoft.com/office/drawing/2014/main" id="{8360E18C-C152-4A65-88EC-2BCC489939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5" y="3473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6 h 24"/>
                  <a:gd name="T4" fmla="*/ 0 w 22"/>
                  <a:gd name="T5" fmla="*/ 23 h 24"/>
                  <a:gd name="T6" fmla="*/ 4 w 22"/>
                  <a:gd name="T7" fmla="*/ 21 h 24"/>
                  <a:gd name="T8" fmla="*/ 4 w 22"/>
                  <a:gd name="T9" fmla="*/ 23 h 24"/>
                  <a:gd name="T10" fmla="*/ 8 w 22"/>
                  <a:gd name="T11" fmla="*/ 21 h 24"/>
                  <a:gd name="T12" fmla="*/ 8 w 22"/>
                  <a:gd name="T13" fmla="*/ 23 h 24"/>
                  <a:gd name="T14" fmla="*/ 14 w 22"/>
                  <a:gd name="T15" fmla="*/ 21 h 24"/>
                  <a:gd name="T16" fmla="*/ 14 w 22"/>
                  <a:gd name="T17" fmla="*/ 19 h 24"/>
                  <a:gd name="T18" fmla="*/ 18 w 22"/>
                  <a:gd name="T19" fmla="*/ 17 h 24"/>
                  <a:gd name="T20" fmla="*/ 21 w 22"/>
                  <a:gd name="T21" fmla="*/ 15 h 24"/>
                  <a:gd name="T22" fmla="*/ 21 w 22"/>
                  <a:gd name="T23" fmla="*/ 0 h 2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2"/>
                  <a:gd name="T37" fmla="*/ 0 h 24"/>
                  <a:gd name="T38" fmla="*/ 22 w 22"/>
                  <a:gd name="T39" fmla="*/ 24 h 2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2" h="24">
                    <a:moveTo>
                      <a:pt x="21" y="0"/>
                    </a:moveTo>
                    <a:lnTo>
                      <a:pt x="0" y="6"/>
                    </a:lnTo>
                    <a:lnTo>
                      <a:pt x="0" y="23"/>
                    </a:lnTo>
                    <a:lnTo>
                      <a:pt x="4" y="21"/>
                    </a:lnTo>
                    <a:lnTo>
                      <a:pt x="4" y="23"/>
                    </a:lnTo>
                    <a:lnTo>
                      <a:pt x="8" y="21"/>
                    </a:lnTo>
                    <a:lnTo>
                      <a:pt x="8" y="23"/>
                    </a:lnTo>
                    <a:lnTo>
                      <a:pt x="14" y="21"/>
                    </a:lnTo>
                    <a:lnTo>
                      <a:pt x="14" y="19"/>
                    </a:lnTo>
                    <a:lnTo>
                      <a:pt x="18" y="17"/>
                    </a:lnTo>
                    <a:lnTo>
                      <a:pt x="21" y="15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84" name="Freeform 32">
                <a:extLst>
                  <a:ext uri="{FF2B5EF4-FFF2-40B4-BE49-F238E27FC236}">
                    <a16:creationId xmlns:a16="http://schemas.microsoft.com/office/drawing/2014/main" id="{E0376474-A240-4F39-BECE-7B8B8861F7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3" y="3456"/>
                <a:ext cx="22" cy="26"/>
              </a:xfrm>
              <a:custGeom>
                <a:avLst/>
                <a:gdLst>
                  <a:gd name="T0" fmla="*/ 21 w 22"/>
                  <a:gd name="T1" fmla="*/ 0 h 26"/>
                  <a:gd name="T2" fmla="*/ 0 w 22"/>
                  <a:gd name="T3" fmla="*/ 7 h 26"/>
                  <a:gd name="T4" fmla="*/ 0 w 22"/>
                  <a:gd name="T5" fmla="*/ 23 h 26"/>
                  <a:gd name="T6" fmla="*/ 4 w 22"/>
                  <a:gd name="T7" fmla="*/ 23 h 26"/>
                  <a:gd name="T8" fmla="*/ 8 w 22"/>
                  <a:gd name="T9" fmla="*/ 23 h 26"/>
                  <a:gd name="T10" fmla="*/ 8 w 22"/>
                  <a:gd name="T11" fmla="*/ 25 h 26"/>
                  <a:gd name="T12" fmla="*/ 16 w 22"/>
                  <a:gd name="T13" fmla="*/ 21 h 26"/>
                  <a:gd name="T14" fmla="*/ 19 w 22"/>
                  <a:gd name="T15" fmla="*/ 19 h 26"/>
                  <a:gd name="T16" fmla="*/ 19 w 22"/>
                  <a:gd name="T17" fmla="*/ 17 h 26"/>
                  <a:gd name="T18" fmla="*/ 21 w 22"/>
                  <a:gd name="T19" fmla="*/ 17 h 26"/>
                  <a:gd name="T20" fmla="*/ 21 w 22"/>
                  <a:gd name="T21" fmla="*/ 0 h 2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2"/>
                  <a:gd name="T34" fmla="*/ 0 h 26"/>
                  <a:gd name="T35" fmla="*/ 22 w 22"/>
                  <a:gd name="T36" fmla="*/ 26 h 2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2" h="26">
                    <a:moveTo>
                      <a:pt x="21" y="0"/>
                    </a:moveTo>
                    <a:lnTo>
                      <a:pt x="0" y="7"/>
                    </a:lnTo>
                    <a:lnTo>
                      <a:pt x="0" y="23"/>
                    </a:lnTo>
                    <a:lnTo>
                      <a:pt x="4" y="23"/>
                    </a:lnTo>
                    <a:lnTo>
                      <a:pt x="8" y="23"/>
                    </a:lnTo>
                    <a:lnTo>
                      <a:pt x="8" y="25"/>
                    </a:lnTo>
                    <a:lnTo>
                      <a:pt x="16" y="21"/>
                    </a:lnTo>
                    <a:lnTo>
                      <a:pt x="19" y="19"/>
                    </a:lnTo>
                    <a:lnTo>
                      <a:pt x="19" y="17"/>
                    </a:lnTo>
                    <a:lnTo>
                      <a:pt x="21" y="17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85" name="Freeform 33">
                <a:extLst>
                  <a:ext uri="{FF2B5EF4-FFF2-40B4-BE49-F238E27FC236}">
                    <a16:creationId xmlns:a16="http://schemas.microsoft.com/office/drawing/2014/main" id="{0626BD32-1A8A-4705-A4B3-2AF0783EC6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3" y="3607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86" name="Freeform 34">
                <a:extLst>
                  <a:ext uri="{FF2B5EF4-FFF2-40B4-BE49-F238E27FC236}">
                    <a16:creationId xmlns:a16="http://schemas.microsoft.com/office/drawing/2014/main" id="{439F6FC5-CF21-4984-8849-7D19A9D2CB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2" y="3601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87" name="Freeform 35">
                <a:extLst>
                  <a:ext uri="{FF2B5EF4-FFF2-40B4-BE49-F238E27FC236}">
                    <a16:creationId xmlns:a16="http://schemas.microsoft.com/office/drawing/2014/main" id="{59EC0D09-1A04-47B5-9123-E28837DE33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8" y="3616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8 h 17"/>
                  <a:gd name="T6" fmla="*/ 16 w 17"/>
                  <a:gd name="T7" fmla="*/ 8 h 17"/>
                  <a:gd name="T8" fmla="*/ 10 w 17"/>
                  <a:gd name="T9" fmla="*/ 0 h 17"/>
                  <a:gd name="T10" fmla="*/ 5 w 17"/>
                  <a:gd name="T11" fmla="*/ 0 h 17"/>
                  <a:gd name="T12" fmla="*/ 5 w 17"/>
                  <a:gd name="T13" fmla="*/ 8 h 17"/>
                  <a:gd name="T14" fmla="*/ 0 w 17"/>
                  <a:gd name="T15" fmla="*/ 8 h 17"/>
                  <a:gd name="T16" fmla="*/ 0 w 17"/>
                  <a:gd name="T17" fmla="*/ 16 h 17"/>
                  <a:gd name="T18" fmla="*/ 5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8"/>
                    </a:lnTo>
                    <a:lnTo>
                      <a:pt x="16" y="8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5" y="8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88" name="Freeform 36">
                <a:extLst>
                  <a:ext uri="{FF2B5EF4-FFF2-40B4-BE49-F238E27FC236}">
                    <a16:creationId xmlns:a16="http://schemas.microsoft.com/office/drawing/2014/main" id="{23C8B0F6-515C-4987-9C3E-8E9FB51F59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7" y="3611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10 h 17"/>
                  <a:gd name="T6" fmla="*/ 16 w 17"/>
                  <a:gd name="T7" fmla="*/ 10 h 17"/>
                  <a:gd name="T8" fmla="*/ 16 w 17"/>
                  <a:gd name="T9" fmla="*/ 0 h 17"/>
                  <a:gd name="T10" fmla="*/ 10 w 17"/>
                  <a:gd name="T11" fmla="*/ 0 h 17"/>
                  <a:gd name="T12" fmla="*/ 5 w 17"/>
                  <a:gd name="T13" fmla="*/ 0 h 17"/>
                  <a:gd name="T14" fmla="*/ 0 w 17"/>
                  <a:gd name="T15" fmla="*/ 10 h 17"/>
                  <a:gd name="T16" fmla="*/ 0 w 17"/>
                  <a:gd name="T17" fmla="*/ 16 h 17"/>
                  <a:gd name="T18" fmla="*/ 5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10"/>
                    </a:lnTo>
                    <a:lnTo>
                      <a:pt x="16" y="1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89" name="Freeform 37">
                <a:extLst>
                  <a:ext uri="{FF2B5EF4-FFF2-40B4-BE49-F238E27FC236}">
                    <a16:creationId xmlns:a16="http://schemas.microsoft.com/office/drawing/2014/main" id="{CFE944D9-43DA-43A6-A927-C29945F5DE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0" y="3592"/>
                <a:ext cx="19" cy="23"/>
              </a:xfrm>
              <a:custGeom>
                <a:avLst/>
                <a:gdLst>
                  <a:gd name="T0" fmla="*/ 18 w 19"/>
                  <a:gd name="T1" fmla="*/ 17 h 23"/>
                  <a:gd name="T2" fmla="*/ 18 w 19"/>
                  <a:gd name="T3" fmla="*/ 0 h 23"/>
                  <a:gd name="T4" fmla="*/ 0 w 19"/>
                  <a:gd name="T5" fmla="*/ 5 h 23"/>
                  <a:gd name="T6" fmla="*/ 0 w 19"/>
                  <a:gd name="T7" fmla="*/ 22 h 23"/>
                  <a:gd name="T8" fmla="*/ 18 w 19"/>
                  <a:gd name="T9" fmla="*/ 17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3"/>
                  <a:gd name="T17" fmla="*/ 19 w 19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3">
                    <a:moveTo>
                      <a:pt x="18" y="17"/>
                    </a:moveTo>
                    <a:lnTo>
                      <a:pt x="18" y="0"/>
                    </a:lnTo>
                    <a:lnTo>
                      <a:pt x="0" y="5"/>
                    </a:lnTo>
                    <a:lnTo>
                      <a:pt x="0" y="22"/>
                    </a:lnTo>
                    <a:lnTo>
                      <a:pt x="18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90" name="Freeform 38">
                <a:extLst>
                  <a:ext uri="{FF2B5EF4-FFF2-40B4-BE49-F238E27FC236}">
                    <a16:creationId xmlns:a16="http://schemas.microsoft.com/office/drawing/2014/main" id="{49F5A838-3412-4721-9BAB-9DF148E97E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0" y="3586"/>
                <a:ext cx="18" cy="22"/>
              </a:xfrm>
              <a:custGeom>
                <a:avLst/>
                <a:gdLst>
                  <a:gd name="T0" fmla="*/ 17 w 18"/>
                  <a:gd name="T1" fmla="*/ 15 h 22"/>
                  <a:gd name="T2" fmla="*/ 17 w 18"/>
                  <a:gd name="T3" fmla="*/ 0 h 22"/>
                  <a:gd name="T4" fmla="*/ 0 w 18"/>
                  <a:gd name="T5" fmla="*/ 6 h 22"/>
                  <a:gd name="T6" fmla="*/ 0 w 18"/>
                  <a:gd name="T7" fmla="*/ 21 h 22"/>
                  <a:gd name="T8" fmla="*/ 17 w 18"/>
                  <a:gd name="T9" fmla="*/ 15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2"/>
                  <a:gd name="T17" fmla="*/ 18 w 18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2">
                    <a:moveTo>
                      <a:pt x="17" y="15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1"/>
                    </a:lnTo>
                    <a:lnTo>
                      <a:pt x="17" y="15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91" name="Freeform 39">
                <a:extLst>
                  <a:ext uri="{FF2B5EF4-FFF2-40B4-BE49-F238E27FC236}">
                    <a16:creationId xmlns:a16="http://schemas.microsoft.com/office/drawing/2014/main" id="{54DA4551-8B10-473D-9FEC-C88A79F10F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8" y="3601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16 w 17"/>
                  <a:gd name="T3" fmla="*/ 8 h 17"/>
                  <a:gd name="T4" fmla="*/ 16 w 17"/>
                  <a:gd name="T5" fmla="*/ 0 h 17"/>
                  <a:gd name="T6" fmla="*/ 8 w 17"/>
                  <a:gd name="T7" fmla="*/ 0 h 17"/>
                  <a:gd name="T8" fmla="*/ 0 w 17"/>
                  <a:gd name="T9" fmla="*/ 0 h 17"/>
                  <a:gd name="T10" fmla="*/ 0 w 17"/>
                  <a:gd name="T11" fmla="*/ 8 h 17"/>
                  <a:gd name="T12" fmla="*/ 0 w 17"/>
                  <a:gd name="T13" fmla="*/ 16 h 17"/>
                  <a:gd name="T14" fmla="*/ 8 w 17"/>
                  <a:gd name="T15" fmla="*/ 16 h 1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7"/>
                  <a:gd name="T25" fmla="*/ 0 h 17"/>
                  <a:gd name="T26" fmla="*/ 17 w 17"/>
                  <a:gd name="T27" fmla="*/ 17 h 1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7" h="17">
                    <a:moveTo>
                      <a:pt x="8" y="16"/>
                    </a:moveTo>
                    <a:lnTo>
                      <a:pt x="16" y="8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92" name="Freeform 40">
                <a:extLst>
                  <a:ext uri="{FF2B5EF4-FFF2-40B4-BE49-F238E27FC236}">
                    <a16:creationId xmlns:a16="http://schemas.microsoft.com/office/drawing/2014/main" id="{281A3E6B-82BE-41F9-A62B-665AF3B1D7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7" y="3593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8 w 17"/>
                  <a:gd name="T3" fmla="*/ 10 h 17"/>
                  <a:gd name="T4" fmla="*/ 16 w 17"/>
                  <a:gd name="T5" fmla="*/ 10 h 17"/>
                  <a:gd name="T6" fmla="*/ 16 w 17"/>
                  <a:gd name="T7" fmla="*/ 5 h 17"/>
                  <a:gd name="T8" fmla="*/ 8 w 17"/>
                  <a:gd name="T9" fmla="*/ 0 h 17"/>
                  <a:gd name="T10" fmla="*/ 8 w 17"/>
                  <a:gd name="T11" fmla="*/ 5 h 17"/>
                  <a:gd name="T12" fmla="*/ 0 w 17"/>
                  <a:gd name="T13" fmla="*/ 5 h 17"/>
                  <a:gd name="T14" fmla="*/ 0 w 17"/>
                  <a:gd name="T15" fmla="*/ 10 h 17"/>
                  <a:gd name="T16" fmla="*/ 0 w 17"/>
                  <a:gd name="T17" fmla="*/ 16 h 17"/>
                  <a:gd name="T18" fmla="*/ 8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8" y="16"/>
                    </a:moveTo>
                    <a:lnTo>
                      <a:pt x="8" y="10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8" y="0"/>
                    </a:lnTo>
                    <a:lnTo>
                      <a:pt x="8" y="5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93" name="Freeform 41">
                <a:extLst>
                  <a:ext uri="{FF2B5EF4-FFF2-40B4-BE49-F238E27FC236}">
                    <a16:creationId xmlns:a16="http://schemas.microsoft.com/office/drawing/2014/main" id="{389CB54C-44AE-4AC6-BADF-4974EF1661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8" y="3576"/>
                <a:ext cx="20" cy="22"/>
              </a:xfrm>
              <a:custGeom>
                <a:avLst/>
                <a:gdLst>
                  <a:gd name="T0" fmla="*/ 19 w 20"/>
                  <a:gd name="T1" fmla="*/ 17 h 22"/>
                  <a:gd name="T2" fmla="*/ 19 w 20"/>
                  <a:gd name="T3" fmla="*/ 0 h 22"/>
                  <a:gd name="T4" fmla="*/ 0 w 20"/>
                  <a:gd name="T5" fmla="*/ 6 h 22"/>
                  <a:gd name="T6" fmla="*/ 0 w 20"/>
                  <a:gd name="T7" fmla="*/ 21 h 22"/>
                  <a:gd name="T8" fmla="*/ 19 w 20"/>
                  <a:gd name="T9" fmla="*/ 17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22"/>
                  <a:gd name="T17" fmla="*/ 20 w 20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22">
                    <a:moveTo>
                      <a:pt x="19" y="17"/>
                    </a:moveTo>
                    <a:lnTo>
                      <a:pt x="19" y="0"/>
                    </a:lnTo>
                    <a:lnTo>
                      <a:pt x="0" y="6"/>
                    </a:lnTo>
                    <a:lnTo>
                      <a:pt x="0" y="21"/>
                    </a:lnTo>
                    <a:lnTo>
                      <a:pt x="19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94" name="Freeform 42">
                <a:extLst>
                  <a:ext uri="{FF2B5EF4-FFF2-40B4-BE49-F238E27FC236}">
                    <a16:creationId xmlns:a16="http://schemas.microsoft.com/office/drawing/2014/main" id="{165CDA34-454D-4F6F-9AB4-B98AC3A68E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9" y="3570"/>
                <a:ext cx="19" cy="23"/>
              </a:xfrm>
              <a:custGeom>
                <a:avLst/>
                <a:gdLst>
                  <a:gd name="T0" fmla="*/ 18 w 19"/>
                  <a:gd name="T1" fmla="*/ 16 h 23"/>
                  <a:gd name="T2" fmla="*/ 18 w 19"/>
                  <a:gd name="T3" fmla="*/ 0 h 23"/>
                  <a:gd name="T4" fmla="*/ 0 w 19"/>
                  <a:gd name="T5" fmla="*/ 6 h 23"/>
                  <a:gd name="T6" fmla="*/ 0 w 19"/>
                  <a:gd name="T7" fmla="*/ 22 h 23"/>
                  <a:gd name="T8" fmla="*/ 18 w 19"/>
                  <a:gd name="T9" fmla="*/ 16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3"/>
                  <a:gd name="T17" fmla="*/ 19 w 19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3">
                    <a:moveTo>
                      <a:pt x="18" y="16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0" y="22"/>
                    </a:lnTo>
                    <a:lnTo>
                      <a:pt x="18" y="1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95" name="Freeform 43">
                <a:extLst>
                  <a:ext uri="{FF2B5EF4-FFF2-40B4-BE49-F238E27FC236}">
                    <a16:creationId xmlns:a16="http://schemas.microsoft.com/office/drawing/2014/main" id="{6BD861EF-75C1-4C74-B208-4571908ACC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6" y="3584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16 w 17"/>
                  <a:gd name="T3" fmla="*/ 16 h 17"/>
                  <a:gd name="T4" fmla="*/ 16 w 17"/>
                  <a:gd name="T5" fmla="*/ 10 h 17"/>
                  <a:gd name="T6" fmla="*/ 16 w 17"/>
                  <a:gd name="T7" fmla="*/ 5 h 17"/>
                  <a:gd name="T8" fmla="*/ 16 w 17"/>
                  <a:gd name="T9" fmla="*/ 0 h 17"/>
                  <a:gd name="T10" fmla="*/ 8 w 17"/>
                  <a:gd name="T11" fmla="*/ 0 h 17"/>
                  <a:gd name="T12" fmla="*/ 8 w 17"/>
                  <a:gd name="T13" fmla="*/ 5 h 17"/>
                  <a:gd name="T14" fmla="*/ 0 w 17"/>
                  <a:gd name="T15" fmla="*/ 5 h 17"/>
                  <a:gd name="T16" fmla="*/ 0 w 17"/>
                  <a:gd name="T17" fmla="*/ 10 h 17"/>
                  <a:gd name="T18" fmla="*/ 0 w 17"/>
                  <a:gd name="T19" fmla="*/ 16 h 17"/>
                  <a:gd name="T20" fmla="*/ 8 w 17"/>
                  <a:gd name="T21" fmla="*/ 16 h 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7"/>
                  <a:gd name="T35" fmla="*/ 17 w 17"/>
                  <a:gd name="T36" fmla="*/ 17 h 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7">
                    <a:moveTo>
                      <a:pt x="8" y="16"/>
                    </a:moveTo>
                    <a:lnTo>
                      <a:pt x="16" y="16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8" y="5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96" name="Freeform 44">
                <a:extLst>
                  <a:ext uri="{FF2B5EF4-FFF2-40B4-BE49-F238E27FC236}">
                    <a16:creationId xmlns:a16="http://schemas.microsoft.com/office/drawing/2014/main" id="{C6F2156A-32F0-44C4-912B-42051DBF67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5" y="3578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8 w 17"/>
                  <a:gd name="T3" fmla="*/ 10 h 17"/>
                  <a:gd name="T4" fmla="*/ 16 w 17"/>
                  <a:gd name="T5" fmla="*/ 10 h 17"/>
                  <a:gd name="T6" fmla="*/ 16 w 17"/>
                  <a:gd name="T7" fmla="*/ 5 h 17"/>
                  <a:gd name="T8" fmla="*/ 16 w 17"/>
                  <a:gd name="T9" fmla="*/ 0 h 17"/>
                  <a:gd name="T10" fmla="*/ 8 w 17"/>
                  <a:gd name="T11" fmla="*/ 0 h 17"/>
                  <a:gd name="T12" fmla="*/ 8 w 17"/>
                  <a:gd name="T13" fmla="*/ 5 h 17"/>
                  <a:gd name="T14" fmla="*/ 0 w 17"/>
                  <a:gd name="T15" fmla="*/ 5 h 17"/>
                  <a:gd name="T16" fmla="*/ 0 w 17"/>
                  <a:gd name="T17" fmla="*/ 10 h 17"/>
                  <a:gd name="T18" fmla="*/ 0 w 17"/>
                  <a:gd name="T19" fmla="*/ 16 h 17"/>
                  <a:gd name="T20" fmla="*/ 8 w 17"/>
                  <a:gd name="T21" fmla="*/ 16 h 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7"/>
                  <a:gd name="T35" fmla="*/ 17 w 17"/>
                  <a:gd name="T36" fmla="*/ 17 h 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7">
                    <a:moveTo>
                      <a:pt x="8" y="16"/>
                    </a:moveTo>
                    <a:lnTo>
                      <a:pt x="8" y="10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8" y="5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97" name="Freeform 45">
                <a:extLst>
                  <a:ext uri="{FF2B5EF4-FFF2-40B4-BE49-F238E27FC236}">
                    <a16:creationId xmlns:a16="http://schemas.microsoft.com/office/drawing/2014/main" id="{64D3D7EB-CF9F-4735-9E72-C27CFE44FC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8" y="3561"/>
                <a:ext cx="18" cy="22"/>
              </a:xfrm>
              <a:custGeom>
                <a:avLst/>
                <a:gdLst>
                  <a:gd name="T0" fmla="*/ 17 w 18"/>
                  <a:gd name="T1" fmla="*/ 15 h 22"/>
                  <a:gd name="T2" fmla="*/ 17 w 18"/>
                  <a:gd name="T3" fmla="*/ 0 h 22"/>
                  <a:gd name="T4" fmla="*/ 0 w 18"/>
                  <a:gd name="T5" fmla="*/ 6 h 22"/>
                  <a:gd name="T6" fmla="*/ 0 w 18"/>
                  <a:gd name="T7" fmla="*/ 21 h 22"/>
                  <a:gd name="T8" fmla="*/ 17 w 18"/>
                  <a:gd name="T9" fmla="*/ 15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2"/>
                  <a:gd name="T17" fmla="*/ 18 w 18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2">
                    <a:moveTo>
                      <a:pt x="17" y="15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1"/>
                    </a:lnTo>
                    <a:lnTo>
                      <a:pt x="17" y="15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98" name="Freeform 46">
                <a:extLst>
                  <a:ext uri="{FF2B5EF4-FFF2-40B4-BE49-F238E27FC236}">
                    <a16:creationId xmlns:a16="http://schemas.microsoft.com/office/drawing/2014/main" id="{90D5C246-EFE8-4191-AE3E-FEF31DAC8B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7" y="3553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99" name="Freeform 47">
                <a:extLst>
                  <a:ext uri="{FF2B5EF4-FFF2-40B4-BE49-F238E27FC236}">
                    <a16:creationId xmlns:a16="http://schemas.microsoft.com/office/drawing/2014/main" id="{7ADF97CC-81D8-468F-B941-EB24C1351B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4" y="3569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9 h 17"/>
                  <a:gd name="T6" fmla="*/ 16 w 17"/>
                  <a:gd name="T7" fmla="*/ 3 h 17"/>
                  <a:gd name="T8" fmla="*/ 10 w 17"/>
                  <a:gd name="T9" fmla="*/ 3 h 17"/>
                  <a:gd name="T10" fmla="*/ 10 w 17"/>
                  <a:gd name="T11" fmla="*/ 0 h 17"/>
                  <a:gd name="T12" fmla="*/ 5 w 17"/>
                  <a:gd name="T13" fmla="*/ 0 h 17"/>
                  <a:gd name="T14" fmla="*/ 5 w 17"/>
                  <a:gd name="T15" fmla="*/ 3 h 17"/>
                  <a:gd name="T16" fmla="*/ 0 w 17"/>
                  <a:gd name="T17" fmla="*/ 3 h 17"/>
                  <a:gd name="T18" fmla="*/ 0 w 17"/>
                  <a:gd name="T19" fmla="*/ 9 h 17"/>
                  <a:gd name="T20" fmla="*/ 5 w 17"/>
                  <a:gd name="T21" fmla="*/ 16 h 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7"/>
                  <a:gd name="T35" fmla="*/ 17 w 17"/>
                  <a:gd name="T36" fmla="*/ 17 h 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9"/>
                    </a:lnTo>
                    <a:lnTo>
                      <a:pt x="16" y="3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0" y="3"/>
                    </a:lnTo>
                    <a:lnTo>
                      <a:pt x="0" y="9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00" name="Freeform 48">
                <a:extLst>
                  <a:ext uri="{FF2B5EF4-FFF2-40B4-BE49-F238E27FC236}">
                    <a16:creationId xmlns:a16="http://schemas.microsoft.com/office/drawing/2014/main" id="{005516DA-2839-4CFD-A976-F0E4A640E5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3" y="3563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8 h 17"/>
                  <a:gd name="T6" fmla="*/ 16 w 17"/>
                  <a:gd name="T7" fmla="*/ 8 h 17"/>
                  <a:gd name="T8" fmla="*/ 10 w 17"/>
                  <a:gd name="T9" fmla="*/ 0 h 17"/>
                  <a:gd name="T10" fmla="*/ 5 w 17"/>
                  <a:gd name="T11" fmla="*/ 0 h 17"/>
                  <a:gd name="T12" fmla="*/ 5 w 17"/>
                  <a:gd name="T13" fmla="*/ 8 h 17"/>
                  <a:gd name="T14" fmla="*/ 0 w 17"/>
                  <a:gd name="T15" fmla="*/ 8 h 17"/>
                  <a:gd name="T16" fmla="*/ 0 w 17"/>
                  <a:gd name="T17" fmla="*/ 16 h 17"/>
                  <a:gd name="T18" fmla="*/ 5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8"/>
                    </a:lnTo>
                    <a:lnTo>
                      <a:pt x="16" y="8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5" y="8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01" name="Freeform 49">
                <a:extLst>
                  <a:ext uri="{FF2B5EF4-FFF2-40B4-BE49-F238E27FC236}">
                    <a16:creationId xmlns:a16="http://schemas.microsoft.com/office/drawing/2014/main" id="{3F189D3E-19F6-416A-A8CD-1133E8711B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36" y="3544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5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5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02" name="Freeform 50">
                <a:extLst>
                  <a:ext uri="{FF2B5EF4-FFF2-40B4-BE49-F238E27FC236}">
                    <a16:creationId xmlns:a16="http://schemas.microsoft.com/office/drawing/2014/main" id="{F7178AF0-2126-48B7-9F15-58FB64DB58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5" y="3538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03" name="Freeform 51">
                <a:extLst>
                  <a:ext uri="{FF2B5EF4-FFF2-40B4-BE49-F238E27FC236}">
                    <a16:creationId xmlns:a16="http://schemas.microsoft.com/office/drawing/2014/main" id="{376C3B33-327A-450D-844D-5C645C03E9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4" y="3553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6 w 17"/>
                  <a:gd name="T3" fmla="*/ 16 h 17"/>
                  <a:gd name="T4" fmla="*/ 16 w 17"/>
                  <a:gd name="T5" fmla="*/ 8 h 17"/>
                  <a:gd name="T6" fmla="*/ 16 w 17"/>
                  <a:gd name="T7" fmla="*/ 0 h 17"/>
                  <a:gd name="T8" fmla="*/ 5 w 17"/>
                  <a:gd name="T9" fmla="*/ 0 h 17"/>
                  <a:gd name="T10" fmla="*/ 0 w 17"/>
                  <a:gd name="T11" fmla="*/ 0 h 17"/>
                  <a:gd name="T12" fmla="*/ 0 w 17"/>
                  <a:gd name="T13" fmla="*/ 8 h 17"/>
                  <a:gd name="T14" fmla="*/ 0 w 17"/>
                  <a:gd name="T15" fmla="*/ 16 h 17"/>
                  <a:gd name="T16" fmla="*/ 5 w 17"/>
                  <a:gd name="T17" fmla="*/ 16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17"/>
                  <a:gd name="T29" fmla="*/ 17 w 17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17">
                    <a:moveTo>
                      <a:pt x="5" y="16"/>
                    </a:moveTo>
                    <a:lnTo>
                      <a:pt x="16" y="16"/>
                    </a:lnTo>
                    <a:lnTo>
                      <a:pt x="16" y="8"/>
                    </a:lnTo>
                    <a:lnTo>
                      <a:pt x="16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04" name="Freeform 52">
                <a:extLst>
                  <a:ext uri="{FF2B5EF4-FFF2-40B4-BE49-F238E27FC236}">
                    <a16:creationId xmlns:a16="http://schemas.microsoft.com/office/drawing/2014/main" id="{337014A8-DDE7-4F2E-AD67-7689E2F8F5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3" y="3548"/>
                <a:ext cx="17" cy="17"/>
              </a:xfrm>
              <a:custGeom>
                <a:avLst/>
                <a:gdLst>
                  <a:gd name="T0" fmla="*/ 10 w 17"/>
                  <a:gd name="T1" fmla="*/ 16 h 17"/>
                  <a:gd name="T2" fmla="*/ 16 w 17"/>
                  <a:gd name="T3" fmla="*/ 16 h 17"/>
                  <a:gd name="T4" fmla="*/ 16 w 17"/>
                  <a:gd name="T5" fmla="*/ 5 h 17"/>
                  <a:gd name="T6" fmla="*/ 16 w 17"/>
                  <a:gd name="T7" fmla="*/ 0 h 17"/>
                  <a:gd name="T8" fmla="*/ 10 w 17"/>
                  <a:gd name="T9" fmla="*/ 0 h 17"/>
                  <a:gd name="T10" fmla="*/ 0 w 17"/>
                  <a:gd name="T11" fmla="*/ 0 h 17"/>
                  <a:gd name="T12" fmla="*/ 0 w 17"/>
                  <a:gd name="T13" fmla="*/ 5 h 17"/>
                  <a:gd name="T14" fmla="*/ 0 w 17"/>
                  <a:gd name="T15" fmla="*/ 16 h 17"/>
                  <a:gd name="T16" fmla="*/ 10 w 17"/>
                  <a:gd name="T17" fmla="*/ 16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17"/>
                  <a:gd name="T29" fmla="*/ 17 w 17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17">
                    <a:moveTo>
                      <a:pt x="10" y="16"/>
                    </a:moveTo>
                    <a:lnTo>
                      <a:pt x="16" y="16"/>
                    </a:lnTo>
                    <a:lnTo>
                      <a:pt x="16" y="5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0" y="16"/>
                    </a:lnTo>
                    <a:lnTo>
                      <a:pt x="10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05" name="Freeform 53">
                <a:extLst>
                  <a:ext uri="{FF2B5EF4-FFF2-40B4-BE49-F238E27FC236}">
                    <a16:creationId xmlns:a16="http://schemas.microsoft.com/office/drawing/2014/main" id="{FD46EF5E-D060-46E6-9222-7603C5AB68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6" y="3528"/>
                <a:ext cx="18" cy="24"/>
              </a:xfrm>
              <a:custGeom>
                <a:avLst/>
                <a:gdLst>
                  <a:gd name="T0" fmla="*/ 17 w 18"/>
                  <a:gd name="T1" fmla="*/ 18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8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8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8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06" name="Freeform 54">
                <a:extLst>
                  <a:ext uri="{FF2B5EF4-FFF2-40B4-BE49-F238E27FC236}">
                    <a16:creationId xmlns:a16="http://schemas.microsoft.com/office/drawing/2014/main" id="{19ED19CB-78D5-476E-8617-A02B6ECCBD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5" y="3523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5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5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07" name="Freeform 55">
                <a:extLst>
                  <a:ext uri="{FF2B5EF4-FFF2-40B4-BE49-F238E27FC236}">
                    <a16:creationId xmlns:a16="http://schemas.microsoft.com/office/drawing/2014/main" id="{3CDF7E97-37F3-499E-B682-FE33C29DAA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1" y="3538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16 w 17"/>
                  <a:gd name="T3" fmla="*/ 16 h 17"/>
                  <a:gd name="T4" fmla="*/ 16 w 17"/>
                  <a:gd name="T5" fmla="*/ 8 h 17"/>
                  <a:gd name="T6" fmla="*/ 16 w 17"/>
                  <a:gd name="T7" fmla="*/ 0 h 17"/>
                  <a:gd name="T8" fmla="*/ 8 w 17"/>
                  <a:gd name="T9" fmla="*/ 0 h 17"/>
                  <a:gd name="T10" fmla="*/ 0 w 17"/>
                  <a:gd name="T11" fmla="*/ 0 h 17"/>
                  <a:gd name="T12" fmla="*/ 0 w 17"/>
                  <a:gd name="T13" fmla="*/ 8 h 17"/>
                  <a:gd name="T14" fmla="*/ 0 w 17"/>
                  <a:gd name="T15" fmla="*/ 16 h 17"/>
                  <a:gd name="T16" fmla="*/ 8 w 17"/>
                  <a:gd name="T17" fmla="*/ 16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17"/>
                  <a:gd name="T29" fmla="*/ 17 w 17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17">
                    <a:moveTo>
                      <a:pt x="8" y="16"/>
                    </a:moveTo>
                    <a:lnTo>
                      <a:pt x="16" y="16"/>
                    </a:lnTo>
                    <a:lnTo>
                      <a:pt x="16" y="8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08" name="Freeform 56">
                <a:extLst>
                  <a:ext uri="{FF2B5EF4-FFF2-40B4-BE49-F238E27FC236}">
                    <a16:creationId xmlns:a16="http://schemas.microsoft.com/office/drawing/2014/main" id="{515411CA-7778-4FAA-A153-AA44019A10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11" y="3532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6 w 17"/>
                  <a:gd name="T3" fmla="*/ 16 h 17"/>
                  <a:gd name="T4" fmla="*/ 16 w 17"/>
                  <a:gd name="T5" fmla="*/ 8 h 17"/>
                  <a:gd name="T6" fmla="*/ 16 w 17"/>
                  <a:gd name="T7" fmla="*/ 0 h 17"/>
                  <a:gd name="T8" fmla="*/ 5 w 17"/>
                  <a:gd name="T9" fmla="*/ 0 h 17"/>
                  <a:gd name="T10" fmla="*/ 0 w 17"/>
                  <a:gd name="T11" fmla="*/ 0 h 17"/>
                  <a:gd name="T12" fmla="*/ 0 w 17"/>
                  <a:gd name="T13" fmla="*/ 8 h 17"/>
                  <a:gd name="T14" fmla="*/ 0 w 17"/>
                  <a:gd name="T15" fmla="*/ 16 h 17"/>
                  <a:gd name="T16" fmla="*/ 5 w 17"/>
                  <a:gd name="T17" fmla="*/ 16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17"/>
                  <a:gd name="T29" fmla="*/ 17 w 17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17">
                    <a:moveTo>
                      <a:pt x="5" y="16"/>
                    </a:moveTo>
                    <a:lnTo>
                      <a:pt x="16" y="16"/>
                    </a:lnTo>
                    <a:lnTo>
                      <a:pt x="16" y="8"/>
                    </a:lnTo>
                    <a:lnTo>
                      <a:pt x="16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09" name="Freeform 57">
                <a:extLst>
                  <a:ext uri="{FF2B5EF4-FFF2-40B4-BE49-F238E27FC236}">
                    <a16:creationId xmlns:a16="http://schemas.microsoft.com/office/drawing/2014/main" id="{DE401193-2F72-47B3-A207-A7B49FB070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3" y="3513"/>
                <a:ext cx="19" cy="24"/>
              </a:xfrm>
              <a:custGeom>
                <a:avLst/>
                <a:gdLst>
                  <a:gd name="T0" fmla="*/ 18 w 19"/>
                  <a:gd name="T1" fmla="*/ 17 h 24"/>
                  <a:gd name="T2" fmla="*/ 18 w 19"/>
                  <a:gd name="T3" fmla="*/ 0 h 24"/>
                  <a:gd name="T4" fmla="*/ 0 w 19"/>
                  <a:gd name="T5" fmla="*/ 6 h 24"/>
                  <a:gd name="T6" fmla="*/ 0 w 19"/>
                  <a:gd name="T7" fmla="*/ 23 h 24"/>
                  <a:gd name="T8" fmla="*/ 18 w 19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4"/>
                  <a:gd name="T17" fmla="*/ 19 w 19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4">
                    <a:moveTo>
                      <a:pt x="18" y="17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8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10" name="Freeform 58">
                <a:extLst>
                  <a:ext uri="{FF2B5EF4-FFF2-40B4-BE49-F238E27FC236}">
                    <a16:creationId xmlns:a16="http://schemas.microsoft.com/office/drawing/2014/main" id="{CB17A3F5-C11F-45EF-B323-0CAE60658C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3" y="3507"/>
                <a:ext cx="18" cy="22"/>
              </a:xfrm>
              <a:custGeom>
                <a:avLst/>
                <a:gdLst>
                  <a:gd name="T0" fmla="*/ 17 w 18"/>
                  <a:gd name="T1" fmla="*/ 16 h 22"/>
                  <a:gd name="T2" fmla="*/ 17 w 18"/>
                  <a:gd name="T3" fmla="*/ 0 h 22"/>
                  <a:gd name="T4" fmla="*/ 0 w 18"/>
                  <a:gd name="T5" fmla="*/ 6 h 22"/>
                  <a:gd name="T6" fmla="*/ 0 w 18"/>
                  <a:gd name="T7" fmla="*/ 21 h 22"/>
                  <a:gd name="T8" fmla="*/ 17 w 18"/>
                  <a:gd name="T9" fmla="*/ 16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2"/>
                  <a:gd name="T17" fmla="*/ 18 w 18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2">
                    <a:moveTo>
                      <a:pt x="17" y="16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1"/>
                    </a:lnTo>
                    <a:lnTo>
                      <a:pt x="17" y="1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11" name="Freeform 59">
                <a:extLst>
                  <a:ext uri="{FF2B5EF4-FFF2-40B4-BE49-F238E27FC236}">
                    <a16:creationId xmlns:a16="http://schemas.microsoft.com/office/drawing/2014/main" id="{CA5F4607-CBA8-4989-B63C-2B25B2E62A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9" y="3523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10 h 17"/>
                  <a:gd name="T6" fmla="*/ 16 w 17"/>
                  <a:gd name="T7" fmla="*/ 10 h 17"/>
                  <a:gd name="T8" fmla="*/ 16 w 17"/>
                  <a:gd name="T9" fmla="*/ 0 h 17"/>
                  <a:gd name="T10" fmla="*/ 10 w 17"/>
                  <a:gd name="T11" fmla="*/ 0 h 17"/>
                  <a:gd name="T12" fmla="*/ 5 w 17"/>
                  <a:gd name="T13" fmla="*/ 0 h 17"/>
                  <a:gd name="T14" fmla="*/ 0 w 17"/>
                  <a:gd name="T15" fmla="*/ 0 h 17"/>
                  <a:gd name="T16" fmla="*/ 0 w 17"/>
                  <a:gd name="T17" fmla="*/ 10 h 17"/>
                  <a:gd name="T18" fmla="*/ 0 w 17"/>
                  <a:gd name="T19" fmla="*/ 16 h 17"/>
                  <a:gd name="T20" fmla="*/ 5 w 17"/>
                  <a:gd name="T21" fmla="*/ 16 h 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7"/>
                  <a:gd name="T35" fmla="*/ 17 w 17"/>
                  <a:gd name="T36" fmla="*/ 17 h 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10"/>
                    </a:lnTo>
                    <a:lnTo>
                      <a:pt x="16" y="1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12" name="Freeform 60">
                <a:extLst>
                  <a:ext uri="{FF2B5EF4-FFF2-40B4-BE49-F238E27FC236}">
                    <a16:creationId xmlns:a16="http://schemas.microsoft.com/office/drawing/2014/main" id="{B1730085-B255-4878-BF9B-F6F85E9FF9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8" y="3515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10 h 17"/>
                  <a:gd name="T6" fmla="*/ 16 w 17"/>
                  <a:gd name="T7" fmla="*/ 10 h 17"/>
                  <a:gd name="T8" fmla="*/ 16 w 17"/>
                  <a:gd name="T9" fmla="*/ 5 h 17"/>
                  <a:gd name="T10" fmla="*/ 10 w 17"/>
                  <a:gd name="T11" fmla="*/ 5 h 17"/>
                  <a:gd name="T12" fmla="*/ 10 w 17"/>
                  <a:gd name="T13" fmla="*/ 0 h 17"/>
                  <a:gd name="T14" fmla="*/ 5 w 17"/>
                  <a:gd name="T15" fmla="*/ 0 h 17"/>
                  <a:gd name="T16" fmla="*/ 5 w 17"/>
                  <a:gd name="T17" fmla="*/ 5 h 17"/>
                  <a:gd name="T18" fmla="*/ 0 w 17"/>
                  <a:gd name="T19" fmla="*/ 5 h 17"/>
                  <a:gd name="T20" fmla="*/ 0 w 17"/>
                  <a:gd name="T21" fmla="*/ 10 h 17"/>
                  <a:gd name="T22" fmla="*/ 5 w 17"/>
                  <a:gd name="T23" fmla="*/ 16 h 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7"/>
                  <a:gd name="T37" fmla="*/ 0 h 17"/>
                  <a:gd name="T38" fmla="*/ 17 w 17"/>
                  <a:gd name="T39" fmla="*/ 17 h 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10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10" y="5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5" y="5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13" name="Freeform 61">
                <a:extLst>
                  <a:ext uri="{FF2B5EF4-FFF2-40B4-BE49-F238E27FC236}">
                    <a16:creationId xmlns:a16="http://schemas.microsoft.com/office/drawing/2014/main" id="{6C78DBA6-9674-4DC2-BBE7-A6C3BA0A4D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1" y="3498"/>
                <a:ext cx="19" cy="22"/>
              </a:xfrm>
              <a:custGeom>
                <a:avLst/>
                <a:gdLst>
                  <a:gd name="T0" fmla="*/ 18 w 19"/>
                  <a:gd name="T1" fmla="*/ 15 h 22"/>
                  <a:gd name="T2" fmla="*/ 18 w 19"/>
                  <a:gd name="T3" fmla="*/ 0 h 22"/>
                  <a:gd name="T4" fmla="*/ 0 w 19"/>
                  <a:gd name="T5" fmla="*/ 5 h 22"/>
                  <a:gd name="T6" fmla="*/ 0 w 19"/>
                  <a:gd name="T7" fmla="*/ 21 h 22"/>
                  <a:gd name="T8" fmla="*/ 18 w 19"/>
                  <a:gd name="T9" fmla="*/ 15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2"/>
                  <a:gd name="T17" fmla="*/ 19 w 19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2">
                    <a:moveTo>
                      <a:pt x="18" y="15"/>
                    </a:moveTo>
                    <a:lnTo>
                      <a:pt x="18" y="0"/>
                    </a:lnTo>
                    <a:lnTo>
                      <a:pt x="0" y="5"/>
                    </a:lnTo>
                    <a:lnTo>
                      <a:pt x="0" y="21"/>
                    </a:lnTo>
                    <a:lnTo>
                      <a:pt x="18" y="15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14" name="Freeform 62">
                <a:extLst>
                  <a:ext uri="{FF2B5EF4-FFF2-40B4-BE49-F238E27FC236}">
                    <a16:creationId xmlns:a16="http://schemas.microsoft.com/office/drawing/2014/main" id="{EC41CDD9-BCD5-456D-8D80-D39E884996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00" y="3492"/>
                <a:ext cx="19" cy="22"/>
              </a:xfrm>
              <a:custGeom>
                <a:avLst/>
                <a:gdLst>
                  <a:gd name="T0" fmla="*/ 18 w 19"/>
                  <a:gd name="T1" fmla="*/ 15 h 22"/>
                  <a:gd name="T2" fmla="*/ 18 w 19"/>
                  <a:gd name="T3" fmla="*/ 0 h 22"/>
                  <a:gd name="T4" fmla="*/ 0 w 19"/>
                  <a:gd name="T5" fmla="*/ 4 h 22"/>
                  <a:gd name="T6" fmla="*/ 0 w 19"/>
                  <a:gd name="T7" fmla="*/ 21 h 22"/>
                  <a:gd name="T8" fmla="*/ 18 w 19"/>
                  <a:gd name="T9" fmla="*/ 15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2"/>
                  <a:gd name="T17" fmla="*/ 19 w 19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2">
                    <a:moveTo>
                      <a:pt x="18" y="15"/>
                    </a:moveTo>
                    <a:lnTo>
                      <a:pt x="18" y="0"/>
                    </a:lnTo>
                    <a:lnTo>
                      <a:pt x="0" y="4"/>
                    </a:lnTo>
                    <a:lnTo>
                      <a:pt x="0" y="21"/>
                    </a:lnTo>
                    <a:lnTo>
                      <a:pt x="18" y="15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15" name="Freeform 63">
                <a:extLst>
                  <a:ext uri="{FF2B5EF4-FFF2-40B4-BE49-F238E27FC236}">
                    <a16:creationId xmlns:a16="http://schemas.microsoft.com/office/drawing/2014/main" id="{C8817F61-6AC2-422D-86A0-877BC0291C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9" y="3505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8 w 17"/>
                  <a:gd name="T3" fmla="*/ 10 h 17"/>
                  <a:gd name="T4" fmla="*/ 16 w 17"/>
                  <a:gd name="T5" fmla="*/ 10 h 17"/>
                  <a:gd name="T6" fmla="*/ 16 w 17"/>
                  <a:gd name="T7" fmla="*/ 5 h 17"/>
                  <a:gd name="T8" fmla="*/ 16 w 17"/>
                  <a:gd name="T9" fmla="*/ 0 h 17"/>
                  <a:gd name="T10" fmla="*/ 8 w 17"/>
                  <a:gd name="T11" fmla="*/ 0 h 17"/>
                  <a:gd name="T12" fmla="*/ 0 w 17"/>
                  <a:gd name="T13" fmla="*/ 5 h 17"/>
                  <a:gd name="T14" fmla="*/ 0 w 17"/>
                  <a:gd name="T15" fmla="*/ 10 h 17"/>
                  <a:gd name="T16" fmla="*/ 0 w 17"/>
                  <a:gd name="T17" fmla="*/ 16 h 17"/>
                  <a:gd name="T18" fmla="*/ 8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8" y="16"/>
                    </a:moveTo>
                    <a:lnTo>
                      <a:pt x="8" y="10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16" name="Freeform 64">
                <a:extLst>
                  <a:ext uri="{FF2B5EF4-FFF2-40B4-BE49-F238E27FC236}">
                    <a16:creationId xmlns:a16="http://schemas.microsoft.com/office/drawing/2014/main" id="{C7E5DC62-703B-46E7-91E4-B71BBAD80B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08" y="3500"/>
                <a:ext cx="17" cy="17"/>
              </a:xfrm>
              <a:custGeom>
                <a:avLst/>
                <a:gdLst>
                  <a:gd name="T0" fmla="*/ 8 w 17"/>
                  <a:gd name="T1" fmla="*/ 9 h 17"/>
                  <a:gd name="T2" fmla="*/ 16 w 17"/>
                  <a:gd name="T3" fmla="*/ 9 h 17"/>
                  <a:gd name="T4" fmla="*/ 16 w 17"/>
                  <a:gd name="T5" fmla="*/ 6 h 17"/>
                  <a:gd name="T6" fmla="*/ 16 w 17"/>
                  <a:gd name="T7" fmla="*/ 0 h 17"/>
                  <a:gd name="T8" fmla="*/ 8 w 17"/>
                  <a:gd name="T9" fmla="*/ 0 h 17"/>
                  <a:gd name="T10" fmla="*/ 0 w 17"/>
                  <a:gd name="T11" fmla="*/ 0 h 17"/>
                  <a:gd name="T12" fmla="*/ 0 w 17"/>
                  <a:gd name="T13" fmla="*/ 6 h 17"/>
                  <a:gd name="T14" fmla="*/ 0 w 17"/>
                  <a:gd name="T15" fmla="*/ 9 h 17"/>
                  <a:gd name="T16" fmla="*/ 0 w 17"/>
                  <a:gd name="T17" fmla="*/ 16 h 17"/>
                  <a:gd name="T18" fmla="*/ 8 w 17"/>
                  <a:gd name="T19" fmla="*/ 16 h 17"/>
                  <a:gd name="T20" fmla="*/ 8 w 17"/>
                  <a:gd name="T21" fmla="*/ 9 h 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7"/>
                  <a:gd name="T35" fmla="*/ 17 w 17"/>
                  <a:gd name="T36" fmla="*/ 17 h 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7">
                    <a:moveTo>
                      <a:pt x="8" y="9"/>
                    </a:moveTo>
                    <a:lnTo>
                      <a:pt x="16" y="9"/>
                    </a:lnTo>
                    <a:lnTo>
                      <a:pt x="16" y="6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6"/>
                    </a:lnTo>
                    <a:lnTo>
                      <a:pt x="8" y="16"/>
                    </a:lnTo>
                    <a:lnTo>
                      <a:pt x="8" y="9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17" name="Freeform 65">
                <a:extLst>
                  <a:ext uri="{FF2B5EF4-FFF2-40B4-BE49-F238E27FC236}">
                    <a16:creationId xmlns:a16="http://schemas.microsoft.com/office/drawing/2014/main" id="{AE8990A9-524E-466F-8CAF-A2172C277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3" y="3442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18" name="Freeform 66">
                <a:extLst>
                  <a:ext uri="{FF2B5EF4-FFF2-40B4-BE49-F238E27FC236}">
                    <a16:creationId xmlns:a16="http://schemas.microsoft.com/office/drawing/2014/main" id="{A34C8771-42EC-4AAA-980A-C8738F85D9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2" y="3436"/>
                <a:ext cx="19" cy="24"/>
              </a:xfrm>
              <a:custGeom>
                <a:avLst/>
                <a:gdLst>
                  <a:gd name="T0" fmla="*/ 18 w 19"/>
                  <a:gd name="T1" fmla="*/ 18 h 24"/>
                  <a:gd name="T2" fmla="*/ 18 w 19"/>
                  <a:gd name="T3" fmla="*/ 0 h 24"/>
                  <a:gd name="T4" fmla="*/ 0 w 19"/>
                  <a:gd name="T5" fmla="*/ 6 h 24"/>
                  <a:gd name="T6" fmla="*/ 0 w 19"/>
                  <a:gd name="T7" fmla="*/ 23 h 24"/>
                  <a:gd name="T8" fmla="*/ 18 w 19"/>
                  <a:gd name="T9" fmla="*/ 18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4"/>
                  <a:gd name="T17" fmla="*/ 19 w 19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4">
                    <a:moveTo>
                      <a:pt x="18" y="18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8" y="18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19" name="Freeform 67">
                <a:extLst>
                  <a:ext uri="{FF2B5EF4-FFF2-40B4-BE49-F238E27FC236}">
                    <a16:creationId xmlns:a16="http://schemas.microsoft.com/office/drawing/2014/main" id="{727AF75A-BF76-460E-BF9D-8F77F5A0F9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9" y="3452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16 w 17"/>
                  <a:gd name="T3" fmla="*/ 16 h 17"/>
                  <a:gd name="T4" fmla="*/ 16 w 17"/>
                  <a:gd name="T5" fmla="*/ 8 h 17"/>
                  <a:gd name="T6" fmla="*/ 16 w 17"/>
                  <a:gd name="T7" fmla="*/ 0 h 17"/>
                  <a:gd name="T8" fmla="*/ 8 w 17"/>
                  <a:gd name="T9" fmla="*/ 0 h 17"/>
                  <a:gd name="T10" fmla="*/ 8 w 17"/>
                  <a:gd name="T11" fmla="*/ 8 h 17"/>
                  <a:gd name="T12" fmla="*/ 0 w 17"/>
                  <a:gd name="T13" fmla="*/ 8 h 17"/>
                  <a:gd name="T14" fmla="*/ 0 w 17"/>
                  <a:gd name="T15" fmla="*/ 16 h 17"/>
                  <a:gd name="T16" fmla="*/ 8 w 17"/>
                  <a:gd name="T17" fmla="*/ 16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17"/>
                  <a:gd name="T29" fmla="*/ 17 w 17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17">
                    <a:moveTo>
                      <a:pt x="8" y="16"/>
                    </a:moveTo>
                    <a:lnTo>
                      <a:pt x="16" y="16"/>
                    </a:lnTo>
                    <a:lnTo>
                      <a:pt x="16" y="8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20" name="Freeform 68">
                <a:extLst>
                  <a:ext uri="{FF2B5EF4-FFF2-40B4-BE49-F238E27FC236}">
                    <a16:creationId xmlns:a16="http://schemas.microsoft.com/office/drawing/2014/main" id="{16A8FCF3-8A17-4EF3-8DE6-7512B09885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8" y="3446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8 h 17"/>
                  <a:gd name="T6" fmla="*/ 16 w 17"/>
                  <a:gd name="T7" fmla="*/ 8 h 17"/>
                  <a:gd name="T8" fmla="*/ 16 w 17"/>
                  <a:gd name="T9" fmla="*/ 0 h 17"/>
                  <a:gd name="T10" fmla="*/ 10 w 17"/>
                  <a:gd name="T11" fmla="*/ 0 h 17"/>
                  <a:gd name="T12" fmla="*/ 5 w 17"/>
                  <a:gd name="T13" fmla="*/ 0 h 17"/>
                  <a:gd name="T14" fmla="*/ 0 w 17"/>
                  <a:gd name="T15" fmla="*/ 8 h 17"/>
                  <a:gd name="T16" fmla="*/ 0 w 17"/>
                  <a:gd name="T17" fmla="*/ 16 h 17"/>
                  <a:gd name="T18" fmla="*/ 5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8"/>
                    </a:lnTo>
                    <a:lnTo>
                      <a:pt x="16" y="8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21" name="Freeform 69">
                <a:extLst>
                  <a:ext uri="{FF2B5EF4-FFF2-40B4-BE49-F238E27FC236}">
                    <a16:creationId xmlns:a16="http://schemas.microsoft.com/office/drawing/2014/main" id="{B2252D10-AA5F-47CD-A851-4E72CF2EB6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4" y="3335"/>
                <a:ext cx="574" cy="330"/>
              </a:xfrm>
              <a:custGeom>
                <a:avLst/>
                <a:gdLst>
                  <a:gd name="T0" fmla="*/ 573 w 574"/>
                  <a:gd name="T1" fmla="*/ 0 h 330"/>
                  <a:gd name="T2" fmla="*/ 0 w 574"/>
                  <a:gd name="T3" fmla="*/ 186 h 330"/>
                  <a:gd name="T4" fmla="*/ 0 w 574"/>
                  <a:gd name="T5" fmla="*/ 329 h 330"/>
                  <a:gd name="T6" fmla="*/ 0 60000 65536"/>
                  <a:gd name="T7" fmla="*/ 0 60000 65536"/>
                  <a:gd name="T8" fmla="*/ 0 60000 65536"/>
                  <a:gd name="T9" fmla="*/ 0 w 574"/>
                  <a:gd name="T10" fmla="*/ 0 h 330"/>
                  <a:gd name="T11" fmla="*/ 574 w 574"/>
                  <a:gd name="T12" fmla="*/ 330 h 33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74" h="330">
                    <a:moveTo>
                      <a:pt x="573" y="0"/>
                    </a:moveTo>
                    <a:lnTo>
                      <a:pt x="0" y="186"/>
                    </a:lnTo>
                    <a:lnTo>
                      <a:pt x="0" y="329"/>
                    </a:lnTo>
                  </a:path>
                </a:pathLst>
              </a:custGeom>
              <a:noFill/>
              <a:ln w="6350" cap="rnd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</p:grpSp>
        <p:sp>
          <p:nvSpPr>
            <p:cNvPr id="216" name="Line 313">
              <a:extLst>
                <a:ext uri="{FF2B5EF4-FFF2-40B4-BE49-F238E27FC236}">
                  <a16:creationId xmlns:a16="http://schemas.microsoft.com/office/drawing/2014/main" id="{50099633-944E-47C5-821F-8129B828172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353300" y="2005013"/>
              <a:ext cx="0" cy="344891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prstDash val="sysDot"/>
              <a:round/>
              <a:headEnd type="triangle"/>
              <a:tailEnd type="none"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17" name="Line 310">
              <a:extLst>
                <a:ext uri="{FF2B5EF4-FFF2-40B4-BE49-F238E27FC236}">
                  <a16:creationId xmlns:a16="http://schemas.microsoft.com/office/drawing/2014/main" id="{A2895B26-CF82-46A8-95C9-FAF10E01B25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259513" y="1870075"/>
              <a:ext cx="1312862" cy="0"/>
            </a:xfrm>
            <a:prstGeom prst="line">
              <a:avLst/>
            </a:prstGeom>
            <a:noFill/>
            <a:ln w="254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218" name="그룹 262">
              <a:extLst>
                <a:ext uri="{FF2B5EF4-FFF2-40B4-BE49-F238E27FC236}">
                  <a16:creationId xmlns:a16="http://schemas.microsoft.com/office/drawing/2014/main" id="{43C78E44-B1F1-47E3-BF60-9CAFDA16441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065971" y="1478166"/>
              <a:ext cx="1630364" cy="916665"/>
              <a:chOff x="6852138" y="1264446"/>
              <a:chExt cx="1804622" cy="1037033"/>
            </a:xfrm>
          </p:grpSpPr>
          <p:grpSp>
            <p:nvGrpSpPr>
              <p:cNvPr id="245" name="그룹 449">
                <a:extLst>
                  <a:ext uri="{FF2B5EF4-FFF2-40B4-BE49-F238E27FC236}">
                    <a16:creationId xmlns:a16="http://schemas.microsoft.com/office/drawing/2014/main" id="{02FB6578-5570-4944-B67D-7DBFBA2357E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2831522">
                <a:off x="7972570" y="1427580"/>
                <a:ext cx="607154" cy="280886"/>
                <a:chOff x="253390" y="3211648"/>
                <a:chExt cx="1322638" cy="760103"/>
              </a:xfrm>
            </p:grpSpPr>
            <p:sp>
              <p:nvSpPr>
                <p:cNvPr id="257" name="Oval 17">
                  <a:extLst>
                    <a:ext uri="{FF2B5EF4-FFF2-40B4-BE49-F238E27FC236}">
                      <a16:creationId xmlns:a16="http://schemas.microsoft.com/office/drawing/2014/main" id="{A0240D64-789F-47C5-A78C-2A69E0F8E9B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3285031">
                  <a:off x="649867" y="3045591"/>
                  <a:ext cx="529683" cy="1322638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ko-KR" altLang="en-US">
                    <a:ea typeface="굴림" pitchFamily="50" charset="-127"/>
                  </a:endParaRPr>
                </a:p>
              </p:txBody>
            </p:sp>
            <p:sp>
              <p:nvSpPr>
                <p:cNvPr id="258" name="Line 18">
                  <a:extLst>
                    <a:ext uri="{FF2B5EF4-FFF2-40B4-BE49-F238E27FC236}">
                      <a16:creationId xmlns:a16="http://schemas.microsoft.com/office/drawing/2014/main" id="{2C130770-BC8A-4052-AB83-04801EEB3B3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395667">
                  <a:off x="649034" y="3302999"/>
                  <a:ext cx="681270" cy="21639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59" name="Line 19">
                  <a:extLst>
                    <a:ext uri="{FF2B5EF4-FFF2-40B4-BE49-F238E27FC236}">
                      <a16:creationId xmlns:a16="http://schemas.microsoft.com/office/drawing/2014/main" id="{701BCB0D-349C-44A1-9F79-C5EF3E24F89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395667">
                  <a:off x="481791" y="3211648"/>
                  <a:ext cx="357188" cy="69578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ko-KR" altLang="en-US"/>
                </a:p>
              </p:txBody>
            </p:sp>
          </p:grpSp>
          <p:pic>
            <p:nvPicPr>
              <p:cNvPr id="246" name="Picture 2">
                <a:extLst>
                  <a:ext uri="{FF2B5EF4-FFF2-40B4-BE49-F238E27FC236}">
                    <a16:creationId xmlns:a16="http://schemas.microsoft.com/office/drawing/2014/main" id="{C4BDE0E7-B4CD-425E-858A-9E705B720DF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7744219" y="1405062"/>
                <a:ext cx="351107" cy="2964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7" name="Picture 2">
                <a:extLst>
                  <a:ext uri="{FF2B5EF4-FFF2-40B4-BE49-F238E27FC236}">
                    <a16:creationId xmlns:a16="http://schemas.microsoft.com/office/drawing/2014/main" id="{6E35BF1E-DDF7-4461-B806-2FFC09643EB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7744219" y="1725421"/>
                <a:ext cx="351107" cy="2964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48" name="Group 8">
                <a:extLst>
                  <a:ext uri="{FF2B5EF4-FFF2-40B4-BE49-F238E27FC236}">
                    <a16:creationId xmlns:a16="http://schemas.microsoft.com/office/drawing/2014/main" id="{2DDCB817-062D-4926-8A54-C4B65A53BC7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235788" y="1694715"/>
                <a:ext cx="351109" cy="606764"/>
                <a:chOff x="5096" y="498"/>
                <a:chExt cx="492" cy="685"/>
              </a:xfrm>
            </p:grpSpPr>
            <p:pic>
              <p:nvPicPr>
                <p:cNvPr id="253" name="Picture 9" descr="방화">
                  <a:extLst>
                    <a:ext uri="{FF2B5EF4-FFF2-40B4-BE49-F238E27FC236}">
                      <a16:creationId xmlns:a16="http://schemas.microsoft.com/office/drawing/2014/main" id="{26421838-A360-41A8-8DFF-CFD53FE4417A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5256" y="740"/>
                  <a:ext cx="318" cy="24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54" name="Oval 10">
                  <a:extLst>
                    <a:ext uri="{FF2B5EF4-FFF2-40B4-BE49-F238E27FC236}">
                      <a16:creationId xmlns:a16="http://schemas.microsoft.com/office/drawing/2014/main" id="{CEF94FED-291A-4CC8-AE49-419EA680271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889364">
                  <a:off x="5225" y="498"/>
                  <a:ext cx="363" cy="68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ko-KR" altLang="en-US"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  <p:sp>
              <p:nvSpPr>
                <p:cNvPr id="255" name="Line 11">
                  <a:extLst>
                    <a:ext uri="{FF2B5EF4-FFF2-40B4-BE49-F238E27FC236}">
                      <a16:creationId xmlns:a16="http://schemas.microsoft.com/office/drawing/2014/main" id="{3B1730A3-781B-473C-A39C-41362FE2998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143" y="605"/>
                  <a:ext cx="408" cy="9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56" name="Line 12">
                  <a:extLst>
                    <a:ext uri="{FF2B5EF4-FFF2-40B4-BE49-F238E27FC236}">
                      <a16:creationId xmlns:a16="http://schemas.microsoft.com/office/drawing/2014/main" id="{1744E2EB-7F02-4A50-B961-72958E498C7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096" y="621"/>
                  <a:ext cx="205" cy="41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ko-KR" altLang="en-US"/>
                </a:p>
              </p:txBody>
            </p:sp>
          </p:grpSp>
          <p:pic>
            <p:nvPicPr>
              <p:cNvPr id="249" name="Picture 3" descr="C:\Documents and Settings\권강일\Local Settings\Temporary Internet Files\Content.IE5\SRMK91FP\MC900388754[1].wmf">
                <a:extLst>
                  <a:ext uri="{FF2B5EF4-FFF2-40B4-BE49-F238E27FC236}">
                    <a16:creationId xmlns:a16="http://schemas.microsoft.com/office/drawing/2014/main" id="{9BC26148-AECE-4E83-B6F9-D9E471A0D78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8305990" y="1469134"/>
                <a:ext cx="350770" cy="2857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250" name="꺾인 연결선 268">
                <a:extLst>
                  <a:ext uri="{FF2B5EF4-FFF2-40B4-BE49-F238E27FC236}">
                    <a16:creationId xmlns:a16="http://schemas.microsoft.com/office/drawing/2014/main" id="{0C782E9D-B62E-4560-9703-F46DCBC2F9D9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7467440" y="1553266"/>
                <a:ext cx="276779" cy="75249"/>
              </a:xfrm>
              <a:prstGeom prst="bentConnector3">
                <a:avLst>
                  <a:gd name="adj1" fmla="val 50000"/>
                </a:avLst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251" name="꺾인 연결선 269">
                <a:extLst>
                  <a:ext uri="{FF2B5EF4-FFF2-40B4-BE49-F238E27FC236}">
                    <a16:creationId xmlns:a16="http://schemas.microsoft.com/office/drawing/2014/main" id="{A99D1BBD-1833-4C4D-86D3-BC1D945A5455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7517584" y="1689642"/>
                <a:ext cx="226635" cy="183983"/>
              </a:xfrm>
              <a:prstGeom prst="bentConnector3">
                <a:avLst>
                  <a:gd name="adj1" fmla="val 50000"/>
                </a:avLst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pic>
            <p:nvPicPr>
              <p:cNvPr id="252" name="Picture 2">
                <a:extLst>
                  <a:ext uri="{FF2B5EF4-FFF2-40B4-BE49-F238E27FC236}">
                    <a16:creationId xmlns:a16="http://schemas.microsoft.com/office/drawing/2014/main" id="{83B748D1-D094-40FD-A42D-7C36B8C7458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6852138" y="1542804"/>
                <a:ext cx="674077" cy="2234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19" name="Text Box 318">
              <a:extLst>
                <a:ext uri="{FF2B5EF4-FFF2-40B4-BE49-F238E27FC236}">
                  <a16:creationId xmlns:a16="http://schemas.microsoft.com/office/drawing/2014/main" id="{5AECD8D9-BE93-4EFD-A2BA-49AF31205A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20403" y="1436396"/>
              <a:ext cx="873665" cy="254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ko-KR" sz="1000" b="1" dirty="0">
                  <a:ea typeface="굴림" pitchFamily="50" charset="-127"/>
                </a:rPr>
                <a:t>PTN/</a:t>
              </a:r>
              <a:r>
                <a:rPr lang="ko-KR" altLang="en-US" sz="1000" b="1" dirty="0">
                  <a:ea typeface="굴림" pitchFamily="50" charset="-127"/>
                </a:rPr>
                <a:t>스위치</a:t>
              </a:r>
              <a:endParaRPr lang="en-US" altLang="ko-KR" sz="1000" b="1" dirty="0">
                <a:ea typeface="굴림" pitchFamily="50" charset="-127"/>
              </a:endParaRPr>
            </a:p>
          </p:txBody>
        </p:sp>
        <p:sp>
          <p:nvSpPr>
            <p:cNvPr id="220" name="Text Box 318">
              <a:extLst>
                <a:ext uri="{FF2B5EF4-FFF2-40B4-BE49-F238E27FC236}">
                  <a16:creationId xmlns:a16="http://schemas.microsoft.com/office/drawing/2014/main" id="{5226F6F7-85F3-4D06-8C21-8A87386471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99287" y="1377950"/>
              <a:ext cx="669553" cy="254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ko-KR" sz="1000" b="1" dirty="0">
                  <a:ea typeface="굴림" pitchFamily="50" charset="-127"/>
                </a:rPr>
                <a:t>RT </a:t>
              </a:r>
              <a:r>
                <a:rPr lang="ko-KR" altLang="en-US" sz="1000" b="1" dirty="0">
                  <a:ea typeface="굴림" pitchFamily="50" charset="-127"/>
                </a:rPr>
                <a:t>장치</a:t>
              </a:r>
              <a:endParaRPr lang="en-US" altLang="ko-KR" sz="1000" b="1" dirty="0">
                <a:ea typeface="굴림" pitchFamily="50" charset="-127"/>
              </a:endParaRPr>
            </a:p>
          </p:txBody>
        </p:sp>
        <p:grpSp>
          <p:nvGrpSpPr>
            <p:cNvPr id="221" name="그룹 75">
              <a:extLst>
                <a:ext uri="{FF2B5EF4-FFF2-40B4-BE49-F238E27FC236}">
                  <a16:creationId xmlns:a16="http://schemas.microsoft.com/office/drawing/2014/main" id="{74BD29A9-B31C-476A-B2A4-B04E858382E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33800" y="1828800"/>
              <a:ext cx="152400" cy="130175"/>
              <a:chOff x="6286512" y="3952861"/>
              <a:chExt cx="185726" cy="190518"/>
            </a:xfrm>
          </p:grpSpPr>
          <p:sp>
            <p:nvSpPr>
              <p:cNvPr id="242" name="타원 241">
                <a:extLst>
                  <a:ext uri="{FF2B5EF4-FFF2-40B4-BE49-F238E27FC236}">
                    <a16:creationId xmlns:a16="http://schemas.microsoft.com/office/drawing/2014/main" id="{22B65173-E6D9-47C2-AF16-F44D4CE846EF}"/>
                  </a:ext>
                </a:extLst>
              </p:cNvPr>
              <p:cNvSpPr/>
              <p:nvPr/>
            </p:nvSpPr>
            <p:spPr>
              <a:xfrm>
                <a:off x="6286512" y="3952861"/>
                <a:ext cx="185726" cy="190518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ko-KR" altLang="en-US">
                  <a:solidFill>
                    <a:srgbClr val="FFFFFF"/>
                  </a:solidFill>
                  <a:ea typeface="굴림" pitchFamily="50" charset="-127"/>
                </a:endParaRPr>
              </a:p>
            </p:txBody>
          </p:sp>
          <p:cxnSp>
            <p:nvCxnSpPr>
              <p:cNvPr id="243" name="직선 화살표 연결선 242">
                <a:extLst>
                  <a:ext uri="{FF2B5EF4-FFF2-40B4-BE49-F238E27FC236}">
                    <a16:creationId xmlns:a16="http://schemas.microsoft.com/office/drawing/2014/main" id="{533A8C9A-9DD1-4380-9F0F-9ECBE76C284C}"/>
                  </a:ext>
                </a:extLst>
              </p:cNvPr>
              <p:cNvCxnSpPr/>
              <p:nvPr/>
            </p:nvCxnSpPr>
            <p:spPr>
              <a:xfrm rot="16200000" flipH="1">
                <a:off x="6280844" y="4023946"/>
                <a:ext cx="148697" cy="71581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4" name="직선 화살표 연결선 243">
                <a:extLst>
                  <a:ext uri="{FF2B5EF4-FFF2-40B4-BE49-F238E27FC236}">
                    <a16:creationId xmlns:a16="http://schemas.microsoft.com/office/drawing/2014/main" id="{9F43056E-D963-40C4-9FCD-3B0ED01C7765}"/>
                  </a:ext>
                </a:extLst>
              </p:cNvPr>
              <p:cNvCxnSpPr/>
              <p:nvPr/>
            </p:nvCxnSpPr>
            <p:spPr>
              <a:xfrm rot="16200000" flipH="1">
                <a:off x="6336564" y="3978261"/>
                <a:ext cx="141728" cy="90928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2" name="그룹 75">
              <a:extLst>
                <a:ext uri="{FF2B5EF4-FFF2-40B4-BE49-F238E27FC236}">
                  <a16:creationId xmlns:a16="http://schemas.microsoft.com/office/drawing/2014/main" id="{A7E29A03-E33A-40F0-AF2D-78E3D3AC545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76800" y="1828800"/>
              <a:ext cx="152400" cy="130175"/>
              <a:chOff x="6286512" y="3952861"/>
              <a:chExt cx="185726" cy="190518"/>
            </a:xfrm>
          </p:grpSpPr>
          <p:sp>
            <p:nvSpPr>
              <p:cNvPr id="239" name="타원 238">
                <a:extLst>
                  <a:ext uri="{FF2B5EF4-FFF2-40B4-BE49-F238E27FC236}">
                    <a16:creationId xmlns:a16="http://schemas.microsoft.com/office/drawing/2014/main" id="{B986A8D5-82FF-48DB-B563-FDC0D25CD965}"/>
                  </a:ext>
                </a:extLst>
              </p:cNvPr>
              <p:cNvSpPr/>
              <p:nvPr/>
            </p:nvSpPr>
            <p:spPr>
              <a:xfrm>
                <a:off x="6286512" y="3952861"/>
                <a:ext cx="185726" cy="190518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ko-KR" altLang="en-US">
                  <a:solidFill>
                    <a:srgbClr val="FFFFFF"/>
                  </a:solidFill>
                  <a:ea typeface="굴림" pitchFamily="50" charset="-127"/>
                </a:endParaRPr>
              </a:p>
            </p:txBody>
          </p:sp>
          <p:cxnSp>
            <p:nvCxnSpPr>
              <p:cNvPr id="240" name="직선 화살표 연결선 239">
                <a:extLst>
                  <a:ext uri="{FF2B5EF4-FFF2-40B4-BE49-F238E27FC236}">
                    <a16:creationId xmlns:a16="http://schemas.microsoft.com/office/drawing/2014/main" id="{0AA801E0-3436-4F0C-BD95-795631756EA6}"/>
                  </a:ext>
                </a:extLst>
              </p:cNvPr>
              <p:cNvCxnSpPr/>
              <p:nvPr/>
            </p:nvCxnSpPr>
            <p:spPr>
              <a:xfrm rot="16200000" flipH="1">
                <a:off x="6280844" y="4023946"/>
                <a:ext cx="148697" cy="71581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1" name="직선 화살표 연결선 240">
                <a:extLst>
                  <a:ext uri="{FF2B5EF4-FFF2-40B4-BE49-F238E27FC236}">
                    <a16:creationId xmlns:a16="http://schemas.microsoft.com/office/drawing/2014/main" id="{E82DB666-42F2-479C-8CAE-BF87437A1283}"/>
                  </a:ext>
                </a:extLst>
              </p:cNvPr>
              <p:cNvCxnSpPr/>
              <p:nvPr/>
            </p:nvCxnSpPr>
            <p:spPr>
              <a:xfrm rot="16200000" flipH="1">
                <a:off x="6336564" y="3978261"/>
                <a:ext cx="141728" cy="90928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3" name="그룹 65">
              <a:extLst>
                <a:ext uri="{FF2B5EF4-FFF2-40B4-BE49-F238E27FC236}">
                  <a16:creationId xmlns:a16="http://schemas.microsoft.com/office/drawing/2014/main" id="{E823ED19-D305-4647-AA97-7B196982433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711950" y="1797050"/>
              <a:ext cx="123825" cy="138113"/>
              <a:chOff x="6858016" y="2928934"/>
              <a:chExt cx="214314" cy="214314"/>
            </a:xfrm>
          </p:grpSpPr>
          <p:sp>
            <p:nvSpPr>
              <p:cNvPr id="237" name="타원 236">
                <a:extLst>
                  <a:ext uri="{FF2B5EF4-FFF2-40B4-BE49-F238E27FC236}">
                    <a16:creationId xmlns:a16="http://schemas.microsoft.com/office/drawing/2014/main" id="{48769F7D-4E63-4E3E-AB18-B42AD9CC58EE}"/>
                  </a:ext>
                </a:extLst>
              </p:cNvPr>
              <p:cNvSpPr/>
              <p:nvPr/>
            </p:nvSpPr>
            <p:spPr>
              <a:xfrm>
                <a:off x="6858016" y="2928934"/>
                <a:ext cx="214314" cy="214314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ko-KR" altLang="en-US">
                  <a:solidFill>
                    <a:srgbClr val="FFFFFF"/>
                  </a:solidFill>
                  <a:ea typeface="굴림" pitchFamily="50" charset="-127"/>
                </a:endParaRPr>
              </a:p>
            </p:txBody>
          </p:sp>
          <p:cxnSp>
            <p:nvCxnSpPr>
              <p:cNvPr id="238" name="직선 화살표 연결선 237">
                <a:extLst>
                  <a:ext uri="{FF2B5EF4-FFF2-40B4-BE49-F238E27FC236}">
                    <a16:creationId xmlns:a16="http://schemas.microsoft.com/office/drawing/2014/main" id="{35EBBB6E-3EFA-4241-AD6D-6371C342C168}"/>
                  </a:ext>
                </a:extLst>
              </p:cNvPr>
              <p:cNvCxnSpPr/>
              <p:nvPr/>
            </p:nvCxnSpPr>
            <p:spPr>
              <a:xfrm rot="16200000" flipH="1">
                <a:off x="6884024" y="2993503"/>
                <a:ext cx="165047" cy="85177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4" name="그룹 192">
              <a:extLst>
                <a:ext uri="{FF2B5EF4-FFF2-40B4-BE49-F238E27FC236}">
                  <a16:creationId xmlns:a16="http://schemas.microsoft.com/office/drawing/2014/main" id="{60ADCCCC-7454-4543-A52F-4A435EC773A4}"/>
                </a:ext>
              </a:extLst>
            </p:cNvPr>
            <p:cNvGrpSpPr/>
            <p:nvPr/>
          </p:nvGrpSpPr>
          <p:grpSpPr>
            <a:xfrm>
              <a:off x="422161" y="1285860"/>
              <a:ext cx="2237014" cy="1244994"/>
              <a:chOff x="422161" y="1285860"/>
              <a:chExt cx="2237014" cy="1244994"/>
            </a:xfrm>
          </p:grpSpPr>
          <p:sp>
            <p:nvSpPr>
              <p:cNvPr id="225" name="Line 312">
                <a:extLst>
                  <a:ext uri="{FF2B5EF4-FFF2-40B4-BE49-F238E27FC236}">
                    <a16:creationId xmlns:a16="http://schemas.microsoft.com/office/drawing/2014/main" id="{60030900-2B62-4EC1-A716-A5FF75A026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0166" y="1428736"/>
                <a:ext cx="1587" cy="476250"/>
              </a:xfrm>
              <a:prstGeom prst="line">
                <a:avLst/>
              </a:prstGeom>
              <a:noFill/>
              <a:ln w="25400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226" name="Line 313">
                <a:extLst>
                  <a:ext uri="{FF2B5EF4-FFF2-40B4-BE49-F238E27FC236}">
                    <a16:creationId xmlns:a16="http://schemas.microsoft.com/office/drawing/2014/main" id="{D4775D8E-D86D-4115-9271-D0002F9095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16952" y="1897447"/>
                <a:ext cx="1587" cy="476250"/>
              </a:xfrm>
              <a:prstGeom prst="line">
                <a:avLst/>
              </a:prstGeom>
              <a:noFill/>
              <a:ln w="25400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227" name="Text Box 316">
                <a:extLst>
                  <a:ext uri="{FF2B5EF4-FFF2-40B4-BE49-F238E27FC236}">
                    <a16:creationId xmlns:a16="http://schemas.microsoft.com/office/drawing/2014/main" id="{4EBB7207-AAFA-4EBD-A5BA-10272C8CEC8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22161" y="1918744"/>
                <a:ext cx="900433" cy="254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ko-KR" altLang="en-US" sz="1000" b="1" dirty="0" err="1">
                    <a:ea typeface="굴림" pitchFamily="50" charset="-127"/>
                  </a:rPr>
                  <a:t>스트림</a:t>
                </a:r>
                <a:r>
                  <a:rPr lang="ko-KR" altLang="en-US" sz="1000" b="1" dirty="0">
                    <a:ea typeface="굴림" pitchFamily="50" charset="-127"/>
                  </a:rPr>
                  <a:t> 서버</a:t>
                </a:r>
              </a:p>
            </p:txBody>
          </p:sp>
          <p:sp>
            <p:nvSpPr>
              <p:cNvPr id="228" name="Text Box 317">
                <a:extLst>
                  <a:ext uri="{FF2B5EF4-FFF2-40B4-BE49-F238E27FC236}">
                    <a16:creationId xmlns:a16="http://schemas.microsoft.com/office/drawing/2014/main" id="{C70253CF-3C37-4DCC-95E7-A39F8A8FA7F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069928" y="1417277"/>
                <a:ext cx="589247" cy="254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ko-KR" altLang="en-US" sz="1000" b="1" dirty="0">
                    <a:ea typeface="굴림" pitchFamily="50" charset="-127"/>
                  </a:rPr>
                  <a:t>방화벽</a:t>
                </a:r>
              </a:p>
            </p:txBody>
          </p:sp>
          <p:sp>
            <p:nvSpPr>
              <p:cNvPr id="229" name="Text Box 319">
                <a:extLst>
                  <a:ext uri="{FF2B5EF4-FFF2-40B4-BE49-F238E27FC236}">
                    <a16:creationId xmlns:a16="http://schemas.microsoft.com/office/drawing/2014/main" id="{0DCAE6CC-3656-4A3D-B261-A2A42173E59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19831" y="1447726"/>
                <a:ext cx="721417" cy="254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ko-KR" altLang="en-US" sz="1000" b="1" dirty="0">
                    <a:ea typeface="굴림" pitchFamily="50" charset="-127"/>
                  </a:rPr>
                  <a:t>저장서버</a:t>
                </a:r>
              </a:p>
            </p:txBody>
          </p:sp>
          <p:pic>
            <p:nvPicPr>
              <p:cNvPr id="231" name="그림 230">
                <a:extLst>
                  <a:ext uri="{FF2B5EF4-FFF2-40B4-BE49-F238E27FC236}">
                    <a16:creationId xmlns:a16="http://schemas.microsoft.com/office/drawing/2014/main" id="{946D4755-3BEB-4B3F-A164-CD5EADF103E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1285852" y="1285860"/>
                <a:ext cx="406400" cy="476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2" name="그림 231">
                <a:extLst>
                  <a:ext uri="{FF2B5EF4-FFF2-40B4-BE49-F238E27FC236}">
                    <a16:creationId xmlns:a16="http://schemas.microsoft.com/office/drawing/2014/main" id="{1676228A-2153-4935-B6B8-FEAEC2888DC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1598889" y="2026344"/>
                <a:ext cx="404812" cy="476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aphicFrame>
            <p:nvGraphicFramePr>
              <p:cNvPr id="233" name="Object 4">
                <a:extLst>
                  <a:ext uri="{FF2B5EF4-FFF2-40B4-BE49-F238E27FC236}">
                    <a16:creationId xmlns:a16="http://schemas.microsoft.com/office/drawing/2014/main" id="{424FE686-1F4C-4888-8423-C1FEB4D4A127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2206625" y="1652588"/>
              <a:ext cx="300038" cy="56673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클립" r:id="rId11" imgW="498240" imgH="545760" progId="">
                      <p:embed/>
                    </p:oleObj>
                  </mc:Choice>
                  <mc:Fallback>
                    <p:oleObj name="클립" r:id="rId11" imgW="498240" imgH="545760" progId="">
                      <p:embed/>
                      <p:pic>
                        <p:nvPicPr>
                          <p:cNvPr id="40" name="Object 4">
                            <a:extLst>
                              <a:ext uri="{FF2B5EF4-FFF2-40B4-BE49-F238E27FC236}">
                                <a16:creationId xmlns:a16="http://schemas.microsoft.com/office/drawing/2014/main" id="{105B65C4-BF4B-4A51-81AC-8ECE8FCC77E9}"/>
                              </a:ext>
                            </a:extLst>
                          </p:cNvPr>
                          <p:cNvPicPr preferRelativeResize="0">
                            <a:picLocks noChangeArrowheads="1"/>
                          </p:cNvPicPr>
                          <p:nvPr/>
                        </p:nvPicPr>
                        <p:blipFill>
                          <a:blip r:embed="rId1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206625" y="1652588"/>
                            <a:ext cx="300038" cy="56673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34" name="Line 310">
                <a:extLst>
                  <a:ext uri="{FF2B5EF4-FFF2-40B4-BE49-F238E27FC236}">
                    <a16:creationId xmlns:a16="http://schemas.microsoft.com/office/drawing/2014/main" id="{26C9F16D-67E6-43EE-B4CA-B4AF80503E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29723" y="1888294"/>
                <a:ext cx="1312862" cy="0"/>
              </a:xfrm>
              <a:prstGeom prst="line">
                <a:avLst/>
              </a:prstGeom>
              <a:noFill/>
              <a:ln w="25400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235" name="Line 313">
                <a:extLst>
                  <a:ext uri="{FF2B5EF4-FFF2-40B4-BE49-F238E27FC236}">
                    <a16:creationId xmlns:a16="http://schemas.microsoft.com/office/drawing/2014/main" id="{4E4BB362-009B-469F-8037-A3776499AE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6876" y="1899405"/>
                <a:ext cx="1587" cy="476250"/>
              </a:xfrm>
              <a:prstGeom prst="line">
                <a:avLst/>
              </a:prstGeom>
              <a:noFill/>
              <a:ln w="25400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pic>
            <p:nvPicPr>
              <p:cNvPr id="236" name="그림 229">
                <a:extLst>
                  <a:ext uri="{FF2B5EF4-FFF2-40B4-BE49-F238E27FC236}">
                    <a16:creationId xmlns:a16="http://schemas.microsoft.com/office/drawing/2014/main" id="{A473F732-A708-449C-9AD1-65DD3B621C6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974752" y="2054604"/>
                <a:ext cx="404812" cy="476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390" name="그림 389">
            <a:extLst>
              <a:ext uri="{FF2B5EF4-FFF2-40B4-BE49-F238E27FC236}">
                <a16:creationId xmlns:a16="http://schemas.microsoft.com/office/drawing/2014/main" id="{9254185E-B15B-4439-8543-F106BBF32A94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7603" y="1753272"/>
            <a:ext cx="1045630" cy="177521"/>
          </a:xfrm>
          <a:prstGeom prst="rect">
            <a:avLst/>
          </a:prstGeom>
        </p:spPr>
      </p:pic>
      <p:sp>
        <p:nvSpPr>
          <p:cNvPr id="391" name="Text Box 318">
            <a:extLst>
              <a:ext uri="{FF2B5EF4-FFF2-40B4-BE49-F238E27FC236}">
                <a16:creationId xmlns:a16="http://schemas.microsoft.com/office/drawing/2014/main" id="{70531C87-0E2D-433F-BB11-B4AB94C84D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3407" y="1455972"/>
            <a:ext cx="134363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1000" b="1" dirty="0">
                <a:ea typeface="굴림" pitchFamily="50" charset="-127"/>
              </a:rPr>
              <a:t>WTLAN-2420 L2  </a:t>
            </a:r>
            <a:r>
              <a:rPr lang="ko-KR" altLang="en-US" sz="1000" b="1" dirty="0">
                <a:ea typeface="굴림" pitchFamily="50" charset="-127"/>
              </a:rPr>
              <a:t>장치</a:t>
            </a:r>
            <a:endParaRPr lang="en-US" altLang="ko-KR" sz="1000" b="1" dirty="0">
              <a:ea typeface="굴림" pitchFamily="50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6DC68ED9-D0CB-41B2-991D-1D0C21D961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77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38109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15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8.</a:t>
            </a:r>
            <a:r>
              <a:rPr lang="ko-KR" altLang="en-US" dirty="0"/>
              <a:t>고장진단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00B022C5-F02D-4EE5-AA6E-368D869E3AA3}"/>
              </a:ext>
            </a:extLst>
          </p:cNvPr>
          <p:cNvSpPr/>
          <p:nvPr/>
        </p:nvSpPr>
        <p:spPr>
          <a:xfrm>
            <a:off x="7174815" y="178414"/>
            <a:ext cx="21515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Ⅳ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기타 장애처리</a:t>
            </a: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B3FF3A9A-B63D-4EAE-9E09-A823F9D3A631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8-10. RT </a:t>
            </a:r>
            <a:r>
              <a:rPr lang="ko-KR" altLang="en-US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회선시험</a:t>
            </a:r>
            <a:endParaRPr lang="en-US" altLang="ko-KR" sz="1600" u="sng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F6CF4C1E-EA2F-4501-BD40-2AB3AEADDD7B}"/>
              </a:ext>
            </a:extLst>
          </p:cNvPr>
          <p:cNvSpPr/>
          <p:nvPr/>
        </p:nvSpPr>
        <p:spPr bwMode="auto">
          <a:xfrm>
            <a:off x="5003407" y="3140703"/>
            <a:ext cx="4261625" cy="230831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defRPr/>
            </a:pP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ⓐ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노드선택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slot no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와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,port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를 선택 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Target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정보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입력후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시작버튼을 누름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ⓑ  좌측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IP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정보는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RT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모뎀에 설정된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IP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정보임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ⓒ  우측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Target IP Address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는 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시험하고자하는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IP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를 입력함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Ⓓ       하향시험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카메라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IP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입력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상향시험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서버측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IP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입력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Ⓓⓓ  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SIZE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는 기본값이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64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바이트이며 최대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1024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까지입력가능함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Ⓔⓔ 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COUNT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값은 기본값이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5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이며 최대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50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회까지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설정가능함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B9EAE3A8-14B6-4A82-8429-11B6224882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835" y="2784838"/>
            <a:ext cx="3887303" cy="3623757"/>
          </a:xfrm>
          <a:prstGeom prst="rect">
            <a:avLst/>
          </a:prstGeom>
          <a:ln>
            <a:solidFill>
              <a:schemeClr val="tx1">
                <a:alpha val="99000"/>
              </a:schemeClr>
            </a:solidFill>
          </a:ln>
        </p:spPr>
      </p:pic>
      <p:sp>
        <p:nvSpPr>
          <p:cNvPr id="10" name="직사각형 9">
            <a:extLst>
              <a:ext uri="{FF2B5EF4-FFF2-40B4-BE49-F238E27FC236}">
                <a16:creationId xmlns:a16="http://schemas.microsoft.com/office/drawing/2014/main" id="{AF788723-BF26-4447-B230-1C41E6EFA5EC}"/>
              </a:ext>
            </a:extLst>
          </p:cNvPr>
          <p:cNvSpPr/>
          <p:nvPr/>
        </p:nvSpPr>
        <p:spPr>
          <a:xfrm>
            <a:off x="686362" y="3362227"/>
            <a:ext cx="1003589" cy="597068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26B700BD-5020-4A79-BAEA-4886BC620795}"/>
              </a:ext>
            </a:extLst>
          </p:cNvPr>
          <p:cNvSpPr/>
          <p:nvPr/>
        </p:nvSpPr>
        <p:spPr>
          <a:xfrm>
            <a:off x="1935241" y="3362228"/>
            <a:ext cx="1862164" cy="597068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화살표: 아래쪽 1">
            <a:extLst>
              <a:ext uri="{FF2B5EF4-FFF2-40B4-BE49-F238E27FC236}">
                <a16:creationId xmlns:a16="http://schemas.microsoft.com/office/drawing/2014/main" id="{C916BA5E-A7EF-4BEB-B335-FFDAAC4008E9}"/>
              </a:ext>
            </a:extLst>
          </p:cNvPr>
          <p:cNvSpPr/>
          <p:nvPr/>
        </p:nvSpPr>
        <p:spPr>
          <a:xfrm>
            <a:off x="2734405" y="3603097"/>
            <a:ext cx="155666" cy="1464816"/>
          </a:xfrm>
          <a:prstGeom prst="down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9BA2A9C-DBE2-4746-9890-283A2F84D812}"/>
              </a:ext>
            </a:extLst>
          </p:cNvPr>
          <p:cNvSpPr txBox="1"/>
          <p:nvPr/>
        </p:nvSpPr>
        <p:spPr>
          <a:xfrm>
            <a:off x="703243" y="3820795"/>
            <a:ext cx="825446" cy="26161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1100" dirty="0">
                <a:solidFill>
                  <a:schemeClr val="bg1"/>
                </a:solidFill>
              </a:rPr>
              <a:t>RT </a:t>
            </a:r>
            <a:r>
              <a:rPr lang="ko-KR" altLang="en-US" sz="1100" dirty="0">
                <a:solidFill>
                  <a:schemeClr val="bg1"/>
                </a:solidFill>
              </a:rPr>
              <a:t>모뎀 </a:t>
            </a:r>
            <a:r>
              <a:rPr lang="en-US" altLang="ko-KR" sz="1100" dirty="0">
                <a:solidFill>
                  <a:schemeClr val="bg1"/>
                </a:solidFill>
              </a:rPr>
              <a:t>IP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CDD295F-98AA-4F96-B95A-1C11EEFE0CAB}"/>
              </a:ext>
            </a:extLst>
          </p:cNvPr>
          <p:cNvSpPr txBox="1"/>
          <p:nvPr/>
        </p:nvSpPr>
        <p:spPr>
          <a:xfrm>
            <a:off x="1950780" y="5125596"/>
            <a:ext cx="1928602" cy="27699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Ping test </a:t>
            </a:r>
            <a:r>
              <a:rPr lang="ko-KR" altLang="en-US" sz="1200" dirty="0">
                <a:solidFill>
                  <a:schemeClr val="bg1"/>
                </a:solidFill>
              </a:rPr>
              <a:t>할 카메라 </a:t>
            </a:r>
            <a:r>
              <a:rPr lang="en-US" altLang="ko-KR" sz="1200" dirty="0" err="1">
                <a:solidFill>
                  <a:schemeClr val="bg1"/>
                </a:solidFill>
              </a:rPr>
              <a:t>ip</a:t>
            </a:r>
            <a:r>
              <a:rPr lang="ko-KR" altLang="en-US" sz="1200" dirty="0">
                <a:solidFill>
                  <a:schemeClr val="bg1"/>
                </a:solidFill>
              </a:rPr>
              <a:t>입력</a:t>
            </a:r>
            <a:endParaRPr lang="en-US" altLang="ko-KR" sz="1200" dirty="0">
              <a:solidFill>
                <a:schemeClr val="bg1"/>
              </a:solidFill>
            </a:endParaRPr>
          </a:p>
        </p:txBody>
      </p:sp>
      <p:grpSp>
        <p:nvGrpSpPr>
          <p:cNvPr id="14" name="그룹 193">
            <a:extLst>
              <a:ext uri="{FF2B5EF4-FFF2-40B4-BE49-F238E27FC236}">
                <a16:creationId xmlns:a16="http://schemas.microsoft.com/office/drawing/2014/main" id="{2360A2B3-2CAC-4673-B4D0-EEA1CBC32768}"/>
              </a:ext>
            </a:extLst>
          </p:cNvPr>
          <p:cNvGrpSpPr/>
          <p:nvPr/>
        </p:nvGrpSpPr>
        <p:grpSpPr>
          <a:xfrm>
            <a:off x="619835" y="1281248"/>
            <a:ext cx="7738383" cy="1397605"/>
            <a:chOff x="619831" y="1285860"/>
            <a:chExt cx="8076504" cy="1444242"/>
          </a:xfrm>
        </p:grpSpPr>
        <p:sp>
          <p:nvSpPr>
            <p:cNvPr id="16" name="모서리가 둥근 직사각형 415">
              <a:extLst>
                <a:ext uri="{FF2B5EF4-FFF2-40B4-BE49-F238E27FC236}">
                  <a16:creationId xmlns:a16="http://schemas.microsoft.com/office/drawing/2014/main" id="{456D80E4-C617-46F6-9C09-B6A12C23D4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29087" y="1390248"/>
              <a:ext cx="846359" cy="728193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alpha val="14902"/>
              </a:schemeClr>
            </a:solidFill>
            <a:ln w="952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square" lIns="82124" tIns="41061" rIns="82124" bIns="41061" anchor="ctr">
              <a:spAutoFit/>
            </a:bodyPr>
            <a:lstStyle/>
            <a:p>
              <a:pPr defTabSz="814296"/>
              <a:endParaRPr lang="en-US" altLang="ko-KR" dirty="0">
                <a:ea typeface="굴림" pitchFamily="50" charset="-127"/>
              </a:endParaRPr>
            </a:p>
            <a:p>
              <a:pPr defTabSz="814296"/>
              <a:endParaRPr lang="ko-KR" altLang="en-US" dirty="0">
                <a:ea typeface="굴림" pitchFamily="50" charset="-127"/>
              </a:endParaRPr>
            </a:p>
          </p:txBody>
        </p:sp>
        <p:sp>
          <p:nvSpPr>
            <p:cNvPr id="17" name="Line 310">
              <a:extLst>
                <a:ext uri="{FF2B5EF4-FFF2-40B4-BE49-F238E27FC236}">
                  <a16:creationId xmlns:a16="http://schemas.microsoft.com/office/drawing/2014/main" id="{43BB5EE5-F1ED-4BA3-95D2-710FD0870C3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439988" y="1889125"/>
              <a:ext cx="1312862" cy="0"/>
            </a:xfrm>
            <a:prstGeom prst="line">
              <a:avLst/>
            </a:prstGeom>
            <a:noFill/>
            <a:ln w="254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8" name="Text Box 318">
              <a:extLst>
                <a:ext uri="{FF2B5EF4-FFF2-40B4-BE49-F238E27FC236}">
                  <a16:creationId xmlns:a16="http://schemas.microsoft.com/office/drawing/2014/main" id="{AF409CF1-F888-489C-A297-ED230998CB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89263" y="1416050"/>
              <a:ext cx="853588" cy="254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ko-KR" altLang="en-US" sz="1000" b="1" dirty="0">
                  <a:ea typeface="굴림" pitchFamily="50" charset="-127"/>
                </a:rPr>
                <a:t>내부스위치</a:t>
              </a:r>
              <a:endParaRPr lang="en-US" altLang="ko-KR" sz="1000" b="1" dirty="0">
                <a:ea typeface="굴림" pitchFamily="50" charset="-127"/>
              </a:endParaRPr>
            </a:p>
          </p:txBody>
        </p:sp>
        <p:sp>
          <p:nvSpPr>
            <p:cNvPr id="19" name="Line 310">
              <a:extLst>
                <a:ext uri="{FF2B5EF4-FFF2-40B4-BE49-F238E27FC236}">
                  <a16:creationId xmlns:a16="http://schemas.microsoft.com/office/drawing/2014/main" id="{A65D9B77-32CA-4997-8BC6-ADDB3EC2688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459163" y="1889125"/>
              <a:ext cx="1312862" cy="0"/>
            </a:xfrm>
            <a:prstGeom prst="line">
              <a:avLst/>
            </a:prstGeom>
            <a:noFill/>
            <a:ln w="254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0" name="Line 310">
              <a:extLst>
                <a:ext uri="{FF2B5EF4-FFF2-40B4-BE49-F238E27FC236}">
                  <a16:creationId xmlns:a16="http://schemas.microsoft.com/office/drawing/2014/main" id="{329EBD9B-B87D-4316-AE96-1A9A0BBCB7B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754563" y="1889125"/>
              <a:ext cx="1312862" cy="0"/>
            </a:xfrm>
            <a:prstGeom prst="line">
              <a:avLst/>
            </a:prstGeom>
            <a:noFill/>
            <a:ln w="254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21" name="Group 4">
              <a:extLst>
                <a:ext uri="{FF2B5EF4-FFF2-40B4-BE49-F238E27FC236}">
                  <a16:creationId xmlns:a16="http://schemas.microsoft.com/office/drawing/2014/main" id="{29CB670C-1E19-4F45-BEE3-FF5E32F2C63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00500" y="1676400"/>
              <a:ext cx="771525" cy="381000"/>
              <a:chOff x="4368" y="3216"/>
              <a:chExt cx="1110" cy="449"/>
            </a:xfrm>
          </p:grpSpPr>
          <p:grpSp>
            <p:nvGrpSpPr>
              <p:cNvPr id="132" name="Group 5">
                <a:extLst>
                  <a:ext uri="{FF2B5EF4-FFF2-40B4-BE49-F238E27FC236}">
                    <a16:creationId xmlns:a16="http://schemas.microsoft.com/office/drawing/2014/main" id="{9F104843-5B3E-450D-8F39-9D51DC99B95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368" y="3216"/>
                <a:ext cx="1110" cy="449"/>
                <a:chOff x="4368" y="3216"/>
                <a:chExt cx="1110" cy="449"/>
              </a:xfrm>
            </p:grpSpPr>
            <p:sp>
              <p:nvSpPr>
                <p:cNvPr id="194" name="Freeform 6">
                  <a:extLst>
                    <a:ext uri="{FF2B5EF4-FFF2-40B4-BE49-F238E27FC236}">
                      <a16:creationId xmlns:a16="http://schemas.microsoft.com/office/drawing/2014/main" id="{42984E9F-8D67-4C91-95FF-23852883F76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68" y="3402"/>
                  <a:ext cx="537" cy="263"/>
                </a:xfrm>
                <a:custGeom>
                  <a:avLst/>
                  <a:gdLst>
                    <a:gd name="T0" fmla="*/ 536 w 537"/>
                    <a:gd name="T1" fmla="*/ 119 h 263"/>
                    <a:gd name="T2" fmla="*/ 536 w 537"/>
                    <a:gd name="T3" fmla="*/ 262 h 263"/>
                    <a:gd name="T4" fmla="*/ 0 w 537"/>
                    <a:gd name="T5" fmla="*/ 144 h 263"/>
                    <a:gd name="T6" fmla="*/ 0 w 537"/>
                    <a:gd name="T7" fmla="*/ 0 h 263"/>
                    <a:gd name="T8" fmla="*/ 536 w 537"/>
                    <a:gd name="T9" fmla="*/ 119 h 26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37"/>
                    <a:gd name="T16" fmla="*/ 0 h 263"/>
                    <a:gd name="T17" fmla="*/ 537 w 537"/>
                    <a:gd name="T18" fmla="*/ 263 h 26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37" h="263">
                      <a:moveTo>
                        <a:pt x="536" y="119"/>
                      </a:moveTo>
                      <a:lnTo>
                        <a:pt x="536" y="262"/>
                      </a:lnTo>
                      <a:lnTo>
                        <a:pt x="0" y="144"/>
                      </a:lnTo>
                      <a:lnTo>
                        <a:pt x="0" y="0"/>
                      </a:lnTo>
                      <a:lnTo>
                        <a:pt x="536" y="119"/>
                      </a:lnTo>
                    </a:path>
                  </a:pathLst>
                </a:custGeom>
                <a:solidFill>
                  <a:srgbClr val="FFFFFF"/>
                </a:solidFill>
                <a:ln w="12700" cap="rnd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ko-KR" altLang="en-US">
                    <a:ea typeface="굴림" pitchFamily="50" charset="-127"/>
                  </a:endParaRPr>
                </a:p>
              </p:txBody>
            </p:sp>
            <p:sp>
              <p:nvSpPr>
                <p:cNvPr id="195" name="Freeform 7">
                  <a:extLst>
                    <a:ext uri="{FF2B5EF4-FFF2-40B4-BE49-F238E27FC236}">
                      <a16:creationId xmlns:a16="http://schemas.microsoft.com/office/drawing/2014/main" id="{3AEAA494-22D9-48A5-865F-BE5E902B2E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68" y="3216"/>
                  <a:ext cx="1110" cy="306"/>
                </a:xfrm>
                <a:custGeom>
                  <a:avLst/>
                  <a:gdLst>
                    <a:gd name="T0" fmla="*/ 1109 w 1110"/>
                    <a:gd name="T1" fmla="*/ 119 h 306"/>
                    <a:gd name="T2" fmla="*/ 536 w 1110"/>
                    <a:gd name="T3" fmla="*/ 305 h 306"/>
                    <a:gd name="T4" fmla="*/ 0 w 1110"/>
                    <a:gd name="T5" fmla="*/ 186 h 306"/>
                    <a:gd name="T6" fmla="*/ 575 w 1110"/>
                    <a:gd name="T7" fmla="*/ 0 h 306"/>
                    <a:gd name="T8" fmla="*/ 1109 w 1110"/>
                    <a:gd name="T9" fmla="*/ 119 h 3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10"/>
                    <a:gd name="T16" fmla="*/ 0 h 306"/>
                    <a:gd name="T17" fmla="*/ 1110 w 1110"/>
                    <a:gd name="T18" fmla="*/ 306 h 3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10" h="306">
                      <a:moveTo>
                        <a:pt x="1109" y="119"/>
                      </a:moveTo>
                      <a:lnTo>
                        <a:pt x="536" y="305"/>
                      </a:lnTo>
                      <a:lnTo>
                        <a:pt x="0" y="186"/>
                      </a:lnTo>
                      <a:lnTo>
                        <a:pt x="575" y="0"/>
                      </a:lnTo>
                      <a:lnTo>
                        <a:pt x="1109" y="119"/>
                      </a:lnTo>
                    </a:path>
                  </a:pathLst>
                </a:custGeom>
                <a:solidFill>
                  <a:srgbClr val="FFFFFF"/>
                </a:solidFill>
                <a:ln w="12700" cap="rnd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ko-KR" altLang="en-US">
                    <a:ea typeface="굴림" pitchFamily="50" charset="-127"/>
                  </a:endParaRPr>
                </a:p>
              </p:txBody>
            </p:sp>
            <p:sp>
              <p:nvSpPr>
                <p:cNvPr id="196" name="Freeform 8">
                  <a:extLst>
                    <a:ext uri="{FF2B5EF4-FFF2-40B4-BE49-F238E27FC236}">
                      <a16:creationId xmlns:a16="http://schemas.microsoft.com/office/drawing/2014/main" id="{0E5CE11A-393B-4DC5-BBBC-59ED114147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04" y="3335"/>
                  <a:ext cx="574" cy="330"/>
                </a:xfrm>
                <a:custGeom>
                  <a:avLst/>
                  <a:gdLst>
                    <a:gd name="T0" fmla="*/ 573 w 574"/>
                    <a:gd name="T1" fmla="*/ 142 h 330"/>
                    <a:gd name="T2" fmla="*/ 573 w 574"/>
                    <a:gd name="T3" fmla="*/ 0 h 330"/>
                    <a:gd name="T4" fmla="*/ 0 w 574"/>
                    <a:gd name="T5" fmla="*/ 186 h 330"/>
                    <a:gd name="T6" fmla="*/ 0 w 574"/>
                    <a:gd name="T7" fmla="*/ 329 h 330"/>
                    <a:gd name="T8" fmla="*/ 573 w 574"/>
                    <a:gd name="T9" fmla="*/ 142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74"/>
                    <a:gd name="T16" fmla="*/ 0 h 330"/>
                    <a:gd name="T17" fmla="*/ 574 w 574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74" h="330">
                      <a:moveTo>
                        <a:pt x="573" y="142"/>
                      </a:moveTo>
                      <a:lnTo>
                        <a:pt x="573" y="0"/>
                      </a:lnTo>
                      <a:lnTo>
                        <a:pt x="0" y="186"/>
                      </a:lnTo>
                      <a:lnTo>
                        <a:pt x="0" y="329"/>
                      </a:lnTo>
                      <a:lnTo>
                        <a:pt x="573" y="142"/>
                      </a:lnTo>
                    </a:path>
                  </a:pathLst>
                </a:custGeom>
                <a:solidFill>
                  <a:srgbClr val="FFFFFF"/>
                </a:solidFill>
                <a:ln w="12700" cap="rnd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ko-KR" altLang="en-US">
                    <a:ea typeface="굴림" pitchFamily="50" charset="-127"/>
                  </a:endParaRPr>
                </a:p>
              </p:txBody>
            </p:sp>
          </p:grpSp>
          <p:sp>
            <p:nvSpPr>
              <p:cNvPr id="133" name="Freeform 9">
                <a:extLst>
                  <a:ext uri="{FF2B5EF4-FFF2-40B4-BE49-F238E27FC236}">
                    <a16:creationId xmlns:a16="http://schemas.microsoft.com/office/drawing/2014/main" id="{969775C2-3B27-47E2-9354-36AF5BC8F6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8" y="3402"/>
                <a:ext cx="537" cy="263"/>
              </a:xfrm>
              <a:custGeom>
                <a:avLst/>
                <a:gdLst>
                  <a:gd name="T0" fmla="*/ 536 w 537"/>
                  <a:gd name="T1" fmla="*/ 119 h 263"/>
                  <a:gd name="T2" fmla="*/ 536 w 537"/>
                  <a:gd name="T3" fmla="*/ 262 h 263"/>
                  <a:gd name="T4" fmla="*/ 0 w 537"/>
                  <a:gd name="T5" fmla="*/ 144 h 263"/>
                  <a:gd name="T6" fmla="*/ 0 w 537"/>
                  <a:gd name="T7" fmla="*/ 0 h 263"/>
                  <a:gd name="T8" fmla="*/ 536 w 537"/>
                  <a:gd name="T9" fmla="*/ 119 h 2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37"/>
                  <a:gd name="T16" fmla="*/ 0 h 263"/>
                  <a:gd name="T17" fmla="*/ 537 w 537"/>
                  <a:gd name="T18" fmla="*/ 263 h 26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37" h="263">
                    <a:moveTo>
                      <a:pt x="536" y="119"/>
                    </a:moveTo>
                    <a:lnTo>
                      <a:pt x="536" y="262"/>
                    </a:lnTo>
                    <a:lnTo>
                      <a:pt x="0" y="144"/>
                    </a:lnTo>
                    <a:lnTo>
                      <a:pt x="0" y="0"/>
                    </a:lnTo>
                    <a:lnTo>
                      <a:pt x="536" y="119"/>
                    </a:lnTo>
                  </a:path>
                </a:pathLst>
              </a:custGeom>
              <a:solidFill>
                <a:srgbClr val="008694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34" name="Freeform 10">
                <a:extLst>
                  <a:ext uri="{FF2B5EF4-FFF2-40B4-BE49-F238E27FC236}">
                    <a16:creationId xmlns:a16="http://schemas.microsoft.com/office/drawing/2014/main" id="{7C8006CB-896E-417A-BC6A-733DE5B918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8" y="3216"/>
                <a:ext cx="1110" cy="306"/>
              </a:xfrm>
              <a:custGeom>
                <a:avLst/>
                <a:gdLst>
                  <a:gd name="T0" fmla="*/ 1109 w 1110"/>
                  <a:gd name="T1" fmla="*/ 119 h 306"/>
                  <a:gd name="T2" fmla="*/ 536 w 1110"/>
                  <a:gd name="T3" fmla="*/ 305 h 306"/>
                  <a:gd name="T4" fmla="*/ 0 w 1110"/>
                  <a:gd name="T5" fmla="*/ 186 h 306"/>
                  <a:gd name="T6" fmla="*/ 575 w 1110"/>
                  <a:gd name="T7" fmla="*/ 0 h 306"/>
                  <a:gd name="T8" fmla="*/ 1109 w 1110"/>
                  <a:gd name="T9" fmla="*/ 119 h 3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10"/>
                  <a:gd name="T16" fmla="*/ 0 h 306"/>
                  <a:gd name="T17" fmla="*/ 1110 w 1110"/>
                  <a:gd name="T18" fmla="*/ 306 h 3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10" h="306">
                    <a:moveTo>
                      <a:pt x="1109" y="119"/>
                    </a:moveTo>
                    <a:lnTo>
                      <a:pt x="536" y="305"/>
                    </a:lnTo>
                    <a:lnTo>
                      <a:pt x="0" y="186"/>
                    </a:lnTo>
                    <a:lnTo>
                      <a:pt x="575" y="0"/>
                    </a:lnTo>
                    <a:lnTo>
                      <a:pt x="1109" y="119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rgbClr val="008694"/>
                  </a:gs>
                </a:gsLst>
                <a:lin ang="18900000" scaled="1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35" name="Freeform 11">
                <a:extLst>
                  <a:ext uri="{FF2B5EF4-FFF2-40B4-BE49-F238E27FC236}">
                    <a16:creationId xmlns:a16="http://schemas.microsoft.com/office/drawing/2014/main" id="{5BF0CB66-8A73-4186-A4D8-8A56AE2F38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4" y="3335"/>
                <a:ext cx="574" cy="330"/>
              </a:xfrm>
              <a:custGeom>
                <a:avLst/>
                <a:gdLst>
                  <a:gd name="T0" fmla="*/ 573 w 574"/>
                  <a:gd name="T1" fmla="*/ 142 h 330"/>
                  <a:gd name="T2" fmla="*/ 573 w 574"/>
                  <a:gd name="T3" fmla="*/ 0 h 330"/>
                  <a:gd name="T4" fmla="*/ 0 w 574"/>
                  <a:gd name="T5" fmla="*/ 186 h 330"/>
                  <a:gd name="T6" fmla="*/ 0 w 574"/>
                  <a:gd name="T7" fmla="*/ 329 h 330"/>
                  <a:gd name="T8" fmla="*/ 573 w 574"/>
                  <a:gd name="T9" fmla="*/ 142 h 3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4"/>
                  <a:gd name="T16" fmla="*/ 0 h 330"/>
                  <a:gd name="T17" fmla="*/ 574 w 574"/>
                  <a:gd name="T18" fmla="*/ 330 h 3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4" h="330">
                    <a:moveTo>
                      <a:pt x="573" y="142"/>
                    </a:moveTo>
                    <a:lnTo>
                      <a:pt x="573" y="0"/>
                    </a:lnTo>
                    <a:lnTo>
                      <a:pt x="0" y="186"/>
                    </a:lnTo>
                    <a:lnTo>
                      <a:pt x="0" y="329"/>
                    </a:lnTo>
                    <a:lnTo>
                      <a:pt x="573" y="142"/>
                    </a:lnTo>
                  </a:path>
                </a:pathLst>
              </a:custGeom>
              <a:solidFill>
                <a:srgbClr val="008694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36" name="Freeform 12">
                <a:extLst>
                  <a:ext uri="{FF2B5EF4-FFF2-40B4-BE49-F238E27FC236}">
                    <a16:creationId xmlns:a16="http://schemas.microsoft.com/office/drawing/2014/main" id="{A2A1B08D-CBB8-4550-88BF-20986B113D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46" y="3450"/>
                <a:ext cx="17" cy="17"/>
              </a:xfrm>
              <a:custGeom>
                <a:avLst/>
                <a:gdLst>
                  <a:gd name="T0" fmla="*/ 6 w 17"/>
                  <a:gd name="T1" fmla="*/ 13 h 17"/>
                  <a:gd name="T2" fmla="*/ 11 w 17"/>
                  <a:gd name="T3" fmla="*/ 13 h 17"/>
                  <a:gd name="T4" fmla="*/ 11 w 17"/>
                  <a:gd name="T5" fmla="*/ 11 h 17"/>
                  <a:gd name="T6" fmla="*/ 13 w 17"/>
                  <a:gd name="T7" fmla="*/ 11 h 17"/>
                  <a:gd name="T8" fmla="*/ 13 w 17"/>
                  <a:gd name="T9" fmla="*/ 9 h 17"/>
                  <a:gd name="T10" fmla="*/ 16 w 17"/>
                  <a:gd name="T11" fmla="*/ 9 h 17"/>
                  <a:gd name="T12" fmla="*/ 16 w 17"/>
                  <a:gd name="T13" fmla="*/ 4 h 17"/>
                  <a:gd name="T14" fmla="*/ 16 w 17"/>
                  <a:gd name="T15" fmla="*/ 2 h 17"/>
                  <a:gd name="T16" fmla="*/ 16 w 17"/>
                  <a:gd name="T17" fmla="*/ 0 h 17"/>
                  <a:gd name="T18" fmla="*/ 13 w 17"/>
                  <a:gd name="T19" fmla="*/ 0 h 17"/>
                  <a:gd name="T20" fmla="*/ 6 w 17"/>
                  <a:gd name="T21" fmla="*/ 2 h 17"/>
                  <a:gd name="T22" fmla="*/ 9 w 17"/>
                  <a:gd name="T23" fmla="*/ 2 h 17"/>
                  <a:gd name="T24" fmla="*/ 2 w 17"/>
                  <a:gd name="T25" fmla="*/ 4 h 17"/>
                  <a:gd name="T26" fmla="*/ 0 w 17"/>
                  <a:gd name="T27" fmla="*/ 4 h 17"/>
                  <a:gd name="T28" fmla="*/ 0 w 17"/>
                  <a:gd name="T29" fmla="*/ 7 h 17"/>
                  <a:gd name="T30" fmla="*/ 0 w 17"/>
                  <a:gd name="T31" fmla="*/ 9 h 17"/>
                  <a:gd name="T32" fmla="*/ 2 w 17"/>
                  <a:gd name="T33" fmla="*/ 13 h 17"/>
                  <a:gd name="T34" fmla="*/ 2 w 17"/>
                  <a:gd name="T35" fmla="*/ 16 h 17"/>
                  <a:gd name="T36" fmla="*/ 4 w 17"/>
                  <a:gd name="T37" fmla="*/ 16 h 17"/>
                  <a:gd name="T38" fmla="*/ 6 w 17"/>
                  <a:gd name="T39" fmla="*/ 16 h 17"/>
                  <a:gd name="T40" fmla="*/ 9 w 17"/>
                  <a:gd name="T41" fmla="*/ 13 h 17"/>
                  <a:gd name="T42" fmla="*/ 6 w 17"/>
                  <a:gd name="T43" fmla="*/ 13 h 1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7"/>
                  <a:gd name="T67" fmla="*/ 0 h 17"/>
                  <a:gd name="T68" fmla="*/ 17 w 17"/>
                  <a:gd name="T69" fmla="*/ 17 h 17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7" h="17">
                    <a:moveTo>
                      <a:pt x="6" y="13"/>
                    </a:moveTo>
                    <a:lnTo>
                      <a:pt x="11" y="13"/>
                    </a:lnTo>
                    <a:lnTo>
                      <a:pt x="11" y="11"/>
                    </a:lnTo>
                    <a:lnTo>
                      <a:pt x="13" y="11"/>
                    </a:lnTo>
                    <a:lnTo>
                      <a:pt x="13" y="9"/>
                    </a:lnTo>
                    <a:lnTo>
                      <a:pt x="16" y="9"/>
                    </a:lnTo>
                    <a:lnTo>
                      <a:pt x="16" y="4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6" y="2"/>
                    </a:lnTo>
                    <a:lnTo>
                      <a:pt x="9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13"/>
                    </a:lnTo>
                    <a:lnTo>
                      <a:pt x="2" y="16"/>
                    </a:lnTo>
                    <a:lnTo>
                      <a:pt x="4" y="16"/>
                    </a:lnTo>
                    <a:lnTo>
                      <a:pt x="6" y="16"/>
                    </a:lnTo>
                    <a:lnTo>
                      <a:pt x="9" y="13"/>
                    </a:lnTo>
                    <a:lnTo>
                      <a:pt x="6" y="13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37" name="Freeform 13">
                <a:extLst>
                  <a:ext uri="{FF2B5EF4-FFF2-40B4-BE49-F238E27FC236}">
                    <a16:creationId xmlns:a16="http://schemas.microsoft.com/office/drawing/2014/main" id="{EB16C37D-3AB8-488C-8FA3-44F1CC3EAC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2" y="3488"/>
                <a:ext cx="20" cy="28"/>
              </a:xfrm>
              <a:custGeom>
                <a:avLst/>
                <a:gdLst>
                  <a:gd name="T0" fmla="*/ 8 w 20"/>
                  <a:gd name="T1" fmla="*/ 6 h 28"/>
                  <a:gd name="T2" fmla="*/ 8 w 20"/>
                  <a:gd name="T3" fmla="*/ 4 h 28"/>
                  <a:gd name="T4" fmla="*/ 12 w 20"/>
                  <a:gd name="T5" fmla="*/ 14 h 28"/>
                  <a:gd name="T6" fmla="*/ 6 w 20"/>
                  <a:gd name="T7" fmla="*/ 15 h 28"/>
                  <a:gd name="T8" fmla="*/ 8 w 20"/>
                  <a:gd name="T9" fmla="*/ 6 h 28"/>
                  <a:gd name="T10" fmla="*/ 6 w 20"/>
                  <a:gd name="T11" fmla="*/ 25 h 28"/>
                  <a:gd name="T12" fmla="*/ 6 w 20"/>
                  <a:gd name="T13" fmla="*/ 23 h 28"/>
                  <a:gd name="T14" fmla="*/ 2 w 20"/>
                  <a:gd name="T15" fmla="*/ 25 h 28"/>
                  <a:gd name="T16" fmla="*/ 4 w 20"/>
                  <a:gd name="T17" fmla="*/ 15 h 28"/>
                  <a:gd name="T18" fmla="*/ 12 w 20"/>
                  <a:gd name="T19" fmla="*/ 14 h 28"/>
                  <a:gd name="T20" fmla="*/ 13 w 20"/>
                  <a:gd name="T21" fmla="*/ 21 h 28"/>
                  <a:gd name="T22" fmla="*/ 12 w 20"/>
                  <a:gd name="T23" fmla="*/ 21 h 28"/>
                  <a:gd name="T24" fmla="*/ 19 w 20"/>
                  <a:gd name="T25" fmla="*/ 19 h 28"/>
                  <a:gd name="T26" fmla="*/ 17 w 20"/>
                  <a:gd name="T27" fmla="*/ 19 h 28"/>
                  <a:gd name="T28" fmla="*/ 10 w 20"/>
                  <a:gd name="T29" fmla="*/ 0 h 28"/>
                  <a:gd name="T30" fmla="*/ 8 w 20"/>
                  <a:gd name="T31" fmla="*/ 2 h 28"/>
                  <a:gd name="T32" fmla="*/ 2 w 20"/>
                  <a:gd name="T33" fmla="*/ 25 h 28"/>
                  <a:gd name="T34" fmla="*/ 0 w 20"/>
                  <a:gd name="T35" fmla="*/ 25 h 28"/>
                  <a:gd name="T36" fmla="*/ 0 w 20"/>
                  <a:gd name="T37" fmla="*/ 27 h 28"/>
                  <a:gd name="T38" fmla="*/ 6 w 20"/>
                  <a:gd name="T39" fmla="*/ 25 h 28"/>
                  <a:gd name="T40" fmla="*/ 8 w 20"/>
                  <a:gd name="T41" fmla="*/ 6 h 2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0"/>
                  <a:gd name="T64" fmla="*/ 0 h 28"/>
                  <a:gd name="T65" fmla="*/ 20 w 20"/>
                  <a:gd name="T66" fmla="*/ 28 h 28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0" h="28">
                    <a:moveTo>
                      <a:pt x="8" y="6"/>
                    </a:moveTo>
                    <a:lnTo>
                      <a:pt x="8" y="4"/>
                    </a:lnTo>
                    <a:lnTo>
                      <a:pt x="12" y="14"/>
                    </a:lnTo>
                    <a:lnTo>
                      <a:pt x="6" y="15"/>
                    </a:lnTo>
                    <a:lnTo>
                      <a:pt x="8" y="6"/>
                    </a:lnTo>
                    <a:lnTo>
                      <a:pt x="6" y="25"/>
                    </a:lnTo>
                    <a:lnTo>
                      <a:pt x="6" y="23"/>
                    </a:lnTo>
                    <a:lnTo>
                      <a:pt x="2" y="25"/>
                    </a:lnTo>
                    <a:lnTo>
                      <a:pt x="4" y="15"/>
                    </a:lnTo>
                    <a:lnTo>
                      <a:pt x="12" y="14"/>
                    </a:lnTo>
                    <a:lnTo>
                      <a:pt x="13" y="21"/>
                    </a:lnTo>
                    <a:lnTo>
                      <a:pt x="12" y="21"/>
                    </a:lnTo>
                    <a:lnTo>
                      <a:pt x="19" y="19"/>
                    </a:lnTo>
                    <a:lnTo>
                      <a:pt x="17" y="19"/>
                    </a:lnTo>
                    <a:lnTo>
                      <a:pt x="10" y="0"/>
                    </a:lnTo>
                    <a:lnTo>
                      <a:pt x="8" y="2"/>
                    </a:lnTo>
                    <a:lnTo>
                      <a:pt x="2" y="25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6" y="25"/>
                    </a:lnTo>
                    <a:lnTo>
                      <a:pt x="8" y="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38" name="Freeform 14">
                <a:extLst>
                  <a:ext uri="{FF2B5EF4-FFF2-40B4-BE49-F238E27FC236}">
                    <a16:creationId xmlns:a16="http://schemas.microsoft.com/office/drawing/2014/main" id="{A9A95EC1-FE25-49BB-B11A-D92F1C2BFA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9" y="3482"/>
                <a:ext cx="17" cy="24"/>
              </a:xfrm>
              <a:custGeom>
                <a:avLst/>
                <a:gdLst>
                  <a:gd name="T0" fmla="*/ 16 w 17"/>
                  <a:gd name="T1" fmla="*/ 6 h 24"/>
                  <a:gd name="T2" fmla="*/ 14 w 17"/>
                  <a:gd name="T3" fmla="*/ 8 h 24"/>
                  <a:gd name="T4" fmla="*/ 14 w 17"/>
                  <a:gd name="T5" fmla="*/ 6 h 24"/>
                  <a:gd name="T6" fmla="*/ 14 w 17"/>
                  <a:gd name="T7" fmla="*/ 4 h 24"/>
                  <a:gd name="T8" fmla="*/ 12 w 17"/>
                  <a:gd name="T9" fmla="*/ 2 h 24"/>
                  <a:gd name="T10" fmla="*/ 10 w 17"/>
                  <a:gd name="T11" fmla="*/ 2 h 24"/>
                  <a:gd name="T12" fmla="*/ 8 w 17"/>
                  <a:gd name="T13" fmla="*/ 2 h 24"/>
                  <a:gd name="T14" fmla="*/ 8 w 17"/>
                  <a:gd name="T15" fmla="*/ 4 h 24"/>
                  <a:gd name="T16" fmla="*/ 6 w 17"/>
                  <a:gd name="T17" fmla="*/ 4 h 24"/>
                  <a:gd name="T18" fmla="*/ 6 w 17"/>
                  <a:gd name="T19" fmla="*/ 6 h 24"/>
                  <a:gd name="T20" fmla="*/ 4 w 17"/>
                  <a:gd name="T21" fmla="*/ 8 h 24"/>
                  <a:gd name="T22" fmla="*/ 4 w 17"/>
                  <a:gd name="T23" fmla="*/ 10 h 24"/>
                  <a:gd name="T24" fmla="*/ 4 w 17"/>
                  <a:gd name="T25" fmla="*/ 12 h 24"/>
                  <a:gd name="T26" fmla="*/ 4 w 17"/>
                  <a:gd name="T27" fmla="*/ 14 h 24"/>
                  <a:gd name="T28" fmla="*/ 4 w 17"/>
                  <a:gd name="T29" fmla="*/ 18 h 24"/>
                  <a:gd name="T30" fmla="*/ 4 w 17"/>
                  <a:gd name="T31" fmla="*/ 20 h 24"/>
                  <a:gd name="T32" fmla="*/ 4 w 17"/>
                  <a:gd name="T33" fmla="*/ 21 h 24"/>
                  <a:gd name="T34" fmla="*/ 6 w 17"/>
                  <a:gd name="T35" fmla="*/ 21 h 24"/>
                  <a:gd name="T36" fmla="*/ 6 w 17"/>
                  <a:gd name="T37" fmla="*/ 23 h 24"/>
                  <a:gd name="T38" fmla="*/ 8 w 17"/>
                  <a:gd name="T39" fmla="*/ 23 h 24"/>
                  <a:gd name="T40" fmla="*/ 10 w 17"/>
                  <a:gd name="T41" fmla="*/ 23 h 24"/>
                  <a:gd name="T42" fmla="*/ 12 w 17"/>
                  <a:gd name="T43" fmla="*/ 21 h 24"/>
                  <a:gd name="T44" fmla="*/ 12 w 17"/>
                  <a:gd name="T45" fmla="*/ 20 h 24"/>
                  <a:gd name="T46" fmla="*/ 14 w 17"/>
                  <a:gd name="T47" fmla="*/ 20 h 24"/>
                  <a:gd name="T48" fmla="*/ 14 w 17"/>
                  <a:gd name="T49" fmla="*/ 18 h 24"/>
                  <a:gd name="T50" fmla="*/ 14 w 17"/>
                  <a:gd name="T51" fmla="*/ 16 h 24"/>
                  <a:gd name="T52" fmla="*/ 14 w 17"/>
                  <a:gd name="T53" fmla="*/ 14 h 24"/>
                  <a:gd name="T54" fmla="*/ 16 w 17"/>
                  <a:gd name="T55" fmla="*/ 14 h 24"/>
                  <a:gd name="T56" fmla="*/ 16 w 17"/>
                  <a:gd name="T57" fmla="*/ 21 h 24"/>
                  <a:gd name="T58" fmla="*/ 14 w 17"/>
                  <a:gd name="T59" fmla="*/ 21 h 24"/>
                  <a:gd name="T60" fmla="*/ 12 w 17"/>
                  <a:gd name="T61" fmla="*/ 23 h 24"/>
                  <a:gd name="T62" fmla="*/ 10 w 17"/>
                  <a:gd name="T63" fmla="*/ 23 h 24"/>
                  <a:gd name="T64" fmla="*/ 8 w 17"/>
                  <a:gd name="T65" fmla="*/ 23 h 24"/>
                  <a:gd name="T66" fmla="*/ 6 w 17"/>
                  <a:gd name="T67" fmla="*/ 23 h 24"/>
                  <a:gd name="T68" fmla="*/ 4 w 17"/>
                  <a:gd name="T69" fmla="*/ 23 h 24"/>
                  <a:gd name="T70" fmla="*/ 2 w 17"/>
                  <a:gd name="T71" fmla="*/ 23 h 24"/>
                  <a:gd name="T72" fmla="*/ 2 w 17"/>
                  <a:gd name="T73" fmla="*/ 21 h 24"/>
                  <a:gd name="T74" fmla="*/ 0 w 17"/>
                  <a:gd name="T75" fmla="*/ 20 h 24"/>
                  <a:gd name="T76" fmla="*/ 0 w 17"/>
                  <a:gd name="T77" fmla="*/ 18 h 24"/>
                  <a:gd name="T78" fmla="*/ 0 w 17"/>
                  <a:gd name="T79" fmla="*/ 16 h 24"/>
                  <a:gd name="T80" fmla="*/ 0 w 17"/>
                  <a:gd name="T81" fmla="*/ 14 h 24"/>
                  <a:gd name="T82" fmla="*/ 0 w 17"/>
                  <a:gd name="T83" fmla="*/ 10 h 24"/>
                  <a:gd name="T84" fmla="*/ 2 w 17"/>
                  <a:gd name="T85" fmla="*/ 8 h 24"/>
                  <a:gd name="T86" fmla="*/ 2 w 17"/>
                  <a:gd name="T87" fmla="*/ 6 h 24"/>
                  <a:gd name="T88" fmla="*/ 4 w 17"/>
                  <a:gd name="T89" fmla="*/ 4 h 24"/>
                  <a:gd name="T90" fmla="*/ 6 w 17"/>
                  <a:gd name="T91" fmla="*/ 4 h 24"/>
                  <a:gd name="T92" fmla="*/ 8 w 17"/>
                  <a:gd name="T93" fmla="*/ 2 h 24"/>
                  <a:gd name="T94" fmla="*/ 10 w 17"/>
                  <a:gd name="T95" fmla="*/ 2 h 24"/>
                  <a:gd name="T96" fmla="*/ 10 w 17"/>
                  <a:gd name="T97" fmla="*/ 0 h 24"/>
                  <a:gd name="T98" fmla="*/ 12 w 17"/>
                  <a:gd name="T99" fmla="*/ 0 h 24"/>
                  <a:gd name="T100" fmla="*/ 14 w 17"/>
                  <a:gd name="T101" fmla="*/ 0 h 24"/>
                  <a:gd name="T102" fmla="*/ 16 w 17"/>
                  <a:gd name="T103" fmla="*/ 0 h 24"/>
                  <a:gd name="T104" fmla="*/ 16 w 17"/>
                  <a:gd name="T105" fmla="*/ 6 h 24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7"/>
                  <a:gd name="T160" fmla="*/ 0 h 24"/>
                  <a:gd name="T161" fmla="*/ 17 w 17"/>
                  <a:gd name="T162" fmla="*/ 24 h 24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7" h="24">
                    <a:moveTo>
                      <a:pt x="16" y="6"/>
                    </a:moveTo>
                    <a:lnTo>
                      <a:pt x="14" y="8"/>
                    </a:lnTo>
                    <a:lnTo>
                      <a:pt x="14" y="6"/>
                    </a:lnTo>
                    <a:lnTo>
                      <a:pt x="14" y="4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6" y="6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4" y="18"/>
                    </a:lnTo>
                    <a:lnTo>
                      <a:pt x="4" y="20"/>
                    </a:lnTo>
                    <a:lnTo>
                      <a:pt x="4" y="21"/>
                    </a:lnTo>
                    <a:lnTo>
                      <a:pt x="6" y="21"/>
                    </a:lnTo>
                    <a:lnTo>
                      <a:pt x="6" y="23"/>
                    </a:lnTo>
                    <a:lnTo>
                      <a:pt x="8" y="23"/>
                    </a:lnTo>
                    <a:lnTo>
                      <a:pt x="10" y="23"/>
                    </a:lnTo>
                    <a:lnTo>
                      <a:pt x="12" y="21"/>
                    </a:lnTo>
                    <a:lnTo>
                      <a:pt x="12" y="20"/>
                    </a:lnTo>
                    <a:lnTo>
                      <a:pt x="14" y="20"/>
                    </a:lnTo>
                    <a:lnTo>
                      <a:pt x="14" y="18"/>
                    </a:lnTo>
                    <a:lnTo>
                      <a:pt x="14" y="16"/>
                    </a:lnTo>
                    <a:lnTo>
                      <a:pt x="14" y="14"/>
                    </a:lnTo>
                    <a:lnTo>
                      <a:pt x="16" y="14"/>
                    </a:lnTo>
                    <a:lnTo>
                      <a:pt x="16" y="21"/>
                    </a:lnTo>
                    <a:lnTo>
                      <a:pt x="14" y="21"/>
                    </a:lnTo>
                    <a:lnTo>
                      <a:pt x="12" y="23"/>
                    </a:lnTo>
                    <a:lnTo>
                      <a:pt x="10" y="23"/>
                    </a:lnTo>
                    <a:lnTo>
                      <a:pt x="8" y="23"/>
                    </a:lnTo>
                    <a:lnTo>
                      <a:pt x="6" y="23"/>
                    </a:lnTo>
                    <a:lnTo>
                      <a:pt x="4" y="23"/>
                    </a:lnTo>
                    <a:lnTo>
                      <a:pt x="2" y="23"/>
                    </a:lnTo>
                    <a:lnTo>
                      <a:pt x="2" y="21"/>
                    </a:lnTo>
                    <a:lnTo>
                      <a:pt x="0" y="20"/>
                    </a:lnTo>
                    <a:lnTo>
                      <a:pt x="0" y="18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2" y="8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6" y="0"/>
                    </a:lnTo>
                    <a:lnTo>
                      <a:pt x="16" y="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39" name="Freeform 15">
                <a:extLst>
                  <a:ext uri="{FF2B5EF4-FFF2-40B4-BE49-F238E27FC236}">
                    <a16:creationId xmlns:a16="http://schemas.microsoft.com/office/drawing/2014/main" id="{2FFC5BCA-F6BF-4058-932B-FE35F02F57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5" y="3477"/>
                <a:ext cx="18" cy="27"/>
              </a:xfrm>
              <a:custGeom>
                <a:avLst/>
                <a:gdLst>
                  <a:gd name="T0" fmla="*/ 0 w 18"/>
                  <a:gd name="T1" fmla="*/ 26 h 27"/>
                  <a:gd name="T2" fmla="*/ 2 w 18"/>
                  <a:gd name="T3" fmla="*/ 25 h 27"/>
                  <a:gd name="T4" fmla="*/ 2 w 18"/>
                  <a:gd name="T5" fmla="*/ 5 h 27"/>
                  <a:gd name="T6" fmla="*/ 0 w 18"/>
                  <a:gd name="T7" fmla="*/ 5 h 27"/>
                  <a:gd name="T8" fmla="*/ 15 w 18"/>
                  <a:gd name="T9" fmla="*/ 0 h 27"/>
                  <a:gd name="T10" fmla="*/ 15 w 18"/>
                  <a:gd name="T11" fmla="*/ 7 h 27"/>
                  <a:gd name="T12" fmla="*/ 15 w 18"/>
                  <a:gd name="T13" fmla="*/ 5 h 27"/>
                  <a:gd name="T14" fmla="*/ 13 w 18"/>
                  <a:gd name="T15" fmla="*/ 4 h 27"/>
                  <a:gd name="T16" fmla="*/ 13 w 18"/>
                  <a:gd name="T17" fmla="*/ 2 h 27"/>
                  <a:gd name="T18" fmla="*/ 11 w 18"/>
                  <a:gd name="T19" fmla="*/ 2 h 27"/>
                  <a:gd name="T20" fmla="*/ 5 w 18"/>
                  <a:gd name="T21" fmla="*/ 4 h 27"/>
                  <a:gd name="T22" fmla="*/ 5 w 18"/>
                  <a:gd name="T23" fmla="*/ 13 h 27"/>
                  <a:gd name="T24" fmla="*/ 7 w 18"/>
                  <a:gd name="T25" fmla="*/ 13 h 27"/>
                  <a:gd name="T26" fmla="*/ 7 w 18"/>
                  <a:gd name="T27" fmla="*/ 11 h 27"/>
                  <a:gd name="T28" fmla="*/ 9 w 18"/>
                  <a:gd name="T29" fmla="*/ 11 h 27"/>
                  <a:gd name="T30" fmla="*/ 9 w 18"/>
                  <a:gd name="T31" fmla="*/ 9 h 27"/>
                  <a:gd name="T32" fmla="*/ 11 w 18"/>
                  <a:gd name="T33" fmla="*/ 9 h 27"/>
                  <a:gd name="T34" fmla="*/ 11 w 18"/>
                  <a:gd name="T35" fmla="*/ 7 h 27"/>
                  <a:gd name="T36" fmla="*/ 11 w 18"/>
                  <a:gd name="T37" fmla="*/ 17 h 27"/>
                  <a:gd name="T38" fmla="*/ 11 w 18"/>
                  <a:gd name="T39" fmla="*/ 15 h 27"/>
                  <a:gd name="T40" fmla="*/ 9 w 18"/>
                  <a:gd name="T41" fmla="*/ 15 h 27"/>
                  <a:gd name="T42" fmla="*/ 9 w 18"/>
                  <a:gd name="T43" fmla="*/ 13 h 27"/>
                  <a:gd name="T44" fmla="*/ 7 w 18"/>
                  <a:gd name="T45" fmla="*/ 13 h 27"/>
                  <a:gd name="T46" fmla="*/ 5 w 18"/>
                  <a:gd name="T47" fmla="*/ 13 h 27"/>
                  <a:gd name="T48" fmla="*/ 5 w 18"/>
                  <a:gd name="T49" fmla="*/ 25 h 27"/>
                  <a:gd name="T50" fmla="*/ 11 w 18"/>
                  <a:gd name="T51" fmla="*/ 23 h 27"/>
                  <a:gd name="T52" fmla="*/ 11 w 18"/>
                  <a:gd name="T53" fmla="*/ 21 h 27"/>
                  <a:gd name="T54" fmla="*/ 13 w 18"/>
                  <a:gd name="T55" fmla="*/ 21 h 27"/>
                  <a:gd name="T56" fmla="*/ 13 w 18"/>
                  <a:gd name="T57" fmla="*/ 19 h 27"/>
                  <a:gd name="T58" fmla="*/ 15 w 18"/>
                  <a:gd name="T59" fmla="*/ 17 h 27"/>
                  <a:gd name="T60" fmla="*/ 15 w 18"/>
                  <a:gd name="T61" fmla="*/ 15 h 27"/>
                  <a:gd name="T62" fmla="*/ 15 w 18"/>
                  <a:gd name="T63" fmla="*/ 13 h 27"/>
                  <a:gd name="T64" fmla="*/ 17 w 18"/>
                  <a:gd name="T65" fmla="*/ 13 h 27"/>
                  <a:gd name="T66" fmla="*/ 17 w 18"/>
                  <a:gd name="T67" fmla="*/ 21 h 27"/>
                  <a:gd name="T68" fmla="*/ 0 w 18"/>
                  <a:gd name="T69" fmla="*/ 26 h 27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8"/>
                  <a:gd name="T106" fmla="*/ 0 h 27"/>
                  <a:gd name="T107" fmla="*/ 18 w 18"/>
                  <a:gd name="T108" fmla="*/ 27 h 27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8" h="27">
                    <a:moveTo>
                      <a:pt x="0" y="26"/>
                    </a:moveTo>
                    <a:lnTo>
                      <a:pt x="2" y="2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15" y="0"/>
                    </a:lnTo>
                    <a:lnTo>
                      <a:pt x="15" y="7"/>
                    </a:lnTo>
                    <a:lnTo>
                      <a:pt x="15" y="5"/>
                    </a:lnTo>
                    <a:lnTo>
                      <a:pt x="13" y="4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5" y="4"/>
                    </a:lnTo>
                    <a:lnTo>
                      <a:pt x="5" y="13"/>
                    </a:lnTo>
                    <a:lnTo>
                      <a:pt x="7" y="13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9" y="9"/>
                    </a:lnTo>
                    <a:lnTo>
                      <a:pt x="11" y="9"/>
                    </a:lnTo>
                    <a:lnTo>
                      <a:pt x="11" y="7"/>
                    </a:lnTo>
                    <a:lnTo>
                      <a:pt x="11" y="17"/>
                    </a:lnTo>
                    <a:lnTo>
                      <a:pt x="11" y="15"/>
                    </a:lnTo>
                    <a:lnTo>
                      <a:pt x="9" y="15"/>
                    </a:lnTo>
                    <a:lnTo>
                      <a:pt x="9" y="13"/>
                    </a:lnTo>
                    <a:lnTo>
                      <a:pt x="7" y="13"/>
                    </a:lnTo>
                    <a:lnTo>
                      <a:pt x="5" y="13"/>
                    </a:lnTo>
                    <a:lnTo>
                      <a:pt x="5" y="25"/>
                    </a:lnTo>
                    <a:lnTo>
                      <a:pt x="11" y="23"/>
                    </a:lnTo>
                    <a:lnTo>
                      <a:pt x="11" y="21"/>
                    </a:lnTo>
                    <a:lnTo>
                      <a:pt x="13" y="21"/>
                    </a:lnTo>
                    <a:lnTo>
                      <a:pt x="13" y="19"/>
                    </a:lnTo>
                    <a:lnTo>
                      <a:pt x="15" y="17"/>
                    </a:lnTo>
                    <a:lnTo>
                      <a:pt x="15" y="15"/>
                    </a:lnTo>
                    <a:lnTo>
                      <a:pt x="15" y="13"/>
                    </a:lnTo>
                    <a:lnTo>
                      <a:pt x="17" y="13"/>
                    </a:lnTo>
                    <a:lnTo>
                      <a:pt x="17" y="21"/>
                    </a:lnTo>
                    <a:lnTo>
                      <a:pt x="0" y="2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40" name="Freeform 16">
                <a:extLst>
                  <a:ext uri="{FF2B5EF4-FFF2-40B4-BE49-F238E27FC236}">
                    <a16:creationId xmlns:a16="http://schemas.microsoft.com/office/drawing/2014/main" id="{907A4493-F52A-4FD1-87FC-2753D9CDFA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2" y="3479"/>
                <a:ext cx="17" cy="20"/>
              </a:xfrm>
              <a:custGeom>
                <a:avLst/>
                <a:gdLst>
                  <a:gd name="T0" fmla="*/ 2 w 17"/>
                  <a:gd name="T1" fmla="*/ 11 h 20"/>
                  <a:gd name="T2" fmla="*/ 2 w 17"/>
                  <a:gd name="T3" fmla="*/ 13 h 20"/>
                  <a:gd name="T4" fmla="*/ 2 w 17"/>
                  <a:gd name="T5" fmla="*/ 15 h 20"/>
                  <a:gd name="T6" fmla="*/ 5 w 17"/>
                  <a:gd name="T7" fmla="*/ 17 h 20"/>
                  <a:gd name="T8" fmla="*/ 8 w 17"/>
                  <a:gd name="T9" fmla="*/ 17 h 20"/>
                  <a:gd name="T10" fmla="*/ 11 w 17"/>
                  <a:gd name="T11" fmla="*/ 17 h 20"/>
                  <a:gd name="T12" fmla="*/ 11 w 17"/>
                  <a:gd name="T13" fmla="*/ 15 h 20"/>
                  <a:gd name="T14" fmla="*/ 13 w 17"/>
                  <a:gd name="T15" fmla="*/ 15 h 20"/>
                  <a:gd name="T16" fmla="*/ 13 w 17"/>
                  <a:gd name="T17" fmla="*/ 13 h 20"/>
                  <a:gd name="T18" fmla="*/ 13 w 17"/>
                  <a:gd name="T19" fmla="*/ 11 h 20"/>
                  <a:gd name="T20" fmla="*/ 11 w 17"/>
                  <a:gd name="T21" fmla="*/ 11 h 20"/>
                  <a:gd name="T22" fmla="*/ 8 w 17"/>
                  <a:gd name="T23" fmla="*/ 11 h 20"/>
                  <a:gd name="T24" fmla="*/ 5 w 17"/>
                  <a:gd name="T25" fmla="*/ 11 h 20"/>
                  <a:gd name="T26" fmla="*/ 2 w 17"/>
                  <a:gd name="T27" fmla="*/ 9 h 20"/>
                  <a:gd name="T28" fmla="*/ 0 w 17"/>
                  <a:gd name="T29" fmla="*/ 7 h 20"/>
                  <a:gd name="T30" fmla="*/ 0 w 17"/>
                  <a:gd name="T31" fmla="*/ 5 h 20"/>
                  <a:gd name="T32" fmla="*/ 2 w 17"/>
                  <a:gd name="T33" fmla="*/ 5 h 20"/>
                  <a:gd name="T34" fmla="*/ 2 w 17"/>
                  <a:gd name="T35" fmla="*/ 3 h 20"/>
                  <a:gd name="T36" fmla="*/ 5 w 17"/>
                  <a:gd name="T37" fmla="*/ 2 h 20"/>
                  <a:gd name="T38" fmla="*/ 8 w 17"/>
                  <a:gd name="T39" fmla="*/ 2 h 20"/>
                  <a:gd name="T40" fmla="*/ 8 w 17"/>
                  <a:gd name="T41" fmla="*/ 0 h 20"/>
                  <a:gd name="T42" fmla="*/ 11 w 17"/>
                  <a:gd name="T43" fmla="*/ 0 h 20"/>
                  <a:gd name="T44" fmla="*/ 13 w 17"/>
                  <a:gd name="T45" fmla="*/ 0 h 20"/>
                  <a:gd name="T46" fmla="*/ 16 w 17"/>
                  <a:gd name="T47" fmla="*/ 0 h 20"/>
                  <a:gd name="T48" fmla="*/ 16 w 17"/>
                  <a:gd name="T49" fmla="*/ 5 h 20"/>
                  <a:gd name="T50" fmla="*/ 13 w 17"/>
                  <a:gd name="T51" fmla="*/ 5 h 20"/>
                  <a:gd name="T52" fmla="*/ 13 w 17"/>
                  <a:gd name="T53" fmla="*/ 3 h 20"/>
                  <a:gd name="T54" fmla="*/ 13 w 17"/>
                  <a:gd name="T55" fmla="*/ 2 h 20"/>
                  <a:gd name="T56" fmla="*/ 11 w 17"/>
                  <a:gd name="T57" fmla="*/ 2 h 20"/>
                  <a:gd name="T58" fmla="*/ 8 w 17"/>
                  <a:gd name="T59" fmla="*/ 2 h 20"/>
                  <a:gd name="T60" fmla="*/ 5 w 17"/>
                  <a:gd name="T61" fmla="*/ 2 h 20"/>
                  <a:gd name="T62" fmla="*/ 5 w 17"/>
                  <a:gd name="T63" fmla="*/ 3 h 20"/>
                  <a:gd name="T64" fmla="*/ 2 w 17"/>
                  <a:gd name="T65" fmla="*/ 5 h 20"/>
                  <a:gd name="T66" fmla="*/ 5 w 17"/>
                  <a:gd name="T67" fmla="*/ 5 h 20"/>
                  <a:gd name="T68" fmla="*/ 5 w 17"/>
                  <a:gd name="T69" fmla="*/ 7 h 20"/>
                  <a:gd name="T70" fmla="*/ 8 w 17"/>
                  <a:gd name="T71" fmla="*/ 7 h 20"/>
                  <a:gd name="T72" fmla="*/ 11 w 17"/>
                  <a:gd name="T73" fmla="*/ 7 h 20"/>
                  <a:gd name="T74" fmla="*/ 13 w 17"/>
                  <a:gd name="T75" fmla="*/ 7 h 20"/>
                  <a:gd name="T76" fmla="*/ 16 w 17"/>
                  <a:gd name="T77" fmla="*/ 7 h 20"/>
                  <a:gd name="T78" fmla="*/ 16 w 17"/>
                  <a:gd name="T79" fmla="*/ 9 h 20"/>
                  <a:gd name="T80" fmla="*/ 16 w 17"/>
                  <a:gd name="T81" fmla="*/ 11 h 20"/>
                  <a:gd name="T82" fmla="*/ 16 w 17"/>
                  <a:gd name="T83" fmla="*/ 13 h 20"/>
                  <a:gd name="T84" fmla="*/ 13 w 17"/>
                  <a:gd name="T85" fmla="*/ 15 h 20"/>
                  <a:gd name="T86" fmla="*/ 11 w 17"/>
                  <a:gd name="T87" fmla="*/ 17 h 20"/>
                  <a:gd name="T88" fmla="*/ 8 w 17"/>
                  <a:gd name="T89" fmla="*/ 17 h 20"/>
                  <a:gd name="T90" fmla="*/ 5 w 17"/>
                  <a:gd name="T91" fmla="*/ 17 h 20"/>
                  <a:gd name="T92" fmla="*/ 5 w 17"/>
                  <a:gd name="T93" fmla="*/ 19 h 20"/>
                  <a:gd name="T94" fmla="*/ 2 w 17"/>
                  <a:gd name="T95" fmla="*/ 19 h 20"/>
                  <a:gd name="T96" fmla="*/ 2 w 17"/>
                  <a:gd name="T97" fmla="*/ 17 h 20"/>
                  <a:gd name="T98" fmla="*/ 0 w 17"/>
                  <a:gd name="T99" fmla="*/ 17 h 20"/>
                  <a:gd name="T100" fmla="*/ 0 w 17"/>
                  <a:gd name="T101" fmla="*/ 13 h 20"/>
                  <a:gd name="T102" fmla="*/ 2 w 17"/>
                  <a:gd name="T103" fmla="*/ 11 h 2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7"/>
                  <a:gd name="T157" fmla="*/ 0 h 20"/>
                  <a:gd name="T158" fmla="*/ 17 w 17"/>
                  <a:gd name="T159" fmla="*/ 20 h 20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7" h="20">
                    <a:moveTo>
                      <a:pt x="2" y="11"/>
                    </a:moveTo>
                    <a:lnTo>
                      <a:pt x="2" y="13"/>
                    </a:lnTo>
                    <a:lnTo>
                      <a:pt x="2" y="15"/>
                    </a:lnTo>
                    <a:lnTo>
                      <a:pt x="5" y="17"/>
                    </a:lnTo>
                    <a:lnTo>
                      <a:pt x="8" y="17"/>
                    </a:lnTo>
                    <a:lnTo>
                      <a:pt x="11" y="17"/>
                    </a:lnTo>
                    <a:lnTo>
                      <a:pt x="11" y="15"/>
                    </a:lnTo>
                    <a:lnTo>
                      <a:pt x="13" y="15"/>
                    </a:lnTo>
                    <a:lnTo>
                      <a:pt x="13" y="13"/>
                    </a:lnTo>
                    <a:lnTo>
                      <a:pt x="13" y="11"/>
                    </a:lnTo>
                    <a:lnTo>
                      <a:pt x="11" y="11"/>
                    </a:lnTo>
                    <a:lnTo>
                      <a:pt x="8" y="11"/>
                    </a:lnTo>
                    <a:lnTo>
                      <a:pt x="5" y="11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5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6" y="0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8" y="2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5" y="7"/>
                    </a:lnTo>
                    <a:lnTo>
                      <a:pt x="8" y="7"/>
                    </a:lnTo>
                    <a:lnTo>
                      <a:pt x="11" y="7"/>
                    </a:lnTo>
                    <a:lnTo>
                      <a:pt x="13" y="7"/>
                    </a:lnTo>
                    <a:lnTo>
                      <a:pt x="16" y="7"/>
                    </a:lnTo>
                    <a:lnTo>
                      <a:pt x="16" y="9"/>
                    </a:lnTo>
                    <a:lnTo>
                      <a:pt x="16" y="11"/>
                    </a:lnTo>
                    <a:lnTo>
                      <a:pt x="16" y="13"/>
                    </a:lnTo>
                    <a:lnTo>
                      <a:pt x="13" y="15"/>
                    </a:lnTo>
                    <a:lnTo>
                      <a:pt x="11" y="17"/>
                    </a:lnTo>
                    <a:lnTo>
                      <a:pt x="8" y="17"/>
                    </a:lnTo>
                    <a:lnTo>
                      <a:pt x="5" y="17"/>
                    </a:lnTo>
                    <a:lnTo>
                      <a:pt x="5" y="19"/>
                    </a:lnTo>
                    <a:lnTo>
                      <a:pt x="2" y="19"/>
                    </a:lnTo>
                    <a:lnTo>
                      <a:pt x="2" y="17"/>
                    </a:lnTo>
                    <a:lnTo>
                      <a:pt x="0" y="17"/>
                    </a:lnTo>
                    <a:lnTo>
                      <a:pt x="0" y="13"/>
                    </a:lnTo>
                    <a:lnTo>
                      <a:pt x="2" y="11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41" name="Freeform 17">
                <a:extLst>
                  <a:ext uri="{FF2B5EF4-FFF2-40B4-BE49-F238E27FC236}">
                    <a16:creationId xmlns:a16="http://schemas.microsoft.com/office/drawing/2014/main" id="{D6773A99-7142-4D70-B4FD-A9157568BE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3" y="3471"/>
                <a:ext cx="24" cy="22"/>
              </a:xfrm>
              <a:custGeom>
                <a:avLst/>
                <a:gdLst>
                  <a:gd name="T0" fmla="*/ 0 w 24"/>
                  <a:gd name="T1" fmla="*/ 8 h 22"/>
                  <a:gd name="T2" fmla="*/ 6 w 24"/>
                  <a:gd name="T3" fmla="*/ 6 h 22"/>
                  <a:gd name="T4" fmla="*/ 4 w 24"/>
                  <a:gd name="T5" fmla="*/ 6 h 22"/>
                  <a:gd name="T6" fmla="*/ 10 w 24"/>
                  <a:gd name="T7" fmla="*/ 17 h 22"/>
                  <a:gd name="T8" fmla="*/ 12 w 24"/>
                  <a:gd name="T9" fmla="*/ 10 h 22"/>
                  <a:gd name="T10" fmla="*/ 10 w 24"/>
                  <a:gd name="T11" fmla="*/ 6 h 22"/>
                  <a:gd name="T12" fmla="*/ 8 w 24"/>
                  <a:gd name="T13" fmla="*/ 6 h 22"/>
                  <a:gd name="T14" fmla="*/ 16 w 24"/>
                  <a:gd name="T15" fmla="*/ 2 h 22"/>
                  <a:gd name="T16" fmla="*/ 16 w 24"/>
                  <a:gd name="T17" fmla="*/ 4 h 22"/>
                  <a:gd name="T18" fmla="*/ 14 w 24"/>
                  <a:gd name="T19" fmla="*/ 4 h 22"/>
                  <a:gd name="T20" fmla="*/ 18 w 24"/>
                  <a:gd name="T21" fmla="*/ 15 h 22"/>
                  <a:gd name="T22" fmla="*/ 21 w 24"/>
                  <a:gd name="T23" fmla="*/ 2 h 22"/>
                  <a:gd name="T24" fmla="*/ 19 w 24"/>
                  <a:gd name="T25" fmla="*/ 2 h 22"/>
                  <a:gd name="T26" fmla="*/ 23 w 24"/>
                  <a:gd name="T27" fmla="*/ 0 h 22"/>
                  <a:gd name="T28" fmla="*/ 21 w 24"/>
                  <a:gd name="T29" fmla="*/ 0 h 22"/>
                  <a:gd name="T30" fmla="*/ 18 w 24"/>
                  <a:gd name="T31" fmla="*/ 17 h 22"/>
                  <a:gd name="T32" fmla="*/ 16 w 24"/>
                  <a:gd name="T33" fmla="*/ 19 h 22"/>
                  <a:gd name="T34" fmla="*/ 12 w 24"/>
                  <a:gd name="T35" fmla="*/ 10 h 22"/>
                  <a:gd name="T36" fmla="*/ 8 w 24"/>
                  <a:gd name="T37" fmla="*/ 21 h 22"/>
                  <a:gd name="T38" fmla="*/ 2 w 24"/>
                  <a:gd name="T39" fmla="*/ 8 h 22"/>
                  <a:gd name="T40" fmla="*/ 0 w 24"/>
                  <a:gd name="T41" fmla="*/ 8 h 22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4"/>
                  <a:gd name="T64" fmla="*/ 0 h 22"/>
                  <a:gd name="T65" fmla="*/ 24 w 24"/>
                  <a:gd name="T66" fmla="*/ 22 h 22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4" h="22">
                    <a:moveTo>
                      <a:pt x="0" y="8"/>
                    </a:moveTo>
                    <a:lnTo>
                      <a:pt x="6" y="6"/>
                    </a:lnTo>
                    <a:lnTo>
                      <a:pt x="4" y="6"/>
                    </a:lnTo>
                    <a:lnTo>
                      <a:pt x="10" y="17"/>
                    </a:lnTo>
                    <a:lnTo>
                      <a:pt x="12" y="10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16" y="2"/>
                    </a:lnTo>
                    <a:lnTo>
                      <a:pt x="16" y="4"/>
                    </a:lnTo>
                    <a:lnTo>
                      <a:pt x="14" y="4"/>
                    </a:lnTo>
                    <a:lnTo>
                      <a:pt x="18" y="15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18" y="17"/>
                    </a:lnTo>
                    <a:lnTo>
                      <a:pt x="16" y="19"/>
                    </a:lnTo>
                    <a:lnTo>
                      <a:pt x="12" y="10"/>
                    </a:lnTo>
                    <a:lnTo>
                      <a:pt x="8" y="21"/>
                    </a:lnTo>
                    <a:lnTo>
                      <a:pt x="2" y="8"/>
                    </a:lnTo>
                    <a:lnTo>
                      <a:pt x="0" y="8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42" name="Freeform 18">
                <a:extLst>
                  <a:ext uri="{FF2B5EF4-FFF2-40B4-BE49-F238E27FC236}">
                    <a16:creationId xmlns:a16="http://schemas.microsoft.com/office/drawing/2014/main" id="{0FEE66BD-D627-4906-AB46-F2B1B02174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26" y="3465"/>
                <a:ext cx="17" cy="22"/>
              </a:xfrm>
              <a:custGeom>
                <a:avLst/>
                <a:gdLst>
                  <a:gd name="T0" fmla="*/ 0 w 17"/>
                  <a:gd name="T1" fmla="*/ 2 h 22"/>
                  <a:gd name="T2" fmla="*/ 0 w 17"/>
                  <a:gd name="T3" fmla="*/ 4 h 22"/>
                  <a:gd name="T4" fmla="*/ 5 w 17"/>
                  <a:gd name="T5" fmla="*/ 4 h 22"/>
                  <a:gd name="T6" fmla="*/ 10 w 17"/>
                  <a:gd name="T7" fmla="*/ 2 h 22"/>
                  <a:gd name="T8" fmla="*/ 10 w 17"/>
                  <a:gd name="T9" fmla="*/ 0 h 22"/>
                  <a:gd name="T10" fmla="*/ 5 w 17"/>
                  <a:gd name="T11" fmla="*/ 0 h 22"/>
                  <a:gd name="T12" fmla="*/ 0 w 17"/>
                  <a:gd name="T13" fmla="*/ 0 h 22"/>
                  <a:gd name="T14" fmla="*/ 0 w 17"/>
                  <a:gd name="T15" fmla="*/ 2 h 22"/>
                  <a:gd name="T16" fmla="*/ 10 w 17"/>
                  <a:gd name="T17" fmla="*/ 4 h 22"/>
                  <a:gd name="T18" fmla="*/ 0 w 17"/>
                  <a:gd name="T19" fmla="*/ 6 h 22"/>
                  <a:gd name="T20" fmla="*/ 0 w 17"/>
                  <a:gd name="T21" fmla="*/ 21 h 22"/>
                  <a:gd name="T22" fmla="*/ 16 w 17"/>
                  <a:gd name="T23" fmla="*/ 19 h 22"/>
                  <a:gd name="T24" fmla="*/ 10 w 17"/>
                  <a:gd name="T25" fmla="*/ 19 h 22"/>
                  <a:gd name="T26" fmla="*/ 10 w 17"/>
                  <a:gd name="T27" fmla="*/ 4 h 22"/>
                  <a:gd name="T28" fmla="*/ 0 w 17"/>
                  <a:gd name="T29" fmla="*/ 2 h 2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7"/>
                  <a:gd name="T46" fmla="*/ 0 h 22"/>
                  <a:gd name="T47" fmla="*/ 17 w 17"/>
                  <a:gd name="T48" fmla="*/ 22 h 2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7" h="22">
                    <a:moveTo>
                      <a:pt x="0" y="2"/>
                    </a:moveTo>
                    <a:lnTo>
                      <a:pt x="0" y="4"/>
                    </a:lnTo>
                    <a:lnTo>
                      <a:pt x="5" y="4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0" y="4"/>
                    </a:lnTo>
                    <a:lnTo>
                      <a:pt x="0" y="6"/>
                    </a:lnTo>
                    <a:lnTo>
                      <a:pt x="0" y="21"/>
                    </a:lnTo>
                    <a:lnTo>
                      <a:pt x="16" y="19"/>
                    </a:lnTo>
                    <a:lnTo>
                      <a:pt x="10" y="19"/>
                    </a:lnTo>
                    <a:lnTo>
                      <a:pt x="10" y="4"/>
                    </a:lnTo>
                    <a:lnTo>
                      <a:pt x="0" y="2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43" name="Freeform 19">
                <a:extLst>
                  <a:ext uri="{FF2B5EF4-FFF2-40B4-BE49-F238E27FC236}">
                    <a16:creationId xmlns:a16="http://schemas.microsoft.com/office/drawing/2014/main" id="{E14E6808-B313-484B-83F0-B36C6B0D74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32" y="3463"/>
                <a:ext cx="17" cy="22"/>
              </a:xfrm>
              <a:custGeom>
                <a:avLst/>
                <a:gdLst>
                  <a:gd name="T0" fmla="*/ 0 w 17"/>
                  <a:gd name="T1" fmla="*/ 6 h 22"/>
                  <a:gd name="T2" fmla="*/ 3 w 17"/>
                  <a:gd name="T3" fmla="*/ 6 h 22"/>
                  <a:gd name="T4" fmla="*/ 3 w 17"/>
                  <a:gd name="T5" fmla="*/ 2 h 22"/>
                  <a:gd name="T6" fmla="*/ 9 w 17"/>
                  <a:gd name="T7" fmla="*/ 0 h 22"/>
                  <a:gd name="T8" fmla="*/ 9 w 17"/>
                  <a:gd name="T9" fmla="*/ 4 h 22"/>
                  <a:gd name="T10" fmla="*/ 12 w 17"/>
                  <a:gd name="T11" fmla="*/ 4 h 22"/>
                  <a:gd name="T12" fmla="*/ 9 w 17"/>
                  <a:gd name="T13" fmla="*/ 4 h 22"/>
                  <a:gd name="T14" fmla="*/ 9 w 17"/>
                  <a:gd name="T15" fmla="*/ 18 h 22"/>
                  <a:gd name="T16" fmla="*/ 9 w 17"/>
                  <a:gd name="T17" fmla="*/ 19 h 22"/>
                  <a:gd name="T18" fmla="*/ 12 w 17"/>
                  <a:gd name="T19" fmla="*/ 19 h 22"/>
                  <a:gd name="T20" fmla="*/ 12 w 17"/>
                  <a:gd name="T21" fmla="*/ 18 h 22"/>
                  <a:gd name="T22" fmla="*/ 16 w 17"/>
                  <a:gd name="T23" fmla="*/ 16 h 22"/>
                  <a:gd name="T24" fmla="*/ 16 w 17"/>
                  <a:gd name="T25" fmla="*/ 12 h 22"/>
                  <a:gd name="T26" fmla="*/ 16 w 17"/>
                  <a:gd name="T27" fmla="*/ 16 h 22"/>
                  <a:gd name="T28" fmla="*/ 16 w 17"/>
                  <a:gd name="T29" fmla="*/ 18 h 22"/>
                  <a:gd name="T30" fmla="*/ 12 w 17"/>
                  <a:gd name="T31" fmla="*/ 19 h 22"/>
                  <a:gd name="T32" fmla="*/ 9 w 17"/>
                  <a:gd name="T33" fmla="*/ 19 h 22"/>
                  <a:gd name="T34" fmla="*/ 9 w 17"/>
                  <a:gd name="T35" fmla="*/ 21 h 22"/>
                  <a:gd name="T36" fmla="*/ 6 w 17"/>
                  <a:gd name="T37" fmla="*/ 21 h 22"/>
                  <a:gd name="T38" fmla="*/ 6 w 17"/>
                  <a:gd name="T39" fmla="*/ 19 h 22"/>
                  <a:gd name="T40" fmla="*/ 3 w 17"/>
                  <a:gd name="T41" fmla="*/ 19 h 22"/>
                  <a:gd name="T42" fmla="*/ 3 w 17"/>
                  <a:gd name="T43" fmla="*/ 18 h 22"/>
                  <a:gd name="T44" fmla="*/ 3 w 17"/>
                  <a:gd name="T45" fmla="*/ 6 h 22"/>
                  <a:gd name="T46" fmla="*/ 0 w 17"/>
                  <a:gd name="T47" fmla="*/ 6 h 2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7"/>
                  <a:gd name="T73" fmla="*/ 0 h 22"/>
                  <a:gd name="T74" fmla="*/ 17 w 17"/>
                  <a:gd name="T75" fmla="*/ 22 h 2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7" h="22">
                    <a:moveTo>
                      <a:pt x="0" y="6"/>
                    </a:moveTo>
                    <a:lnTo>
                      <a:pt x="3" y="6"/>
                    </a:lnTo>
                    <a:lnTo>
                      <a:pt x="3" y="2"/>
                    </a:lnTo>
                    <a:lnTo>
                      <a:pt x="9" y="0"/>
                    </a:lnTo>
                    <a:lnTo>
                      <a:pt x="9" y="4"/>
                    </a:lnTo>
                    <a:lnTo>
                      <a:pt x="12" y="4"/>
                    </a:lnTo>
                    <a:lnTo>
                      <a:pt x="9" y="4"/>
                    </a:lnTo>
                    <a:lnTo>
                      <a:pt x="9" y="18"/>
                    </a:lnTo>
                    <a:lnTo>
                      <a:pt x="9" y="19"/>
                    </a:lnTo>
                    <a:lnTo>
                      <a:pt x="12" y="19"/>
                    </a:lnTo>
                    <a:lnTo>
                      <a:pt x="12" y="18"/>
                    </a:lnTo>
                    <a:lnTo>
                      <a:pt x="16" y="16"/>
                    </a:lnTo>
                    <a:lnTo>
                      <a:pt x="16" y="12"/>
                    </a:lnTo>
                    <a:lnTo>
                      <a:pt x="16" y="16"/>
                    </a:lnTo>
                    <a:lnTo>
                      <a:pt x="16" y="18"/>
                    </a:lnTo>
                    <a:lnTo>
                      <a:pt x="12" y="19"/>
                    </a:lnTo>
                    <a:lnTo>
                      <a:pt x="9" y="19"/>
                    </a:lnTo>
                    <a:lnTo>
                      <a:pt x="9" y="21"/>
                    </a:lnTo>
                    <a:lnTo>
                      <a:pt x="6" y="21"/>
                    </a:lnTo>
                    <a:lnTo>
                      <a:pt x="6" y="19"/>
                    </a:lnTo>
                    <a:lnTo>
                      <a:pt x="3" y="19"/>
                    </a:lnTo>
                    <a:lnTo>
                      <a:pt x="3" y="18"/>
                    </a:lnTo>
                    <a:lnTo>
                      <a:pt x="3" y="6"/>
                    </a:lnTo>
                    <a:lnTo>
                      <a:pt x="0" y="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44" name="Freeform 20">
                <a:extLst>
                  <a:ext uri="{FF2B5EF4-FFF2-40B4-BE49-F238E27FC236}">
                    <a16:creationId xmlns:a16="http://schemas.microsoft.com/office/drawing/2014/main" id="{C6133A2B-C0AA-4D6F-8E18-2C45436A89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2" y="3463"/>
                <a:ext cx="17" cy="19"/>
              </a:xfrm>
              <a:custGeom>
                <a:avLst/>
                <a:gdLst>
                  <a:gd name="T0" fmla="*/ 16 w 17"/>
                  <a:gd name="T1" fmla="*/ 6 h 19"/>
                  <a:gd name="T2" fmla="*/ 13 w 17"/>
                  <a:gd name="T3" fmla="*/ 4 h 19"/>
                  <a:gd name="T4" fmla="*/ 13 w 17"/>
                  <a:gd name="T5" fmla="*/ 2 h 19"/>
                  <a:gd name="T6" fmla="*/ 13 w 17"/>
                  <a:gd name="T7" fmla="*/ 0 h 19"/>
                  <a:gd name="T8" fmla="*/ 10 w 17"/>
                  <a:gd name="T9" fmla="*/ 0 h 19"/>
                  <a:gd name="T10" fmla="*/ 7 w 17"/>
                  <a:gd name="T11" fmla="*/ 0 h 19"/>
                  <a:gd name="T12" fmla="*/ 7 w 17"/>
                  <a:gd name="T13" fmla="*/ 2 h 19"/>
                  <a:gd name="T14" fmla="*/ 4 w 17"/>
                  <a:gd name="T15" fmla="*/ 4 h 19"/>
                  <a:gd name="T16" fmla="*/ 4 w 17"/>
                  <a:gd name="T17" fmla="*/ 6 h 19"/>
                  <a:gd name="T18" fmla="*/ 4 w 17"/>
                  <a:gd name="T19" fmla="*/ 8 h 19"/>
                  <a:gd name="T20" fmla="*/ 4 w 17"/>
                  <a:gd name="T21" fmla="*/ 10 h 19"/>
                  <a:gd name="T22" fmla="*/ 4 w 17"/>
                  <a:gd name="T23" fmla="*/ 12 h 19"/>
                  <a:gd name="T24" fmla="*/ 4 w 17"/>
                  <a:gd name="T25" fmla="*/ 14 h 19"/>
                  <a:gd name="T26" fmla="*/ 4 w 17"/>
                  <a:gd name="T27" fmla="*/ 16 h 19"/>
                  <a:gd name="T28" fmla="*/ 7 w 17"/>
                  <a:gd name="T29" fmla="*/ 16 h 19"/>
                  <a:gd name="T30" fmla="*/ 10 w 17"/>
                  <a:gd name="T31" fmla="*/ 16 h 19"/>
                  <a:gd name="T32" fmla="*/ 13 w 17"/>
                  <a:gd name="T33" fmla="*/ 16 h 19"/>
                  <a:gd name="T34" fmla="*/ 13 w 17"/>
                  <a:gd name="T35" fmla="*/ 14 h 19"/>
                  <a:gd name="T36" fmla="*/ 16 w 17"/>
                  <a:gd name="T37" fmla="*/ 12 h 19"/>
                  <a:gd name="T38" fmla="*/ 16 w 17"/>
                  <a:gd name="T39" fmla="*/ 10 h 19"/>
                  <a:gd name="T40" fmla="*/ 16 w 17"/>
                  <a:gd name="T41" fmla="*/ 8 h 19"/>
                  <a:gd name="T42" fmla="*/ 16 w 17"/>
                  <a:gd name="T43" fmla="*/ 10 h 19"/>
                  <a:gd name="T44" fmla="*/ 16 w 17"/>
                  <a:gd name="T45" fmla="*/ 12 h 19"/>
                  <a:gd name="T46" fmla="*/ 16 w 17"/>
                  <a:gd name="T47" fmla="*/ 14 h 19"/>
                  <a:gd name="T48" fmla="*/ 13 w 17"/>
                  <a:gd name="T49" fmla="*/ 16 h 19"/>
                  <a:gd name="T50" fmla="*/ 10 w 17"/>
                  <a:gd name="T51" fmla="*/ 16 h 19"/>
                  <a:gd name="T52" fmla="*/ 10 w 17"/>
                  <a:gd name="T53" fmla="*/ 18 h 19"/>
                  <a:gd name="T54" fmla="*/ 7 w 17"/>
                  <a:gd name="T55" fmla="*/ 18 h 19"/>
                  <a:gd name="T56" fmla="*/ 4 w 17"/>
                  <a:gd name="T57" fmla="*/ 18 h 19"/>
                  <a:gd name="T58" fmla="*/ 2 w 17"/>
                  <a:gd name="T59" fmla="*/ 16 h 19"/>
                  <a:gd name="T60" fmla="*/ 0 w 17"/>
                  <a:gd name="T61" fmla="*/ 14 h 19"/>
                  <a:gd name="T62" fmla="*/ 0 w 17"/>
                  <a:gd name="T63" fmla="*/ 12 h 19"/>
                  <a:gd name="T64" fmla="*/ 0 w 17"/>
                  <a:gd name="T65" fmla="*/ 10 h 19"/>
                  <a:gd name="T66" fmla="*/ 0 w 17"/>
                  <a:gd name="T67" fmla="*/ 8 h 19"/>
                  <a:gd name="T68" fmla="*/ 2 w 17"/>
                  <a:gd name="T69" fmla="*/ 6 h 19"/>
                  <a:gd name="T70" fmla="*/ 2 w 17"/>
                  <a:gd name="T71" fmla="*/ 4 h 19"/>
                  <a:gd name="T72" fmla="*/ 4 w 17"/>
                  <a:gd name="T73" fmla="*/ 2 h 19"/>
                  <a:gd name="T74" fmla="*/ 7 w 17"/>
                  <a:gd name="T75" fmla="*/ 0 h 19"/>
                  <a:gd name="T76" fmla="*/ 10 w 17"/>
                  <a:gd name="T77" fmla="*/ 0 h 19"/>
                  <a:gd name="T78" fmla="*/ 13 w 17"/>
                  <a:gd name="T79" fmla="*/ 0 h 19"/>
                  <a:gd name="T80" fmla="*/ 16 w 17"/>
                  <a:gd name="T81" fmla="*/ 0 h 19"/>
                  <a:gd name="T82" fmla="*/ 16 w 17"/>
                  <a:gd name="T83" fmla="*/ 6 h 19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"/>
                  <a:gd name="T127" fmla="*/ 0 h 19"/>
                  <a:gd name="T128" fmla="*/ 17 w 17"/>
                  <a:gd name="T129" fmla="*/ 19 h 19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" h="19">
                    <a:moveTo>
                      <a:pt x="16" y="6"/>
                    </a:moveTo>
                    <a:lnTo>
                      <a:pt x="13" y="4"/>
                    </a:lnTo>
                    <a:lnTo>
                      <a:pt x="13" y="2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4" y="16"/>
                    </a:lnTo>
                    <a:lnTo>
                      <a:pt x="7" y="16"/>
                    </a:lnTo>
                    <a:lnTo>
                      <a:pt x="10" y="16"/>
                    </a:lnTo>
                    <a:lnTo>
                      <a:pt x="13" y="16"/>
                    </a:lnTo>
                    <a:lnTo>
                      <a:pt x="13" y="14"/>
                    </a:lnTo>
                    <a:lnTo>
                      <a:pt x="16" y="12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16" y="10"/>
                    </a:lnTo>
                    <a:lnTo>
                      <a:pt x="16" y="12"/>
                    </a:lnTo>
                    <a:lnTo>
                      <a:pt x="16" y="14"/>
                    </a:lnTo>
                    <a:lnTo>
                      <a:pt x="13" y="16"/>
                    </a:lnTo>
                    <a:lnTo>
                      <a:pt x="10" y="16"/>
                    </a:lnTo>
                    <a:lnTo>
                      <a:pt x="10" y="18"/>
                    </a:lnTo>
                    <a:lnTo>
                      <a:pt x="7" y="18"/>
                    </a:lnTo>
                    <a:lnTo>
                      <a:pt x="4" y="18"/>
                    </a:lnTo>
                    <a:lnTo>
                      <a:pt x="2" y="16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3" y="0"/>
                    </a:lnTo>
                    <a:lnTo>
                      <a:pt x="16" y="0"/>
                    </a:lnTo>
                    <a:lnTo>
                      <a:pt x="16" y="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45" name="Freeform 21">
                <a:extLst>
                  <a:ext uri="{FF2B5EF4-FFF2-40B4-BE49-F238E27FC236}">
                    <a16:creationId xmlns:a16="http://schemas.microsoft.com/office/drawing/2014/main" id="{21AA09DE-C116-4AAA-83A8-1333338FB3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5" y="3454"/>
                <a:ext cx="17" cy="24"/>
              </a:xfrm>
              <a:custGeom>
                <a:avLst/>
                <a:gdLst>
                  <a:gd name="T0" fmla="*/ 0 w 17"/>
                  <a:gd name="T1" fmla="*/ 2 h 24"/>
                  <a:gd name="T2" fmla="*/ 4 w 17"/>
                  <a:gd name="T3" fmla="*/ 0 h 24"/>
                  <a:gd name="T4" fmla="*/ 4 w 17"/>
                  <a:gd name="T5" fmla="*/ 7 h 24"/>
                  <a:gd name="T6" fmla="*/ 7 w 17"/>
                  <a:gd name="T7" fmla="*/ 7 h 24"/>
                  <a:gd name="T8" fmla="*/ 7 w 17"/>
                  <a:gd name="T9" fmla="*/ 5 h 24"/>
                  <a:gd name="T10" fmla="*/ 9 w 17"/>
                  <a:gd name="T11" fmla="*/ 5 h 24"/>
                  <a:gd name="T12" fmla="*/ 9 w 17"/>
                  <a:gd name="T13" fmla="*/ 4 h 24"/>
                  <a:gd name="T14" fmla="*/ 12 w 17"/>
                  <a:gd name="T15" fmla="*/ 4 h 24"/>
                  <a:gd name="T16" fmla="*/ 13 w 17"/>
                  <a:gd name="T17" fmla="*/ 4 h 24"/>
                  <a:gd name="T18" fmla="*/ 13 w 17"/>
                  <a:gd name="T19" fmla="*/ 5 h 24"/>
                  <a:gd name="T20" fmla="*/ 16 w 17"/>
                  <a:gd name="T21" fmla="*/ 5 h 24"/>
                  <a:gd name="T22" fmla="*/ 16 w 17"/>
                  <a:gd name="T23" fmla="*/ 7 h 24"/>
                  <a:gd name="T24" fmla="*/ 16 w 17"/>
                  <a:gd name="T25" fmla="*/ 19 h 24"/>
                  <a:gd name="T26" fmla="*/ 9 w 17"/>
                  <a:gd name="T27" fmla="*/ 21 h 24"/>
                  <a:gd name="T28" fmla="*/ 12 w 17"/>
                  <a:gd name="T29" fmla="*/ 19 h 24"/>
                  <a:gd name="T30" fmla="*/ 12 w 17"/>
                  <a:gd name="T31" fmla="*/ 7 h 24"/>
                  <a:gd name="T32" fmla="*/ 12 w 17"/>
                  <a:gd name="T33" fmla="*/ 5 h 24"/>
                  <a:gd name="T34" fmla="*/ 9 w 17"/>
                  <a:gd name="T35" fmla="*/ 5 h 24"/>
                  <a:gd name="T36" fmla="*/ 7 w 17"/>
                  <a:gd name="T37" fmla="*/ 5 h 24"/>
                  <a:gd name="T38" fmla="*/ 7 w 17"/>
                  <a:gd name="T39" fmla="*/ 7 h 24"/>
                  <a:gd name="T40" fmla="*/ 7 w 17"/>
                  <a:gd name="T41" fmla="*/ 9 h 24"/>
                  <a:gd name="T42" fmla="*/ 4 w 17"/>
                  <a:gd name="T43" fmla="*/ 9 h 24"/>
                  <a:gd name="T44" fmla="*/ 4 w 17"/>
                  <a:gd name="T45" fmla="*/ 11 h 24"/>
                  <a:gd name="T46" fmla="*/ 4 w 17"/>
                  <a:gd name="T47" fmla="*/ 21 h 24"/>
                  <a:gd name="T48" fmla="*/ 7 w 17"/>
                  <a:gd name="T49" fmla="*/ 21 h 24"/>
                  <a:gd name="T50" fmla="*/ 0 w 17"/>
                  <a:gd name="T51" fmla="*/ 23 h 24"/>
                  <a:gd name="T52" fmla="*/ 2 w 17"/>
                  <a:gd name="T53" fmla="*/ 23 h 24"/>
                  <a:gd name="T54" fmla="*/ 2 w 17"/>
                  <a:gd name="T55" fmla="*/ 2 h 24"/>
                  <a:gd name="T56" fmla="*/ 0 w 17"/>
                  <a:gd name="T57" fmla="*/ 4 h 24"/>
                  <a:gd name="T58" fmla="*/ 0 w 17"/>
                  <a:gd name="T59" fmla="*/ 2 h 2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17"/>
                  <a:gd name="T91" fmla="*/ 0 h 24"/>
                  <a:gd name="T92" fmla="*/ 17 w 17"/>
                  <a:gd name="T93" fmla="*/ 24 h 2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17" h="24">
                    <a:moveTo>
                      <a:pt x="0" y="2"/>
                    </a:moveTo>
                    <a:lnTo>
                      <a:pt x="4" y="0"/>
                    </a:lnTo>
                    <a:lnTo>
                      <a:pt x="4" y="7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9" y="4"/>
                    </a:lnTo>
                    <a:lnTo>
                      <a:pt x="12" y="4"/>
                    </a:lnTo>
                    <a:lnTo>
                      <a:pt x="13" y="4"/>
                    </a:lnTo>
                    <a:lnTo>
                      <a:pt x="13" y="5"/>
                    </a:lnTo>
                    <a:lnTo>
                      <a:pt x="16" y="5"/>
                    </a:lnTo>
                    <a:lnTo>
                      <a:pt x="16" y="7"/>
                    </a:lnTo>
                    <a:lnTo>
                      <a:pt x="16" y="19"/>
                    </a:lnTo>
                    <a:lnTo>
                      <a:pt x="9" y="21"/>
                    </a:lnTo>
                    <a:lnTo>
                      <a:pt x="12" y="19"/>
                    </a:lnTo>
                    <a:lnTo>
                      <a:pt x="12" y="7"/>
                    </a:lnTo>
                    <a:lnTo>
                      <a:pt x="12" y="5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7" y="7"/>
                    </a:lnTo>
                    <a:lnTo>
                      <a:pt x="7" y="9"/>
                    </a:lnTo>
                    <a:lnTo>
                      <a:pt x="4" y="9"/>
                    </a:lnTo>
                    <a:lnTo>
                      <a:pt x="4" y="11"/>
                    </a:lnTo>
                    <a:lnTo>
                      <a:pt x="4" y="21"/>
                    </a:lnTo>
                    <a:lnTo>
                      <a:pt x="7" y="21"/>
                    </a:lnTo>
                    <a:lnTo>
                      <a:pt x="0" y="23"/>
                    </a:lnTo>
                    <a:lnTo>
                      <a:pt x="2" y="23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2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46" name="Freeform 22">
                <a:extLst>
                  <a:ext uri="{FF2B5EF4-FFF2-40B4-BE49-F238E27FC236}">
                    <a16:creationId xmlns:a16="http://schemas.microsoft.com/office/drawing/2014/main" id="{233D5695-3A73-497D-972A-2ACA7081BD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4" y="3444"/>
                <a:ext cx="17" cy="24"/>
              </a:xfrm>
              <a:custGeom>
                <a:avLst/>
                <a:gdLst>
                  <a:gd name="T0" fmla="*/ 0 w 17"/>
                  <a:gd name="T1" fmla="*/ 8 h 24"/>
                  <a:gd name="T2" fmla="*/ 3 w 17"/>
                  <a:gd name="T3" fmla="*/ 6 h 24"/>
                  <a:gd name="T4" fmla="*/ 3 w 17"/>
                  <a:gd name="T5" fmla="*/ 4 h 24"/>
                  <a:gd name="T6" fmla="*/ 7 w 17"/>
                  <a:gd name="T7" fmla="*/ 4 h 24"/>
                  <a:gd name="T8" fmla="*/ 7 w 17"/>
                  <a:gd name="T9" fmla="*/ 2 h 24"/>
                  <a:gd name="T10" fmla="*/ 8 w 17"/>
                  <a:gd name="T11" fmla="*/ 2 h 24"/>
                  <a:gd name="T12" fmla="*/ 8 w 17"/>
                  <a:gd name="T13" fmla="*/ 0 h 24"/>
                  <a:gd name="T14" fmla="*/ 12 w 17"/>
                  <a:gd name="T15" fmla="*/ 0 h 24"/>
                  <a:gd name="T16" fmla="*/ 12 w 17"/>
                  <a:gd name="T17" fmla="*/ 21 h 24"/>
                  <a:gd name="T18" fmla="*/ 16 w 17"/>
                  <a:gd name="T19" fmla="*/ 21 h 24"/>
                  <a:gd name="T20" fmla="*/ 3 w 17"/>
                  <a:gd name="T21" fmla="*/ 23 h 24"/>
                  <a:gd name="T22" fmla="*/ 7 w 17"/>
                  <a:gd name="T23" fmla="*/ 21 h 24"/>
                  <a:gd name="T24" fmla="*/ 7 w 17"/>
                  <a:gd name="T25" fmla="*/ 4 h 24"/>
                  <a:gd name="T26" fmla="*/ 3 w 17"/>
                  <a:gd name="T27" fmla="*/ 6 h 24"/>
                  <a:gd name="T28" fmla="*/ 0 w 17"/>
                  <a:gd name="T29" fmla="*/ 8 h 2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7"/>
                  <a:gd name="T46" fmla="*/ 0 h 24"/>
                  <a:gd name="T47" fmla="*/ 17 w 17"/>
                  <a:gd name="T48" fmla="*/ 24 h 24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7" h="24">
                    <a:moveTo>
                      <a:pt x="0" y="8"/>
                    </a:moveTo>
                    <a:lnTo>
                      <a:pt x="3" y="6"/>
                    </a:lnTo>
                    <a:lnTo>
                      <a:pt x="3" y="4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2" y="21"/>
                    </a:lnTo>
                    <a:lnTo>
                      <a:pt x="16" y="21"/>
                    </a:lnTo>
                    <a:lnTo>
                      <a:pt x="3" y="23"/>
                    </a:lnTo>
                    <a:lnTo>
                      <a:pt x="7" y="21"/>
                    </a:lnTo>
                    <a:lnTo>
                      <a:pt x="7" y="4"/>
                    </a:lnTo>
                    <a:lnTo>
                      <a:pt x="3" y="6"/>
                    </a:lnTo>
                    <a:lnTo>
                      <a:pt x="0" y="8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47" name="Freeform 23">
                <a:extLst>
                  <a:ext uri="{FF2B5EF4-FFF2-40B4-BE49-F238E27FC236}">
                    <a16:creationId xmlns:a16="http://schemas.microsoft.com/office/drawing/2014/main" id="{B540CD11-9C6F-4CF9-81D1-E81B4F0493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3" y="3440"/>
                <a:ext cx="17" cy="24"/>
              </a:xfrm>
              <a:custGeom>
                <a:avLst/>
                <a:gdLst>
                  <a:gd name="T0" fmla="*/ 10 w 17"/>
                  <a:gd name="T1" fmla="*/ 12 h 24"/>
                  <a:gd name="T2" fmla="*/ 12 w 17"/>
                  <a:gd name="T3" fmla="*/ 14 h 24"/>
                  <a:gd name="T4" fmla="*/ 12 w 17"/>
                  <a:gd name="T5" fmla="*/ 18 h 24"/>
                  <a:gd name="T6" fmla="*/ 10 w 17"/>
                  <a:gd name="T7" fmla="*/ 21 h 24"/>
                  <a:gd name="T8" fmla="*/ 6 w 17"/>
                  <a:gd name="T9" fmla="*/ 21 h 24"/>
                  <a:gd name="T10" fmla="*/ 4 w 17"/>
                  <a:gd name="T11" fmla="*/ 19 h 24"/>
                  <a:gd name="T12" fmla="*/ 4 w 17"/>
                  <a:gd name="T13" fmla="*/ 16 h 24"/>
                  <a:gd name="T14" fmla="*/ 6 w 17"/>
                  <a:gd name="T15" fmla="*/ 14 h 24"/>
                  <a:gd name="T16" fmla="*/ 8 w 17"/>
                  <a:gd name="T17" fmla="*/ 12 h 24"/>
                  <a:gd name="T18" fmla="*/ 6 w 17"/>
                  <a:gd name="T19" fmla="*/ 0 h 24"/>
                  <a:gd name="T20" fmla="*/ 4 w 17"/>
                  <a:gd name="T21" fmla="*/ 2 h 24"/>
                  <a:gd name="T22" fmla="*/ 2 w 17"/>
                  <a:gd name="T23" fmla="*/ 4 h 24"/>
                  <a:gd name="T24" fmla="*/ 2 w 17"/>
                  <a:gd name="T25" fmla="*/ 8 h 24"/>
                  <a:gd name="T26" fmla="*/ 2 w 17"/>
                  <a:gd name="T27" fmla="*/ 12 h 24"/>
                  <a:gd name="T28" fmla="*/ 6 w 17"/>
                  <a:gd name="T29" fmla="*/ 12 h 24"/>
                  <a:gd name="T30" fmla="*/ 4 w 17"/>
                  <a:gd name="T31" fmla="*/ 14 h 24"/>
                  <a:gd name="T32" fmla="*/ 2 w 17"/>
                  <a:gd name="T33" fmla="*/ 16 h 24"/>
                  <a:gd name="T34" fmla="*/ 0 w 17"/>
                  <a:gd name="T35" fmla="*/ 19 h 24"/>
                  <a:gd name="T36" fmla="*/ 2 w 17"/>
                  <a:gd name="T37" fmla="*/ 23 h 24"/>
                  <a:gd name="T38" fmla="*/ 6 w 17"/>
                  <a:gd name="T39" fmla="*/ 23 h 24"/>
                  <a:gd name="T40" fmla="*/ 10 w 17"/>
                  <a:gd name="T41" fmla="*/ 21 h 24"/>
                  <a:gd name="T42" fmla="*/ 14 w 17"/>
                  <a:gd name="T43" fmla="*/ 19 h 24"/>
                  <a:gd name="T44" fmla="*/ 16 w 17"/>
                  <a:gd name="T45" fmla="*/ 18 h 24"/>
                  <a:gd name="T46" fmla="*/ 16 w 17"/>
                  <a:gd name="T47" fmla="*/ 14 h 24"/>
                  <a:gd name="T48" fmla="*/ 14 w 17"/>
                  <a:gd name="T49" fmla="*/ 12 h 24"/>
                  <a:gd name="T50" fmla="*/ 12 w 17"/>
                  <a:gd name="T51" fmla="*/ 10 h 24"/>
                  <a:gd name="T52" fmla="*/ 12 w 17"/>
                  <a:gd name="T53" fmla="*/ 10 h 24"/>
                  <a:gd name="T54" fmla="*/ 14 w 17"/>
                  <a:gd name="T55" fmla="*/ 8 h 24"/>
                  <a:gd name="T56" fmla="*/ 16 w 17"/>
                  <a:gd name="T57" fmla="*/ 4 h 24"/>
                  <a:gd name="T58" fmla="*/ 14 w 17"/>
                  <a:gd name="T59" fmla="*/ 2 h 24"/>
                  <a:gd name="T60" fmla="*/ 12 w 17"/>
                  <a:gd name="T61" fmla="*/ 0 h 24"/>
                  <a:gd name="T62" fmla="*/ 8 w 17"/>
                  <a:gd name="T63" fmla="*/ 0 h 24"/>
                  <a:gd name="T64" fmla="*/ 10 w 17"/>
                  <a:gd name="T65" fmla="*/ 2 h 24"/>
                  <a:gd name="T66" fmla="*/ 12 w 17"/>
                  <a:gd name="T67" fmla="*/ 4 h 24"/>
                  <a:gd name="T68" fmla="*/ 12 w 17"/>
                  <a:gd name="T69" fmla="*/ 8 h 24"/>
                  <a:gd name="T70" fmla="*/ 10 w 17"/>
                  <a:gd name="T71" fmla="*/ 10 h 24"/>
                  <a:gd name="T72" fmla="*/ 6 w 17"/>
                  <a:gd name="T73" fmla="*/ 12 h 24"/>
                  <a:gd name="T74" fmla="*/ 4 w 17"/>
                  <a:gd name="T75" fmla="*/ 10 h 24"/>
                  <a:gd name="T76" fmla="*/ 4 w 17"/>
                  <a:gd name="T77" fmla="*/ 6 h 24"/>
                  <a:gd name="T78" fmla="*/ 6 w 17"/>
                  <a:gd name="T79" fmla="*/ 4 h 24"/>
                  <a:gd name="T80" fmla="*/ 8 w 17"/>
                  <a:gd name="T81" fmla="*/ 2 h 24"/>
                  <a:gd name="T82" fmla="*/ 8 w 17"/>
                  <a:gd name="T83" fmla="*/ 12 h 2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"/>
                  <a:gd name="T127" fmla="*/ 0 h 24"/>
                  <a:gd name="T128" fmla="*/ 17 w 17"/>
                  <a:gd name="T129" fmla="*/ 24 h 2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" h="24">
                    <a:moveTo>
                      <a:pt x="8" y="12"/>
                    </a:moveTo>
                    <a:lnTo>
                      <a:pt x="10" y="12"/>
                    </a:lnTo>
                    <a:lnTo>
                      <a:pt x="12" y="12"/>
                    </a:lnTo>
                    <a:lnTo>
                      <a:pt x="12" y="14"/>
                    </a:lnTo>
                    <a:lnTo>
                      <a:pt x="12" y="16"/>
                    </a:lnTo>
                    <a:lnTo>
                      <a:pt x="12" y="18"/>
                    </a:lnTo>
                    <a:lnTo>
                      <a:pt x="12" y="19"/>
                    </a:lnTo>
                    <a:lnTo>
                      <a:pt x="10" y="21"/>
                    </a:lnTo>
                    <a:lnTo>
                      <a:pt x="8" y="21"/>
                    </a:lnTo>
                    <a:lnTo>
                      <a:pt x="6" y="21"/>
                    </a:lnTo>
                    <a:lnTo>
                      <a:pt x="4" y="21"/>
                    </a:lnTo>
                    <a:lnTo>
                      <a:pt x="4" y="19"/>
                    </a:lnTo>
                    <a:lnTo>
                      <a:pt x="4" y="18"/>
                    </a:lnTo>
                    <a:lnTo>
                      <a:pt x="4" y="16"/>
                    </a:lnTo>
                    <a:lnTo>
                      <a:pt x="4" y="14"/>
                    </a:lnTo>
                    <a:lnTo>
                      <a:pt x="6" y="14"/>
                    </a:lnTo>
                    <a:lnTo>
                      <a:pt x="6" y="12"/>
                    </a:lnTo>
                    <a:lnTo>
                      <a:pt x="8" y="1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4" y="12"/>
                    </a:lnTo>
                    <a:lnTo>
                      <a:pt x="6" y="12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2" y="14"/>
                    </a:lnTo>
                    <a:lnTo>
                      <a:pt x="2" y="16"/>
                    </a:lnTo>
                    <a:lnTo>
                      <a:pt x="0" y="18"/>
                    </a:lnTo>
                    <a:lnTo>
                      <a:pt x="0" y="19"/>
                    </a:lnTo>
                    <a:lnTo>
                      <a:pt x="2" y="21"/>
                    </a:lnTo>
                    <a:lnTo>
                      <a:pt x="2" y="23"/>
                    </a:lnTo>
                    <a:lnTo>
                      <a:pt x="4" y="23"/>
                    </a:lnTo>
                    <a:lnTo>
                      <a:pt x="6" y="23"/>
                    </a:lnTo>
                    <a:lnTo>
                      <a:pt x="8" y="23"/>
                    </a:lnTo>
                    <a:lnTo>
                      <a:pt x="10" y="21"/>
                    </a:lnTo>
                    <a:lnTo>
                      <a:pt x="12" y="21"/>
                    </a:lnTo>
                    <a:lnTo>
                      <a:pt x="14" y="19"/>
                    </a:lnTo>
                    <a:lnTo>
                      <a:pt x="14" y="18"/>
                    </a:lnTo>
                    <a:lnTo>
                      <a:pt x="16" y="18"/>
                    </a:lnTo>
                    <a:lnTo>
                      <a:pt x="16" y="16"/>
                    </a:lnTo>
                    <a:lnTo>
                      <a:pt x="16" y="14"/>
                    </a:lnTo>
                    <a:lnTo>
                      <a:pt x="16" y="12"/>
                    </a:lnTo>
                    <a:lnTo>
                      <a:pt x="14" y="12"/>
                    </a:lnTo>
                    <a:lnTo>
                      <a:pt x="14" y="10"/>
                    </a:lnTo>
                    <a:lnTo>
                      <a:pt x="12" y="10"/>
                    </a:lnTo>
                    <a:lnTo>
                      <a:pt x="10" y="10"/>
                    </a:lnTo>
                    <a:lnTo>
                      <a:pt x="12" y="10"/>
                    </a:lnTo>
                    <a:lnTo>
                      <a:pt x="12" y="8"/>
                    </a:lnTo>
                    <a:lnTo>
                      <a:pt x="14" y="8"/>
                    </a:lnTo>
                    <a:lnTo>
                      <a:pt x="14" y="6"/>
                    </a:lnTo>
                    <a:lnTo>
                      <a:pt x="16" y="4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2" y="4"/>
                    </a:lnTo>
                    <a:lnTo>
                      <a:pt x="12" y="6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10" y="10"/>
                    </a:lnTo>
                    <a:lnTo>
                      <a:pt x="8" y="10"/>
                    </a:lnTo>
                    <a:lnTo>
                      <a:pt x="6" y="12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12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48" name="Freeform 24">
                <a:extLst>
                  <a:ext uri="{FF2B5EF4-FFF2-40B4-BE49-F238E27FC236}">
                    <a16:creationId xmlns:a16="http://schemas.microsoft.com/office/drawing/2014/main" id="{01FAD5C0-FE2E-4E5B-BF07-4C836CB45B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11" y="3435"/>
                <a:ext cx="17" cy="24"/>
              </a:xfrm>
              <a:custGeom>
                <a:avLst/>
                <a:gdLst>
                  <a:gd name="T0" fmla="*/ 6 w 17"/>
                  <a:gd name="T1" fmla="*/ 1 h 24"/>
                  <a:gd name="T2" fmla="*/ 8 w 17"/>
                  <a:gd name="T3" fmla="*/ 1 h 24"/>
                  <a:gd name="T4" fmla="*/ 11 w 17"/>
                  <a:gd name="T5" fmla="*/ 1 h 24"/>
                  <a:gd name="T6" fmla="*/ 11 w 17"/>
                  <a:gd name="T7" fmla="*/ 3 h 24"/>
                  <a:gd name="T8" fmla="*/ 11 w 17"/>
                  <a:gd name="T9" fmla="*/ 5 h 24"/>
                  <a:gd name="T10" fmla="*/ 11 w 17"/>
                  <a:gd name="T11" fmla="*/ 7 h 24"/>
                  <a:gd name="T12" fmla="*/ 11 w 17"/>
                  <a:gd name="T13" fmla="*/ 11 h 24"/>
                  <a:gd name="T14" fmla="*/ 11 w 17"/>
                  <a:gd name="T15" fmla="*/ 13 h 24"/>
                  <a:gd name="T16" fmla="*/ 11 w 17"/>
                  <a:gd name="T17" fmla="*/ 15 h 24"/>
                  <a:gd name="T18" fmla="*/ 11 w 17"/>
                  <a:gd name="T19" fmla="*/ 17 h 24"/>
                  <a:gd name="T20" fmla="*/ 11 w 17"/>
                  <a:gd name="T21" fmla="*/ 19 h 24"/>
                  <a:gd name="T22" fmla="*/ 8 w 17"/>
                  <a:gd name="T23" fmla="*/ 21 h 24"/>
                  <a:gd name="T24" fmla="*/ 8 w 17"/>
                  <a:gd name="T25" fmla="*/ 23 h 24"/>
                  <a:gd name="T26" fmla="*/ 6 w 17"/>
                  <a:gd name="T27" fmla="*/ 23 h 24"/>
                  <a:gd name="T28" fmla="*/ 3 w 17"/>
                  <a:gd name="T29" fmla="*/ 23 h 24"/>
                  <a:gd name="T30" fmla="*/ 3 w 17"/>
                  <a:gd name="T31" fmla="*/ 21 h 24"/>
                  <a:gd name="T32" fmla="*/ 3 w 17"/>
                  <a:gd name="T33" fmla="*/ 19 h 24"/>
                  <a:gd name="T34" fmla="*/ 1 w 17"/>
                  <a:gd name="T35" fmla="*/ 15 h 24"/>
                  <a:gd name="T36" fmla="*/ 1 w 17"/>
                  <a:gd name="T37" fmla="*/ 13 h 24"/>
                  <a:gd name="T38" fmla="*/ 1 w 17"/>
                  <a:gd name="T39" fmla="*/ 9 h 24"/>
                  <a:gd name="T40" fmla="*/ 3 w 17"/>
                  <a:gd name="T41" fmla="*/ 7 h 24"/>
                  <a:gd name="T42" fmla="*/ 3 w 17"/>
                  <a:gd name="T43" fmla="*/ 5 h 24"/>
                  <a:gd name="T44" fmla="*/ 3 w 17"/>
                  <a:gd name="T45" fmla="*/ 3 h 24"/>
                  <a:gd name="T46" fmla="*/ 3 w 17"/>
                  <a:gd name="T47" fmla="*/ 1 h 24"/>
                  <a:gd name="T48" fmla="*/ 6 w 17"/>
                  <a:gd name="T49" fmla="*/ 1 h 24"/>
                  <a:gd name="T50" fmla="*/ 6 w 17"/>
                  <a:gd name="T51" fmla="*/ 0 h 24"/>
                  <a:gd name="T52" fmla="*/ 3 w 17"/>
                  <a:gd name="T53" fmla="*/ 1 h 24"/>
                  <a:gd name="T54" fmla="*/ 1 w 17"/>
                  <a:gd name="T55" fmla="*/ 3 h 24"/>
                  <a:gd name="T56" fmla="*/ 1 w 17"/>
                  <a:gd name="T57" fmla="*/ 5 h 24"/>
                  <a:gd name="T58" fmla="*/ 0 w 17"/>
                  <a:gd name="T59" fmla="*/ 7 h 24"/>
                  <a:gd name="T60" fmla="*/ 0 w 17"/>
                  <a:gd name="T61" fmla="*/ 9 h 24"/>
                  <a:gd name="T62" fmla="*/ 0 w 17"/>
                  <a:gd name="T63" fmla="*/ 11 h 24"/>
                  <a:gd name="T64" fmla="*/ 0 w 17"/>
                  <a:gd name="T65" fmla="*/ 13 h 24"/>
                  <a:gd name="T66" fmla="*/ 0 w 17"/>
                  <a:gd name="T67" fmla="*/ 17 h 24"/>
                  <a:gd name="T68" fmla="*/ 0 w 17"/>
                  <a:gd name="T69" fmla="*/ 19 h 24"/>
                  <a:gd name="T70" fmla="*/ 0 w 17"/>
                  <a:gd name="T71" fmla="*/ 21 h 24"/>
                  <a:gd name="T72" fmla="*/ 1 w 17"/>
                  <a:gd name="T73" fmla="*/ 21 h 24"/>
                  <a:gd name="T74" fmla="*/ 1 w 17"/>
                  <a:gd name="T75" fmla="*/ 23 h 24"/>
                  <a:gd name="T76" fmla="*/ 3 w 17"/>
                  <a:gd name="T77" fmla="*/ 23 h 24"/>
                  <a:gd name="T78" fmla="*/ 6 w 17"/>
                  <a:gd name="T79" fmla="*/ 23 h 24"/>
                  <a:gd name="T80" fmla="*/ 8 w 17"/>
                  <a:gd name="T81" fmla="*/ 23 h 24"/>
                  <a:gd name="T82" fmla="*/ 11 w 17"/>
                  <a:gd name="T83" fmla="*/ 21 h 24"/>
                  <a:gd name="T84" fmla="*/ 11 w 17"/>
                  <a:gd name="T85" fmla="*/ 19 h 24"/>
                  <a:gd name="T86" fmla="*/ 13 w 17"/>
                  <a:gd name="T87" fmla="*/ 19 h 24"/>
                  <a:gd name="T88" fmla="*/ 13 w 17"/>
                  <a:gd name="T89" fmla="*/ 17 h 24"/>
                  <a:gd name="T90" fmla="*/ 16 w 17"/>
                  <a:gd name="T91" fmla="*/ 15 h 24"/>
                  <a:gd name="T92" fmla="*/ 16 w 17"/>
                  <a:gd name="T93" fmla="*/ 11 h 24"/>
                  <a:gd name="T94" fmla="*/ 16 w 17"/>
                  <a:gd name="T95" fmla="*/ 9 h 24"/>
                  <a:gd name="T96" fmla="*/ 16 w 17"/>
                  <a:gd name="T97" fmla="*/ 7 h 24"/>
                  <a:gd name="T98" fmla="*/ 16 w 17"/>
                  <a:gd name="T99" fmla="*/ 5 h 24"/>
                  <a:gd name="T100" fmla="*/ 13 w 17"/>
                  <a:gd name="T101" fmla="*/ 3 h 24"/>
                  <a:gd name="T102" fmla="*/ 13 w 17"/>
                  <a:gd name="T103" fmla="*/ 1 h 24"/>
                  <a:gd name="T104" fmla="*/ 11 w 17"/>
                  <a:gd name="T105" fmla="*/ 1 h 24"/>
                  <a:gd name="T106" fmla="*/ 11 w 17"/>
                  <a:gd name="T107" fmla="*/ 0 h 24"/>
                  <a:gd name="T108" fmla="*/ 8 w 17"/>
                  <a:gd name="T109" fmla="*/ 0 h 24"/>
                  <a:gd name="T110" fmla="*/ 6 w 17"/>
                  <a:gd name="T111" fmla="*/ 0 h 24"/>
                  <a:gd name="T112" fmla="*/ 6 w 17"/>
                  <a:gd name="T113" fmla="*/ 1 h 24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7"/>
                  <a:gd name="T172" fmla="*/ 0 h 24"/>
                  <a:gd name="T173" fmla="*/ 17 w 17"/>
                  <a:gd name="T174" fmla="*/ 24 h 24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7" h="24">
                    <a:moveTo>
                      <a:pt x="6" y="1"/>
                    </a:moveTo>
                    <a:lnTo>
                      <a:pt x="8" y="1"/>
                    </a:lnTo>
                    <a:lnTo>
                      <a:pt x="11" y="1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11" y="7"/>
                    </a:lnTo>
                    <a:lnTo>
                      <a:pt x="11" y="11"/>
                    </a:lnTo>
                    <a:lnTo>
                      <a:pt x="11" y="13"/>
                    </a:lnTo>
                    <a:lnTo>
                      <a:pt x="11" y="15"/>
                    </a:lnTo>
                    <a:lnTo>
                      <a:pt x="11" y="17"/>
                    </a:lnTo>
                    <a:lnTo>
                      <a:pt x="11" y="19"/>
                    </a:lnTo>
                    <a:lnTo>
                      <a:pt x="8" y="21"/>
                    </a:lnTo>
                    <a:lnTo>
                      <a:pt x="8" y="23"/>
                    </a:lnTo>
                    <a:lnTo>
                      <a:pt x="6" y="23"/>
                    </a:lnTo>
                    <a:lnTo>
                      <a:pt x="3" y="23"/>
                    </a:lnTo>
                    <a:lnTo>
                      <a:pt x="3" y="21"/>
                    </a:lnTo>
                    <a:lnTo>
                      <a:pt x="3" y="19"/>
                    </a:lnTo>
                    <a:lnTo>
                      <a:pt x="1" y="15"/>
                    </a:lnTo>
                    <a:lnTo>
                      <a:pt x="1" y="13"/>
                    </a:lnTo>
                    <a:lnTo>
                      <a:pt x="1" y="9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3" y="1"/>
                    </a:lnTo>
                    <a:lnTo>
                      <a:pt x="1" y="3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1" y="21"/>
                    </a:lnTo>
                    <a:lnTo>
                      <a:pt x="1" y="23"/>
                    </a:lnTo>
                    <a:lnTo>
                      <a:pt x="3" y="23"/>
                    </a:lnTo>
                    <a:lnTo>
                      <a:pt x="6" y="23"/>
                    </a:lnTo>
                    <a:lnTo>
                      <a:pt x="8" y="23"/>
                    </a:lnTo>
                    <a:lnTo>
                      <a:pt x="11" y="21"/>
                    </a:lnTo>
                    <a:lnTo>
                      <a:pt x="11" y="19"/>
                    </a:lnTo>
                    <a:lnTo>
                      <a:pt x="13" y="19"/>
                    </a:lnTo>
                    <a:lnTo>
                      <a:pt x="13" y="17"/>
                    </a:lnTo>
                    <a:lnTo>
                      <a:pt x="16" y="15"/>
                    </a:lnTo>
                    <a:lnTo>
                      <a:pt x="16" y="11"/>
                    </a:lnTo>
                    <a:lnTo>
                      <a:pt x="16" y="9"/>
                    </a:lnTo>
                    <a:lnTo>
                      <a:pt x="16" y="7"/>
                    </a:lnTo>
                    <a:lnTo>
                      <a:pt x="16" y="5"/>
                    </a:lnTo>
                    <a:lnTo>
                      <a:pt x="13" y="3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1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49" name="Freeform 25">
                <a:extLst>
                  <a:ext uri="{FF2B5EF4-FFF2-40B4-BE49-F238E27FC236}">
                    <a16:creationId xmlns:a16="http://schemas.microsoft.com/office/drawing/2014/main" id="{0105AFFE-0F6C-49E5-940A-740B890B3D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3" y="3567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7 h 24"/>
                  <a:gd name="T4" fmla="*/ 0 w 22"/>
                  <a:gd name="T5" fmla="*/ 23 h 24"/>
                  <a:gd name="T6" fmla="*/ 3 w 22"/>
                  <a:gd name="T7" fmla="*/ 23 h 24"/>
                  <a:gd name="T8" fmla="*/ 7 w 22"/>
                  <a:gd name="T9" fmla="*/ 23 h 24"/>
                  <a:gd name="T10" fmla="*/ 15 w 22"/>
                  <a:gd name="T11" fmla="*/ 21 h 24"/>
                  <a:gd name="T12" fmla="*/ 15 w 22"/>
                  <a:gd name="T13" fmla="*/ 19 h 24"/>
                  <a:gd name="T14" fmla="*/ 19 w 22"/>
                  <a:gd name="T15" fmla="*/ 19 h 24"/>
                  <a:gd name="T16" fmla="*/ 19 w 22"/>
                  <a:gd name="T17" fmla="*/ 17 h 24"/>
                  <a:gd name="T18" fmla="*/ 21 w 22"/>
                  <a:gd name="T19" fmla="*/ 17 h 24"/>
                  <a:gd name="T20" fmla="*/ 21 w 22"/>
                  <a:gd name="T21" fmla="*/ 0 h 2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2"/>
                  <a:gd name="T34" fmla="*/ 0 h 24"/>
                  <a:gd name="T35" fmla="*/ 22 w 22"/>
                  <a:gd name="T36" fmla="*/ 24 h 2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2" h="24">
                    <a:moveTo>
                      <a:pt x="21" y="0"/>
                    </a:moveTo>
                    <a:lnTo>
                      <a:pt x="0" y="7"/>
                    </a:lnTo>
                    <a:lnTo>
                      <a:pt x="0" y="23"/>
                    </a:lnTo>
                    <a:lnTo>
                      <a:pt x="3" y="23"/>
                    </a:lnTo>
                    <a:lnTo>
                      <a:pt x="7" y="23"/>
                    </a:lnTo>
                    <a:lnTo>
                      <a:pt x="15" y="21"/>
                    </a:lnTo>
                    <a:lnTo>
                      <a:pt x="15" y="19"/>
                    </a:lnTo>
                    <a:lnTo>
                      <a:pt x="19" y="19"/>
                    </a:lnTo>
                    <a:lnTo>
                      <a:pt x="19" y="17"/>
                    </a:lnTo>
                    <a:lnTo>
                      <a:pt x="21" y="17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50" name="Freeform 26">
                <a:extLst>
                  <a:ext uri="{FF2B5EF4-FFF2-40B4-BE49-F238E27FC236}">
                    <a16:creationId xmlns:a16="http://schemas.microsoft.com/office/drawing/2014/main" id="{9B752B2D-00E5-4A5B-9495-4FF8DFC7A9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2" y="3551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8 h 24"/>
                  <a:gd name="T4" fmla="*/ 0 w 22"/>
                  <a:gd name="T5" fmla="*/ 23 h 24"/>
                  <a:gd name="T6" fmla="*/ 4 w 22"/>
                  <a:gd name="T7" fmla="*/ 21 h 24"/>
                  <a:gd name="T8" fmla="*/ 4 w 22"/>
                  <a:gd name="T9" fmla="*/ 23 h 24"/>
                  <a:gd name="T10" fmla="*/ 6 w 22"/>
                  <a:gd name="T11" fmla="*/ 21 h 24"/>
                  <a:gd name="T12" fmla="*/ 6 w 22"/>
                  <a:gd name="T13" fmla="*/ 23 h 24"/>
                  <a:gd name="T14" fmla="*/ 14 w 22"/>
                  <a:gd name="T15" fmla="*/ 21 h 24"/>
                  <a:gd name="T16" fmla="*/ 14 w 22"/>
                  <a:gd name="T17" fmla="*/ 19 h 24"/>
                  <a:gd name="T18" fmla="*/ 18 w 22"/>
                  <a:gd name="T19" fmla="*/ 19 h 24"/>
                  <a:gd name="T20" fmla="*/ 18 w 22"/>
                  <a:gd name="T21" fmla="*/ 18 h 24"/>
                  <a:gd name="T22" fmla="*/ 21 w 22"/>
                  <a:gd name="T23" fmla="*/ 16 h 24"/>
                  <a:gd name="T24" fmla="*/ 21 w 22"/>
                  <a:gd name="T25" fmla="*/ 0 h 2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2"/>
                  <a:gd name="T40" fmla="*/ 0 h 24"/>
                  <a:gd name="T41" fmla="*/ 22 w 22"/>
                  <a:gd name="T42" fmla="*/ 24 h 2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2" h="24">
                    <a:moveTo>
                      <a:pt x="21" y="0"/>
                    </a:moveTo>
                    <a:lnTo>
                      <a:pt x="0" y="8"/>
                    </a:lnTo>
                    <a:lnTo>
                      <a:pt x="0" y="23"/>
                    </a:lnTo>
                    <a:lnTo>
                      <a:pt x="4" y="21"/>
                    </a:lnTo>
                    <a:lnTo>
                      <a:pt x="4" y="23"/>
                    </a:lnTo>
                    <a:lnTo>
                      <a:pt x="6" y="21"/>
                    </a:lnTo>
                    <a:lnTo>
                      <a:pt x="6" y="23"/>
                    </a:lnTo>
                    <a:lnTo>
                      <a:pt x="14" y="21"/>
                    </a:lnTo>
                    <a:lnTo>
                      <a:pt x="14" y="19"/>
                    </a:lnTo>
                    <a:lnTo>
                      <a:pt x="18" y="19"/>
                    </a:lnTo>
                    <a:lnTo>
                      <a:pt x="18" y="18"/>
                    </a:lnTo>
                    <a:lnTo>
                      <a:pt x="21" y="16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51" name="Freeform 27">
                <a:extLst>
                  <a:ext uri="{FF2B5EF4-FFF2-40B4-BE49-F238E27FC236}">
                    <a16:creationId xmlns:a16="http://schemas.microsoft.com/office/drawing/2014/main" id="{E06FF248-1445-4E36-B64D-3212440B0A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0" y="3536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6 h 24"/>
                  <a:gd name="T4" fmla="*/ 0 w 22"/>
                  <a:gd name="T5" fmla="*/ 23 h 24"/>
                  <a:gd name="T6" fmla="*/ 4 w 22"/>
                  <a:gd name="T7" fmla="*/ 21 h 24"/>
                  <a:gd name="T8" fmla="*/ 4 w 22"/>
                  <a:gd name="T9" fmla="*/ 23 h 24"/>
                  <a:gd name="T10" fmla="*/ 8 w 22"/>
                  <a:gd name="T11" fmla="*/ 21 h 24"/>
                  <a:gd name="T12" fmla="*/ 8 w 22"/>
                  <a:gd name="T13" fmla="*/ 23 h 24"/>
                  <a:gd name="T14" fmla="*/ 15 w 22"/>
                  <a:gd name="T15" fmla="*/ 21 h 24"/>
                  <a:gd name="T16" fmla="*/ 15 w 22"/>
                  <a:gd name="T17" fmla="*/ 19 h 24"/>
                  <a:gd name="T18" fmla="*/ 17 w 22"/>
                  <a:gd name="T19" fmla="*/ 17 h 24"/>
                  <a:gd name="T20" fmla="*/ 21 w 22"/>
                  <a:gd name="T21" fmla="*/ 15 h 24"/>
                  <a:gd name="T22" fmla="*/ 21 w 22"/>
                  <a:gd name="T23" fmla="*/ 0 h 2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2"/>
                  <a:gd name="T37" fmla="*/ 0 h 24"/>
                  <a:gd name="T38" fmla="*/ 22 w 22"/>
                  <a:gd name="T39" fmla="*/ 24 h 2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2" h="24">
                    <a:moveTo>
                      <a:pt x="21" y="0"/>
                    </a:moveTo>
                    <a:lnTo>
                      <a:pt x="0" y="6"/>
                    </a:lnTo>
                    <a:lnTo>
                      <a:pt x="0" y="23"/>
                    </a:lnTo>
                    <a:lnTo>
                      <a:pt x="4" y="21"/>
                    </a:lnTo>
                    <a:lnTo>
                      <a:pt x="4" y="23"/>
                    </a:lnTo>
                    <a:lnTo>
                      <a:pt x="8" y="21"/>
                    </a:lnTo>
                    <a:lnTo>
                      <a:pt x="8" y="23"/>
                    </a:lnTo>
                    <a:lnTo>
                      <a:pt x="15" y="21"/>
                    </a:lnTo>
                    <a:lnTo>
                      <a:pt x="15" y="19"/>
                    </a:lnTo>
                    <a:lnTo>
                      <a:pt x="17" y="17"/>
                    </a:lnTo>
                    <a:lnTo>
                      <a:pt x="21" y="15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52" name="Freeform 28">
                <a:extLst>
                  <a:ext uri="{FF2B5EF4-FFF2-40B4-BE49-F238E27FC236}">
                    <a16:creationId xmlns:a16="http://schemas.microsoft.com/office/drawing/2014/main" id="{8C910EF3-E2E7-4767-8012-D90A8A1BCE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0" y="3519"/>
                <a:ext cx="22" cy="26"/>
              </a:xfrm>
              <a:custGeom>
                <a:avLst/>
                <a:gdLst>
                  <a:gd name="T0" fmla="*/ 21 w 22"/>
                  <a:gd name="T1" fmla="*/ 0 h 26"/>
                  <a:gd name="T2" fmla="*/ 0 w 22"/>
                  <a:gd name="T3" fmla="*/ 7 h 26"/>
                  <a:gd name="T4" fmla="*/ 0 w 22"/>
                  <a:gd name="T5" fmla="*/ 23 h 26"/>
                  <a:gd name="T6" fmla="*/ 2 w 22"/>
                  <a:gd name="T7" fmla="*/ 23 h 26"/>
                  <a:gd name="T8" fmla="*/ 6 w 22"/>
                  <a:gd name="T9" fmla="*/ 23 h 26"/>
                  <a:gd name="T10" fmla="*/ 6 w 22"/>
                  <a:gd name="T11" fmla="*/ 25 h 26"/>
                  <a:gd name="T12" fmla="*/ 13 w 22"/>
                  <a:gd name="T13" fmla="*/ 21 h 26"/>
                  <a:gd name="T14" fmla="*/ 17 w 22"/>
                  <a:gd name="T15" fmla="*/ 19 h 26"/>
                  <a:gd name="T16" fmla="*/ 17 w 22"/>
                  <a:gd name="T17" fmla="*/ 17 h 26"/>
                  <a:gd name="T18" fmla="*/ 21 w 22"/>
                  <a:gd name="T19" fmla="*/ 17 h 26"/>
                  <a:gd name="T20" fmla="*/ 21 w 22"/>
                  <a:gd name="T21" fmla="*/ 0 h 2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2"/>
                  <a:gd name="T34" fmla="*/ 0 h 26"/>
                  <a:gd name="T35" fmla="*/ 22 w 22"/>
                  <a:gd name="T36" fmla="*/ 26 h 2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2" h="26">
                    <a:moveTo>
                      <a:pt x="21" y="0"/>
                    </a:moveTo>
                    <a:lnTo>
                      <a:pt x="0" y="7"/>
                    </a:lnTo>
                    <a:lnTo>
                      <a:pt x="0" y="23"/>
                    </a:lnTo>
                    <a:lnTo>
                      <a:pt x="2" y="23"/>
                    </a:lnTo>
                    <a:lnTo>
                      <a:pt x="6" y="23"/>
                    </a:lnTo>
                    <a:lnTo>
                      <a:pt x="6" y="25"/>
                    </a:lnTo>
                    <a:lnTo>
                      <a:pt x="13" y="21"/>
                    </a:lnTo>
                    <a:lnTo>
                      <a:pt x="17" y="19"/>
                    </a:lnTo>
                    <a:lnTo>
                      <a:pt x="17" y="17"/>
                    </a:lnTo>
                    <a:lnTo>
                      <a:pt x="21" y="17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53" name="Freeform 29">
                <a:extLst>
                  <a:ext uri="{FF2B5EF4-FFF2-40B4-BE49-F238E27FC236}">
                    <a16:creationId xmlns:a16="http://schemas.microsoft.com/office/drawing/2014/main" id="{5D096576-A84E-408F-8366-E43E103BCE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38" y="3503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8 h 24"/>
                  <a:gd name="T4" fmla="*/ 0 w 22"/>
                  <a:gd name="T5" fmla="*/ 23 h 24"/>
                  <a:gd name="T6" fmla="*/ 4 w 22"/>
                  <a:gd name="T7" fmla="*/ 22 h 24"/>
                  <a:gd name="T8" fmla="*/ 4 w 22"/>
                  <a:gd name="T9" fmla="*/ 23 h 24"/>
                  <a:gd name="T10" fmla="*/ 7 w 22"/>
                  <a:gd name="T11" fmla="*/ 23 h 24"/>
                  <a:gd name="T12" fmla="*/ 15 w 22"/>
                  <a:gd name="T13" fmla="*/ 22 h 24"/>
                  <a:gd name="T14" fmla="*/ 15 w 22"/>
                  <a:gd name="T15" fmla="*/ 20 h 24"/>
                  <a:gd name="T16" fmla="*/ 17 w 22"/>
                  <a:gd name="T17" fmla="*/ 20 h 24"/>
                  <a:gd name="T18" fmla="*/ 17 w 22"/>
                  <a:gd name="T19" fmla="*/ 18 h 24"/>
                  <a:gd name="T20" fmla="*/ 21 w 22"/>
                  <a:gd name="T21" fmla="*/ 18 h 24"/>
                  <a:gd name="T22" fmla="*/ 21 w 22"/>
                  <a:gd name="T23" fmla="*/ 0 h 2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2"/>
                  <a:gd name="T37" fmla="*/ 0 h 24"/>
                  <a:gd name="T38" fmla="*/ 22 w 22"/>
                  <a:gd name="T39" fmla="*/ 24 h 2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2" h="24">
                    <a:moveTo>
                      <a:pt x="21" y="0"/>
                    </a:moveTo>
                    <a:lnTo>
                      <a:pt x="0" y="8"/>
                    </a:lnTo>
                    <a:lnTo>
                      <a:pt x="0" y="23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7" y="23"/>
                    </a:lnTo>
                    <a:lnTo>
                      <a:pt x="15" y="22"/>
                    </a:lnTo>
                    <a:lnTo>
                      <a:pt x="15" y="20"/>
                    </a:lnTo>
                    <a:lnTo>
                      <a:pt x="17" y="20"/>
                    </a:lnTo>
                    <a:lnTo>
                      <a:pt x="17" y="18"/>
                    </a:lnTo>
                    <a:lnTo>
                      <a:pt x="21" y="18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54" name="Freeform 30">
                <a:extLst>
                  <a:ext uri="{FF2B5EF4-FFF2-40B4-BE49-F238E27FC236}">
                    <a16:creationId xmlns:a16="http://schemas.microsoft.com/office/drawing/2014/main" id="{A82ABCC1-D463-422D-AB72-459C95D878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8" y="3488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8 h 24"/>
                  <a:gd name="T4" fmla="*/ 0 w 22"/>
                  <a:gd name="T5" fmla="*/ 23 h 24"/>
                  <a:gd name="T6" fmla="*/ 1 w 22"/>
                  <a:gd name="T7" fmla="*/ 21 h 24"/>
                  <a:gd name="T8" fmla="*/ 1 w 22"/>
                  <a:gd name="T9" fmla="*/ 23 h 24"/>
                  <a:gd name="T10" fmla="*/ 5 w 22"/>
                  <a:gd name="T11" fmla="*/ 21 h 24"/>
                  <a:gd name="T12" fmla="*/ 5 w 22"/>
                  <a:gd name="T13" fmla="*/ 23 h 24"/>
                  <a:gd name="T14" fmla="*/ 13 w 22"/>
                  <a:gd name="T15" fmla="*/ 21 h 24"/>
                  <a:gd name="T16" fmla="*/ 13 w 22"/>
                  <a:gd name="T17" fmla="*/ 19 h 24"/>
                  <a:gd name="T18" fmla="*/ 17 w 22"/>
                  <a:gd name="T19" fmla="*/ 19 h 24"/>
                  <a:gd name="T20" fmla="*/ 17 w 22"/>
                  <a:gd name="T21" fmla="*/ 17 h 24"/>
                  <a:gd name="T22" fmla="*/ 21 w 22"/>
                  <a:gd name="T23" fmla="*/ 15 h 24"/>
                  <a:gd name="T24" fmla="*/ 21 w 22"/>
                  <a:gd name="T25" fmla="*/ 0 h 2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2"/>
                  <a:gd name="T40" fmla="*/ 0 h 24"/>
                  <a:gd name="T41" fmla="*/ 22 w 22"/>
                  <a:gd name="T42" fmla="*/ 24 h 2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2" h="24">
                    <a:moveTo>
                      <a:pt x="21" y="0"/>
                    </a:moveTo>
                    <a:lnTo>
                      <a:pt x="0" y="8"/>
                    </a:lnTo>
                    <a:lnTo>
                      <a:pt x="0" y="23"/>
                    </a:lnTo>
                    <a:lnTo>
                      <a:pt x="1" y="21"/>
                    </a:lnTo>
                    <a:lnTo>
                      <a:pt x="1" y="23"/>
                    </a:lnTo>
                    <a:lnTo>
                      <a:pt x="5" y="21"/>
                    </a:lnTo>
                    <a:lnTo>
                      <a:pt x="5" y="23"/>
                    </a:lnTo>
                    <a:lnTo>
                      <a:pt x="13" y="21"/>
                    </a:lnTo>
                    <a:lnTo>
                      <a:pt x="13" y="19"/>
                    </a:lnTo>
                    <a:lnTo>
                      <a:pt x="17" y="19"/>
                    </a:lnTo>
                    <a:lnTo>
                      <a:pt x="17" y="17"/>
                    </a:lnTo>
                    <a:lnTo>
                      <a:pt x="21" y="15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55" name="Freeform 31">
                <a:extLst>
                  <a:ext uri="{FF2B5EF4-FFF2-40B4-BE49-F238E27FC236}">
                    <a16:creationId xmlns:a16="http://schemas.microsoft.com/office/drawing/2014/main" id="{B4871AD0-0740-44DE-AB40-9966FE4D9E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5" y="3473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6 h 24"/>
                  <a:gd name="T4" fmla="*/ 0 w 22"/>
                  <a:gd name="T5" fmla="*/ 23 h 24"/>
                  <a:gd name="T6" fmla="*/ 4 w 22"/>
                  <a:gd name="T7" fmla="*/ 21 h 24"/>
                  <a:gd name="T8" fmla="*/ 4 w 22"/>
                  <a:gd name="T9" fmla="*/ 23 h 24"/>
                  <a:gd name="T10" fmla="*/ 8 w 22"/>
                  <a:gd name="T11" fmla="*/ 21 h 24"/>
                  <a:gd name="T12" fmla="*/ 8 w 22"/>
                  <a:gd name="T13" fmla="*/ 23 h 24"/>
                  <a:gd name="T14" fmla="*/ 14 w 22"/>
                  <a:gd name="T15" fmla="*/ 21 h 24"/>
                  <a:gd name="T16" fmla="*/ 14 w 22"/>
                  <a:gd name="T17" fmla="*/ 19 h 24"/>
                  <a:gd name="T18" fmla="*/ 18 w 22"/>
                  <a:gd name="T19" fmla="*/ 17 h 24"/>
                  <a:gd name="T20" fmla="*/ 21 w 22"/>
                  <a:gd name="T21" fmla="*/ 15 h 24"/>
                  <a:gd name="T22" fmla="*/ 21 w 22"/>
                  <a:gd name="T23" fmla="*/ 0 h 2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2"/>
                  <a:gd name="T37" fmla="*/ 0 h 24"/>
                  <a:gd name="T38" fmla="*/ 22 w 22"/>
                  <a:gd name="T39" fmla="*/ 24 h 2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2" h="24">
                    <a:moveTo>
                      <a:pt x="21" y="0"/>
                    </a:moveTo>
                    <a:lnTo>
                      <a:pt x="0" y="6"/>
                    </a:lnTo>
                    <a:lnTo>
                      <a:pt x="0" y="23"/>
                    </a:lnTo>
                    <a:lnTo>
                      <a:pt x="4" y="21"/>
                    </a:lnTo>
                    <a:lnTo>
                      <a:pt x="4" y="23"/>
                    </a:lnTo>
                    <a:lnTo>
                      <a:pt x="8" y="21"/>
                    </a:lnTo>
                    <a:lnTo>
                      <a:pt x="8" y="23"/>
                    </a:lnTo>
                    <a:lnTo>
                      <a:pt x="14" y="21"/>
                    </a:lnTo>
                    <a:lnTo>
                      <a:pt x="14" y="19"/>
                    </a:lnTo>
                    <a:lnTo>
                      <a:pt x="18" y="17"/>
                    </a:lnTo>
                    <a:lnTo>
                      <a:pt x="21" y="15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56" name="Freeform 32">
                <a:extLst>
                  <a:ext uri="{FF2B5EF4-FFF2-40B4-BE49-F238E27FC236}">
                    <a16:creationId xmlns:a16="http://schemas.microsoft.com/office/drawing/2014/main" id="{267B79E5-362F-444E-A75D-162D8F0940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3" y="3456"/>
                <a:ext cx="22" cy="26"/>
              </a:xfrm>
              <a:custGeom>
                <a:avLst/>
                <a:gdLst>
                  <a:gd name="T0" fmla="*/ 21 w 22"/>
                  <a:gd name="T1" fmla="*/ 0 h 26"/>
                  <a:gd name="T2" fmla="*/ 0 w 22"/>
                  <a:gd name="T3" fmla="*/ 7 h 26"/>
                  <a:gd name="T4" fmla="*/ 0 w 22"/>
                  <a:gd name="T5" fmla="*/ 23 h 26"/>
                  <a:gd name="T6" fmla="*/ 4 w 22"/>
                  <a:gd name="T7" fmla="*/ 23 h 26"/>
                  <a:gd name="T8" fmla="*/ 8 w 22"/>
                  <a:gd name="T9" fmla="*/ 23 h 26"/>
                  <a:gd name="T10" fmla="*/ 8 w 22"/>
                  <a:gd name="T11" fmla="*/ 25 h 26"/>
                  <a:gd name="T12" fmla="*/ 16 w 22"/>
                  <a:gd name="T13" fmla="*/ 21 h 26"/>
                  <a:gd name="T14" fmla="*/ 19 w 22"/>
                  <a:gd name="T15" fmla="*/ 19 h 26"/>
                  <a:gd name="T16" fmla="*/ 19 w 22"/>
                  <a:gd name="T17" fmla="*/ 17 h 26"/>
                  <a:gd name="T18" fmla="*/ 21 w 22"/>
                  <a:gd name="T19" fmla="*/ 17 h 26"/>
                  <a:gd name="T20" fmla="*/ 21 w 22"/>
                  <a:gd name="T21" fmla="*/ 0 h 2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2"/>
                  <a:gd name="T34" fmla="*/ 0 h 26"/>
                  <a:gd name="T35" fmla="*/ 22 w 22"/>
                  <a:gd name="T36" fmla="*/ 26 h 2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2" h="26">
                    <a:moveTo>
                      <a:pt x="21" y="0"/>
                    </a:moveTo>
                    <a:lnTo>
                      <a:pt x="0" y="7"/>
                    </a:lnTo>
                    <a:lnTo>
                      <a:pt x="0" y="23"/>
                    </a:lnTo>
                    <a:lnTo>
                      <a:pt x="4" y="23"/>
                    </a:lnTo>
                    <a:lnTo>
                      <a:pt x="8" y="23"/>
                    </a:lnTo>
                    <a:lnTo>
                      <a:pt x="8" y="25"/>
                    </a:lnTo>
                    <a:lnTo>
                      <a:pt x="16" y="21"/>
                    </a:lnTo>
                    <a:lnTo>
                      <a:pt x="19" y="19"/>
                    </a:lnTo>
                    <a:lnTo>
                      <a:pt x="19" y="17"/>
                    </a:lnTo>
                    <a:lnTo>
                      <a:pt x="21" y="17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57" name="Freeform 33">
                <a:extLst>
                  <a:ext uri="{FF2B5EF4-FFF2-40B4-BE49-F238E27FC236}">
                    <a16:creationId xmlns:a16="http://schemas.microsoft.com/office/drawing/2014/main" id="{55DE47BF-A299-4B35-AE0B-81DB461F41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3" y="3607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58" name="Freeform 34">
                <a:extLst>
                  <a:ext uri="{FF2B5EF4-FFF2-40B4-BE49-F238E27FC236}">
                    <a16:creationId xmlns:a16="http://schemas.microsoft.com/office/drawing/2014/main" id="{42B48941-9520-490F-A990-21901B8525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2" y="3601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59" name="Freeform 35">
                <a:extLst>
                  <a:ext uri="{FF2B5EF4-FFF2-40B4-BE49-F238E27FC236}">
                    <a16:creationId xmlns:a16="http://schemas.microsoft.com/office/drawing/2014/main" id="{40D0F8BE-7AC6-44DA-97AF-CC5E564643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8" y="3616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8 h 17"/>
                  <a:gd name="T6" fmla="*/ 16 w 17"/>
                  <a:gd name="T7" fmla="*/ 8 h 17"/>
                  <a:gd name="T8" fmla="*/ 10 w 17"/>
                  <a:gd name="T9" fmla="*/ 0 h 17"/>
                  <a:gd name="T10" fmla="*/ 5 w 17"/>
                  <a:gd name="T11" fmla="*/ 0 h 17"/>
                  <a:gd name="T12" fmla="*/ 5 w 17"/>
                  <a:gd name="T13" fmla="*/ 8 h 17"/>
                  <a:gd name="T14" fmla="*/ 0 w 17"/>
                  <a:gd name="T15" fmla="*/ 8 h 17"/>
                  <a:gd name="T16" fmla="*/ 0 w 17"/>
                  <a:gd name="T17" fmla="*/ 16 h 17"/>
                  <a:gd name="T18" fmla="*/ 5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8"/>
                    </a:lnTo>
                    <a:lnTo>
                      <a:pt x="16" y="8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5" y="8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60" name="Freeform 36">
                <a:extLst>
                  <a:ext uri="{FF2B5EF4-FFF2-40B4-BE49-F238E27FC236}">
                    <a16:creationId xmlns:a16="http://schemas.microsoft.com/office/drawing/2014/main" id="{FB85BF37-C2D8-4D34-AFFB-9B6CD2D2FB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7" y="3611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10 h 17"/>
                  <a:gd name="T6" fmla="*/ 16 w 17"/>
                  <a:gd name="T7" fmla="*/ 10 h 17"/>
                  <a:gd name="T8" fmla="*/ 16 w 17"/>
                  <a:gd name="T9" fmla="*/ 0 h 17"/>
                  <a:gd name="T10" fmla="*/ 10 w 17"/>
                  <a:gd name="T11" fmla="*/ 0 h 17"/>
                  <a:gd name="T12" fmla="*/ 5 w 17"/>
                  <a:gd name="T13" fmla="*/ 0 h 17"/>
                  <a:gd name="T14" fmla="*/ 0 w 17"/>
                  <a:gd name="T15" fmla="*/ 10 h 17"/>
                  <a:gd name="T16" fmla="*/ 0 w 17"/>
                  <a:gd name="T17" fmla="*/ 16 h 17"/>
                  <a:gd name="T18" fmla="*/ 5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10"/>
                    </a:lnTo>
                    <a:lnTo>
                      <a:pt x="16" y="1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61" name="Freeform 37">
                <a:extLst>
                  <a:ext uri="{FF2B5EF4-FFF2-40B4-BE49-F238E27FC236}">
                    <a16:creationId xmlns:a16="http://schemas.microsoft.com/office/drawing/2014/main" id="{D22C4D18-6638-4B6A-9263-10B33EDC1D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0" y="3592"/>
                <a:ext cx="19" cy="23"/>
              </a:xfrm>
              <a:custGeom>
                <a:avLst/>
                <a:gdLst>
                  <a:gd name="T0" fmla="*/ 18 w 19"/>
                  <a:gd name="T1" fmla="*/ 17 h 23"/>
                  <a:gd name="T2" fmla="*/ 18 w 19"/>
                  <a:gd name="T3" fmla="*/ 0 h 23"/>
                  <a:gd name="T4" fmla="*/ 0 w 19"/>
                  <a:gd name="T5" fmla="*/ 5 h 23"/>
                  <a:gd name="T6" fmla="*/ 0 w 19"/>
                  <a:gd name="T7" fmla="*/ 22 h 23"/>
                  <a:gd name="T8" fmla="*/ 18 w 19"/>
                  <a:gd name="T9" fmla="*/ 17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3"/>
                  <a:gd name="T17" fmla="*/ 19 w 19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3">
                    <a:moveTo>
                      <a:pt x="18" y="17"/>
                    </a:moveTo>
                    <a:lnTo>
                      <a:pt x="18" y="0"/>
                    </a:lnTo>
                    <a:lnTo>
                      <a:pt x="0" y="5"/>
                    </a:lnTo>
                    <a:lnTo>
                      <a:pt x="0" y="22"/>
                    </a:lnTo>
                    <a:lnTo>
                      <a:pt x="18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62" name="Freeform 38">
                <a:extLst>
                  <a:ext uri="{FF2B5EF4-FFF2-40B4-BE49-F238E27FC236}">
                    <a16:creationId xmlns:a16="http://schemas.microsoft.com/office/drawing/2014/main" id="{A6745FCB-9F6B-4B67-8D2B-95A5B81110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0" y="3586"/>
                <a:ext cx="18" cy="22"/>
              </a:xfrm>
              <a:custGeom>
                <a:avLst/>
                <a:gdLst>
                  <a:gd name="T0" fmla="*/ 17 w 18"/>
                  <a:gd name="T1" fmla="*/ 15 h 22"/>
                  <a:gd name="T2" fmla="*/ 17 w 18"/>
                  <a:gd name="T3" fmla="*/ 0 h 22"/>
                  <a:gd name="T4" fmla="*/ 0 w 18"/>
                  <a:gd name="T5" fmla="*/ 6 h 22"/>
                  <a:gd name="T6" fmla="*/ 0 w 18"/>
                  <a:gd name="T7" fmla="*/ 21 h 22"/>
                  <a:gd name="T8" fmla="*/ 17 w 18"/>
                  <a:gd name="T9" fmla="*/ 15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2"/>
                  <a:gd name="T17" fmla="*/ 18 w 18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2">
                    <a:moveTo>
                      <a:pt x="17" y="15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1"/>
                    </a:lnTo>
                    <a:lnTo>
                      <a:pt x="17" y="15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63" name="Freeform 39">
                <a:extLst>
                  <a:ext uri="{FF2B5EF4-FFF2-40B4-BE49-F238E27FC236}">
                    <a16:creationId xmlns:a16="http://schemas.microsoft.com/office/drawing/2014/main" id="{DD75D445-F66F-48E5-ADB1-86D9DB63CC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8" y="3601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16 w 17"/>
                  <a:gd name="T3" fmla="*/ 8 h 17"/>
                  <a:gd name="T4" fmla="*/ 16 w 17"/>
                  <a:gd name="T5" fmla="*/ 0 h 17"/>
                  <a:gd name="T6" fmla="*/ 8 w 17"/>
                  <a:gd name="T7" fmla="*/ 0 h 17"/>
                  <a:gd name="T8" fmla="*/ 0 w 17"/>
                  <a:gd name="T9" fmla="*/ 0 h 17"/>
                  <a:gd name="T10" fmla="*/ 0 w 17"/>
                  <a:gd name="T11" fmla="*/ 8 h 17"/>
                  <a:gd name="T12" fmla="*/ 0 w 17"/>
                  <a:gd name="T13" fmla="*/ 16 h 17"/>
                  <a:gd name="T14" fmla="*/ 8 w 17"/>
                  <a:gd name="T15" fmla="*/ 16 h 1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7"/>
                  <a:gd name="T25" fmla="*/ 0 h 17"/>
                  <a:gd name="T26" fmla="*/ 17 w 17"/>
                  <a:gd name="T27" fmla="*/ 17 h 1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7" h="17">
                    <a:moveTo>
                      <a:pt x="8" y="16"/>
                    </a:moveTo>
                    <a:lnTo>
                      <a:pt x="16" y="8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64" name="Freeform 40">
                <a:extLst>
                  <a:ext uri="{FF2B5EF4-FFF2-40B4-BE49-F238E27FC236}">
                    <a16:creationId xmlns:a16="http://schemas.microsoft.com/office/drawing/2014/main" id="{D03AE76C-56CC-44EA-B18B-9646E73D80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7" y="3593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8 w 17"/>
                  <a:gd name="T3" fmla="*/ 10 h 17"/>
                  <a:gd name="T4" fmla="*/ 16 w 17"/>
                  <a:gd name="T5" fmla="*/ 10 h 17"/>
                  <a:gd name="T6" fmla="*/ 16 w 17"/>
                  <a:gd name="T7" fmla="*/ 5 h 17"/>
                  <a:gd name="T8" fmla="*/ 8 w 17"/>
                  <a:gd name="T9" fmla="*/ 0 h 17"/>
                  <a:gd name="T10" fmla="*/ 8 w 17"/>
                  <a:gd name="T11" fmla="*/ 5 h 17"/>
                  <a:gd name="T12" fmla="*/ 0 w 17"/>
                  <a:gd name="T13" fmla="*/ 5 h 17"/>
                  <a:gd name="T14" fmla="*/ 0 w 17"/>
                  <a:gd name="T15" fmla="*/ 10 h 17"/>
                  <a:gd name="T16" fmla="*/ 0 w 17"/>
                  <a:gd name="T17" fmla="*/ 16 h 17"/>
                  <a:gd name="T18" fmla="*/ 8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8" y="16"/>
                    </a:moveTo>
                    <a:lnTo>
                      <a:pt x="8" y="10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8" y="0"/>
                    </a:lnTo>
                    <a:lnTo>
                      <a:pt x="8" y="5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65" name="Freeform 41">
                <a:extLst>
                  <a:ext uri="{FF2B5EF4-FFF2-40B4-BE49-F238E27FC236}">
                    <a16:creationId xmlns:a16="http://schemas.microsoft.com/office/drawing/2014/main" id="{8F4F98A3-510F-4606-AA8E-B46783D31D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8" y="3576"/>
                <a:ext cx="20" cy="22"/>
              </a:xfrm>
              <a:custGeom>
                <a:avLst/>
                <a:gdLst>
                  <a:gd name="T0" fmla="*/ 19 w 20"/>
                  <a:gd name="T1" fmla="*/ 17 h 22"/>
                  <a:gd name="T2" fmla="*/ 19 w 20"/>
                  <a:gd name="T3" fmla="*/ 0 h 22"/>
                  <a:gd name="T4" fmla="*/ 0 w 20"/>
                  <a:gd name="T5" fmla="*/ 6 h 22"/>
                  <a:gd name="T6" fmla="*/ 0 w 20"/>
                  <a:gd name="T7" fmla="*/ 21 h 22"/>
                  <a:gd name="T8" fmla="*/ 19 w 20"/>
                  <a:gd name="T9" fmla="*/ 17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22"/>
                  <a:gd name="T17" fmla="*/ 20 w 20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22">
                    <a:moveTo>
                      <a:pt x="19" y="17"/>
                    </a:moveTo>
                    <a:lnTo>
                      <a:pt x="19" y="0"/>
                    </a:lnTo>
                    <a:lnTo>
                      <a:pt x="0" y="6"/>
                    </a:lnTo>
                    <a:lnTo>
                      <a:pt x="0" y="21"/>
                    </a:lnTo>
                    <a:lnTo>
                      <a:pt x="19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66" name="Freeform 42">
                <a:extLst>
                  <a:ext uri="{FF2B5EF4-FFF2-40B4-BE49-F238E27FC236}">
                    <a16:creationId xmlns:a16="http://schemas.microsoft.com/office/drawing/2014/main" id="{8F1319B4-937B-4431-B393-9189DD5BF7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9" y="3570"/>
                <a:ext cx="19" cy="23"/>
              </a:xfrm>
              <a:custGeom>
                <a:avLst/>
                <a:gdLst>
                  <a:gd name="T0" fmla="*/ 18 w 19"/>
                  <a:gd name="T1" fmla="*/ 16 h 23"/>
                  <a:gd name="T2" fmla="*/ 18 w 19"/>
                  <a:gd name="T3" fmla="*/ 0 h 23"/>
                  <a:gd name="T4" fmla="*/ 0 w 19"/>
                  <a:gd name="T5" fmla="*/ 6 h 23"/>
                  <a:gd name="T6" fmla="*/ 0 w 19"/>
                  <a:gd name="T7" fmla="*/ 22 h 23"/>
                  <a:gd name="T8" fmla="*/ 18 w 19"/>
                  <a:gd name="T9" fmla="*/ 16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3"/>
                  <a:gd name="T17" fmla="*/ 19 w 19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3">
                    <a:moveTo>
                      <a:pt x="18" y="16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0" y="22"/>
                    </a:lnTo>
                    <a:lnTo>
                      <a:pt x="18" y="1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67" name="Freeform 43">
                <a:extLst>
                  <a:ext uri="{FF2B5EF4-FFF2-40B4-BE49-F238E27FC236}">
                    <a16:creationId xmlns:a16="http://schemas.microsoft.com/office/drawing/2014/main" id="{E2800155-C6F6-4929-B8F7-A048290801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6" y="3584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16 w 17"/>
                  <a:gd name="T3" fmla="*/ 16 h 17"/>
                  <a:gd name="T4" fmla="*/ 16 w 17"/>
                  <a:gd name="T5" fmla="*/ 10 h 17"/>
                  <a:gd name="T6" fmla="*/ 16 w 17"/>
                  <a:gd name="T7" fmla="*/ 5 h 17"/>
                  <a:gd name="T8" fmla="*/ 16 w 17"/>
                  <a:gd name="T9" fmla="*/ 0 h 17"/>
                  <a:gd name="T10" fmla="*/ 8 w 17"/>
                  <a:gd name="T11" fmla="*/ 0 h 17"/>
                  <a:gd name="T12" fmla="*/ 8 w 17"/>
                  <a:gd name="T13" fmla="*/ 5 h 17"/>
                  <a:gd name="T14" fmla="*/ 0 w 17"/>
                  <a:gd name="T15" fmla="*/ 5 h 17"/>
                  <a:gd name="T16" fmla="*/ 0 w 17"/>
                  <a:gd name="T17" fmla="*/ 10 h 17"/>
                  <a:gd name="T18" fmla="*/ 0 w 17"/>
                  <a:gd name="T19" fmla="*/ 16 h 17"/>
                  <a:gd name="T20" fmla="*/ 8 w 17"/>
                  <a:gd name="T21" fmla="*/ 16 h 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7"/>
                  <a:gd name="T35" fmla="*/ 17 w 17"/>
                  <a:gd name="T36" fmla="*/ 17 h 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7">
                    <a:moveTo>
                      <a:pt x="8" y="16"/>
                    </a:moveTo>
                    <a:lnTo>
                      <a:pt x="16" y="16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8" y="5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68" name="Freeform 44">
                <a:extLst>
                  <a:ext uri="{FF2B5EF4-FFF2-40B4-BE49-F238E27FC236}">
                    <a16:creationId xmlns:a16="http://schemas.microsoft.com/office/drawing/2014/main" id="{EADD4322-D1EE-4320-8031-F7667544BE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5" y="3578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8 w 17"/>
                  <a:gd name="T3" fmla="*/ 10 h 17"/>
                  <a:gd name="T4" fmla="*/ 16 w 17"/>
                  <a:gd name="T5" fmla="*/ 10 h 17"/>
                  <a:gd name="T6" fmla="*/ 16 w 17"/>
                  <a:gd name="T7" fmla="*/ 5 h 17"/>
                  <a:gd name="T8" fmla="*/ 16 w 17"/>
                  <a:gd name="T9" fmla="*/ 0 h 17"/>
                  <a:gd name="T10" fmla="*/ 8 w 17"/>
                  <a:gd name="T11" fmla="*/ 0 h 17"/>
                  <a:gd name="T12" fmla="*/ 8 w 17"/>
                  <a:gd name="T13" fmla="*/ 5 h 17"/>
                  <a:gd name="T14" fmla="*/ 0 w 17"/>
                  <a:gd name="T15" fmla="*/ 5 h 17"/>
                  <a:gd name="T16" fmla="*/ 0 w 17"/>
                  <a:gd name="T17" fmla="*/ 10 h 17"/>
                  <a:gd name="T18" fmla="*/ 0 w 17"/>
                  <a:gd name="T19" fmla="*/ 16 h 17"/>
                  <a:gd name="T20" fmla="*/ 8 w 17"/>
                  <a:gd name="T21" fmla="*/ 16 h 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7"/>
                  <a:gd name="T35" fmla="*/ 17 w 17"/>
                  <a:gd name="T36" fmla="*/ 17 h 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7">
                    <a:moveTo>
                      <a:pt x="8" y="16"/>
                    </a:moveTo>
                    <a:lnTo>
                      <a:pt x="8" y="10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8" y="5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69" name="Freeform 45">
                <a:extLst>
                  <a:ext uri="{FF2B5EF4-FFF2-40B4-BE49-F238E27FC236}">
                    <a16:creationId xmlns:a16="http://schemas.microsoft.com/office/drawing/2014/main" id="{906DA90D-239B-4C49-83BF-CAAD3CAFD5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8" y="3561"/>
                <a:ext cx="18" cy="22"/>
              </a:xfrm>
              <a:custGeom>
                <a:avLst/>
                <a:gdLst>
                  <a:gd name="T0" fmla="*/ 17 w 18"/>
                  <a:gd name="T1" fmla="*/ 15 h 22"/>
                  <a:gd name="T2" fmla="*/ 17 w 18"/>
                  <a:gd name="T3" fmla="*/ 0 h 22"/>
                  <a:gd name="T4" fmla="*/ 0 w 18"/>
                  <a:gd name="T5" fmla="*/ 6 h 22"/>
                  <a:gd name="T6" fmla="*/ 0 w 18"/>
                  <a:gd name="T7" fmla="*/ 21 h 22"/>
                  <a:gd name="T8" fmla="*/ 17 w 18"/>
                  <a:gd name="T9" fmla="*/ 15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2"/>
                  <a:gd name="T17" fmla="*/ 18 w 18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2">
                    <a:moveTo>
                      <a:pt x="17" y="15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1"/>
                    </a:lnTo>
                    <a:lnTo>
                      <a:pt x="17" y="15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70" name="Freeform 46">
                <a:extLst>
                  <a:ext uri="{FF2B5EF4-FFF2-40B4-BE49-F238E27FC236}">
                    <a16:creationId xmlns:a16="http://schemas.microsoft.com/office/drawing/2014/main" id="{2EB38976-A52B-4FD5-83DD-9D7E7941E4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7" y="3553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71" name="Freeform 47">
                <a:extLst>
                  <a:ext uri="{FF2B5EF4-FFF2-40B4-BE49-F238E27FC236}">
                    <a16:creationId xmlns:a16="http://schemas.microsoft.com/office/drawing/2014/main" id="{6A9A42EE-EFDF-45CE-8A42-8E92EBCF1C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4" y="3569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9 h 17"/>
                  <a:gd name="T6" fmla="*/ 16 w 17"/>
                  <a:gd name="T7" fmla="*/ 3 h 17"/>
                  <a:gd name="T8" fmla="*/ 10 w 17"/>
                  <a:gd name="T9" fmla="*/ 3 h 17"/>
                  <a:gd name="T10" fmla="*/ 10 w 17"/>
                  <a:gd name="T11" fmla="*/ 0 h 17"/>
                  <a:gd name="T12" fmla="*/ 5 w 17"/>
                  <a:gd name="T13" fmla="*/ 0 h 17"/>
                  <a:gd name="T14" fmla="*/ 5 w 17"/>
                  <a:gd name="T15" fmla="*/ 3 h 17"/>
                  <a:gd name="T16" fmla="*/ 0 w 17"/>
                  <a:gd name="T17" fmla="*/ 3 h 17"/>
                  <a:gd name="T18" fmla="*/ 0 w 17"/>
                  <a:gd name="T19" fmla="*/ 9 h 17"/>
                  <a:gd name="T20" fmla="*/ 5 w 17"/>
                  <a:gd name="T21" fmla="*/ 16 h 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7"/>
                  <a:gd name="T35" fmla="*/ 17 w 17"/>
                  <a:gd name="T36" fmla="*/ 17 h 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9"/>
                    </a:lnTo>
                    <a:lnTo>
                      <a:pt x="16" y="3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0" y="3"/>
                    </a:lnTo>
                    <a:lnTo>
                      <a:pt x="0" y="9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72" name="Freeform 48">
                <a:extLst>
                  <a:ext uri="{FF2B5EF4-FFF2-40B4-BE49-F238E27FC236}">
                    <a16:creationId xmlns:a16="http://schemas.microsoft.com/office/drawing/2014/main" id="{922E382E-66C7-4ECC-8877-64E0DC7887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3" y="3563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8 h 17"/>
                  <a:gd name="T6" fmla="*/ 16 w 17"/>
                  <a:gd name="T7" fmla="*/ 8 h 17"/>
                  <a:gd name="T8" fmla="*/ 10 w 17"/>
                  <a:gd name="T9" fmla="*/ 0 h 17"/>
                  <a:gd name="T10" fmla="*/ 5 w 17"/>
                  <a:gd name="T11" fmla="*/ 0 h 17"/>
                  <a:gd name="T12" fmla="*/ 5 w 17"/>
                  <a:gd name="T13" fmla="*/ 8 h 17"/>
                  <a:gd name="T14" fmla="*/ 0 w 17"/>
                  <a:gd name="T15" fmla="*/ 8 h 17"/>
                  <a:gd name="T16" fmla="*/ 0 w 17"/>
                  <a:gd name="T17" fmla="*/ 16 h 17"/>
                  <a:gd name="T18" fmla="*/ 5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8"/>
                    </a:lnTo>
                    <a:lnTo>
                      <a:pt x="16" y="8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5" y="8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73" name="Freeform 49">
                <a:extLst>
                  <a:ext uri="{FF2B5EF4-FFF2-40B4-BE49-F238E27FC236}">
                    <a16:creationId xmlns:a16="http://schemas.microsoft.com/office/drawing/2014/main" id="{BB095442-EA08-4A7B-9634-BD7AAD0F01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36" y="3544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5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5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74" name="Freeform 50">
                <a:extLst>
                  <a:ext uri="{FF2B5EF4-FFF2-40B4-BE49-F238E27FC236}">
                    <a16:creationId xmlns:a16="http://schemas.microsoft.com/office/drawing/2014/main" id="{5B8C4AD6-DACE-4F1F-A18A-278EB5F272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5" y="3538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75" name="Freeform 51">
                <a:extLst>
                  <a:ext uri="{FF2B5EF4-FFF2-40B4-BE49-F238E27FC236}">
                    <a16:creationId xmlns:a16="http://schemas.microsoft.com/office/drawing/2014/main" id="{2BA6C58E-E30A-41BD-8C2C-7D61E2278F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4" y="3553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6 w 17"/>
                  <a:gd name="T3" fmla="*/ 16 h 17"/>
                  <a:gd name="T4" fmla="*/ 16 w 17"/>
                  <a:gd name="T5" fmla="*/ 8 h 17"/>
                  <a:gd name="T6" fmla="*/ 16 w 17"/>
                  <a:gd name="T7" fmla="*/ 0 h 17"/>
                  <a:gd name="T8" fmla="*/ 5 w 17"/>
                  <a:gd name="T9" fmla="*/ 0 h 17"/>
                  <a:gd name="T10" fmla="*/ 0 w 17"/>
                  <a:gd name="T11" fmla="*/ 0 h 17"/>
                  <a:gd name="T12" fmla="*/ 0 w 17"/>
                  <a:gd name="T13" fmla="*/ 8 h 17"/>
                  <a:gd name="T14" fmla="*/ 0 w 17"/>
                  <a:gd name="T15" fmla="*/ 16 h 17"/>
                  <a:gd name="T16" fmla="*/ 5 w 17"/>
                  <a:gd name="T17" fmla="*/ 16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17"/>
                  <a:gd name="T29" fmla="*/ 17 w 17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17">
                    <a:moveTo>
                      <a:pt x="5" y="16"/>
                    </a:moveTo>
                    <a:lnTo>
                      <a:pt x="16" y="16"/>
                    </a:lnTo>
                    <a:lnTo>
                      <a:pt x="16" y="8"/>
                    </a:lnTo>
                    <a:lnTo>
                      <a:pt x="16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76" name="Freeform 52">
                <a:extLst>
                  <a:ext uri="{FF2B5EF4-FFF2-40B4-BE49-F238E27FC236}">
                    <a16:creationId xmlns:a16="http://schemas.microsoft.com/office/drawing/2014/main" id="{CFB0D4A9-A675-460C-9E04-AF437CD09F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3" y="3548"/>
                <a:ext cx="17" cy="17"/>
              </a:xfrm>
              <a:custGeom>
                <a:avLst/>
                <a:gdLst>
                  <a:gd name="T0" fmla="*/ 10 w 17"/>
                  <a:gd name="T1" fmla="*/ 16 h 17"/>
                  <a:gd name="T2" fmla="*/ 16 w 17"/>
                  <a:gd name="T3" fmla="*/ 16 h 17"/>
                  <a:gd name="T4" fmla="*/ 16 w 17"/>
                  <a:gd name="T5" fmla="*/ 5 h 17"/>
                  <a:gd name="T6" fmla="*/ 16 w 17"/>
                  <a:gd name="T7" fmla="*/ 0 h 17"/>
                  <a:gd name="T8" fmla="*/ 10 w 17"/>
                  <a:gd name="T9" fmla="*/ 0 h 17"/>
                  <a:gd name="T10" fmla="*/ 0 w 17"/>
                  <a:gd name="T11" fmla="*/ 0 h 17"/>
                  <a:gd name="T12" fmla="*/ 0 w 17"/>
                  <a:gd name="T13" fmla="*/ 5 h 17"/>
                  <a:gd name="T14" fmla="*/ 0 w 17"/>
                  <a:gd name="T15" fmla="*/ 16 h 17"/>
                  <a:gd name="T16" fmla="*/ 10 w 17"/>
                  <a:gd name="T17" fmla="*/ 16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17"/>
                  <a:gd name="T29" fmla="*/ 17 w 17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17">
                    <a:moveTo>
                      <a:pt x="10" y="16"/>
                    </a:moveTo>
                    <a:lnTo>
                      <a:pt x="16" y="16"/>
                    </a:lnTo>
                    <a:lnTo>
                      <a:pt x="16" y="5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0" y="16"/>
                    </a:lnTo>
                    <a:lnTo>
                      <a:pt x="10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77" name="Freeform 53">
                <a:extLst>
                  <a:ext uri="{FF2B5EF4-FFF2-40B4-BE49-F238E27FC236}">
                    <a16:creationId xmlns:a16="http://schemas.microsoft.com/office/drawing/2014/main" id="{B7290717-5480-4D94-AEC1-C0F3C6FE81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6" y="3528"/>
                <a:ext cx="18" cy="24"/>
              </a:xfrm>
              <a:custGeom>
                <a:avLst/>
                <a:gdLst>
                  <a:gd name="T0" fmla="*/ 17 w 18"/>
                  <a:gd name="T1" fmla="*/ 18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8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8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8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78" name="Freeform 54">
                <a:extLst>
                  <a:ext uri="{FF2B5EF4-FFF2-40B4-BE49-F238E27FC236}">
                    <a16:creationId xmlns:a16="http://schemas.microsoft.com/office/drawing/2014/main" id="{6D5864A4-05C7-4170-9426-AEC12ACB19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5" y="3523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5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5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79" name="Freeform 55">
                <a:extLst>
                  <a:ext uri="{FF2B5EF4-FFF2-40B4-BE49-F238E27FC236}">
                    <a16:creationId xmlns:a16="http://schemas.microsoft.com/office/drawing/2014/main" id="{44315A7F-2654-4483-809D-5002F57762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1" y="3538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16 w 17"/>
                  <a:gd name="T3" fmla="*/ 16 h 17"/>
                  <a:gd name="T4" fmla="*/ 16 w 17"/>
                  <a:gd name="T5" fmla="*/ 8 h 17"/>
                  <a:gd name="T6" fmla="*/ 16 w 17"/>
                  <a:gd name="T7" fmla="*/ 0 h 17"/>
                  <a:gd name="T8" fmla="*/ 8 w 17"/>
                  <a:gd name="T9" fmla="*/ 0 h 17"/>
                  <a:gd name="T10" fmla="*/ 0 w 17"/>
                  <a:gd name="T11" fmla="*/ 0 h 17"/>
                  <a:gd name="T12" fmla="*/ 0 w 17"/>
                  <a:gd name="T13" fmla="*/ 8 h 17"/>
                  <a:gd name="T14" fmla="*/ 0 w 17"/>
                  <a:gd name="T15" fmla="*/ 16 h 17"/>
                  <a:gd name="T16" fmla="*/ 8 w 17"/>
                  <a:gd name="T17" fmla="*/ 16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17"/>
                  <a:gd name="T29" fmla="*/ 17 w 17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17">
                    <a:moveTo>
                      <a:pt x="8" y="16"/>
                    </a:moveTo>
                    <a:lnTo>
                      <a:pt x="16" y="16"/>
                    </a:lnTo>
                    <a:lnTo>
                      <a:pt x="16" y="8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80" name="Freeform 56">
                <a:extLst>
                  <a:ext uri="{FF2B5EF4-FFF2-40B4-BE49-F238E27FC236}">
                    <a16:creationId xmlns:a16="http://schemas.microsoft.com/office/drawing/2014/main" id="{C19590F2-9C31-483F-AE6A-69C577215D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11" y="3532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6 w 17"/>
                  <a:gd name="T3" fmla="*/ 16 h 17"/>
                  <a:gd name="T4" fmla="*/ 16 w 17"/>
                  <a:gd name="T5" fmla="*/ 8 h 17"/>
                  <a:gd name="T6" fmla="*/ 16 w 17"/>
                  <a:gd name="T7" fmla="*/ 0 h 17"/>
                  <a:gd name="T8" fmla="*/ 5 w 17"/>
                  <a:gd name="T9" fmla="*/ 0 h 17"/>
                  <a:gd name="T10" fmla="*/ 0 w 17"/>
                  <a:gd name="T11" fmla="*/ 0 h 17"/>
                  <a:gd name="T12" fmla="*/ 0 w 17"/>
                  <a:gd name="T13" fmla="*/ 8 h 17"/>
                  <a:gd name="T14" fmla="*/ 0 w 17"/>
                  <a:gd name="T15" fmla="*/ 16 h 17"/>
                  <a:gd name="T16" fmla="*/ 5 w 17"/>
                  <a:gd name="T17" fmla="*/ 16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17"/>
                  <a:gd name="T29" fmla="*/ 17 w 17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17">
                    <a:moveTo>
                      <a:pt x="5" y="16"/>
                    </a:moveTo>
                    <a:lnTo>
                      <a:pt x="16" y="16"/>
                    </a:lnTo>
                    <a:lnTo>
                      <a:pt x="16" y="8"/>
                    </a:lnTo>
                    <a:lnTo>
                      <a:pt x="16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81" name="Freeform 57">
                <a:extLst>
                  <a:ext uri="{FF2B5EF4-FFF2-40B4-BE49-F238E27FC236}">
                    <a16:creationId xmlns:a16="http://schemas.microsoft.com/office/drawing/2014/main" id="{DF6ECA23-86CE-428C-A0B1-CF830FE70C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3" y="3513"/>
                <a:ext cx="19" cy="24"/>
              </a:xfrm>
              <a:custGeom>
                <a:avLst/>
                <a:gdLst>
                  <a:gd name="T0" fmla="*/ 18 w 19"/>
                  <a:gd name="T1" fmla="*/ 17 h 24"/>
                  <a:gd name="T2" fmla="*/ 18 w 19"/>
                  <a:gd name="T3" fmla="*/ 0 h 24"/>
                  <a:gd name="T4" fmla="*/ 0 w 19"/>
                  <a:gd name="T5" fmla="*/ 6 h 24"/>
                  <a:gd name="T6" fmla="*/ 0 w 19"/>
                  <a:gd name="T7" fmla="*/ 23 h 24"/>
                  <a:gd name="T8" fmla="*/ 18 w 19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4"/>
                  <a:gd name="T17" fmla="*/ 19 w 19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4">
                    <a:moveTo>
                      <a:pt x="18" y="17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8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82" name="Freeform 58">
                <a:extLst>
                  <a:ext uri="{FF2B5EF4-FFF2-40B4-BE49-F238E27FC236}">
                    <a16:creationId xmlns:a16="http://schemas.microsoft.com/office/drawing/2014/main" id="{33374141-DDF9-44D9-BF58-BB275BDCA7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3" y="3507"/>
                <a:ext cx="18" cy="22"/>
              </a:xfrm>
              <a:custGeom>
                <a:avLst/>
                <a:gdLst>
                  <a:gd name="T0" fmla="*/ 17 w 18"/>
                  <a:gd name="T1" fmla="*/ 16 h 22"/>
                  <a:gd name="T2" fmla="*/ 17 w 18"/>
                  <a:gd name="T3" fmla="*/ 0 h 22"/>
                  <a:gd name="T4" fmla="*/ 0 w 18"/>
                  <a:gd name="T5" fmla="*/ 6 h 22"/>
                  <a:gd name="T6" fmla="*/ 0 w 18"/>
                  <a:gd name="T7" fmla="*/ 21 h 22"/>
                  <a:gd name="T8" fmla="*/ 17 w 18"/>
                  <a:gd name="T9" fmla="*/ 16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2"/>
                  <a:gd name="T17" fmla="*/ 18 w 18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2">
                    <a:moveTo>
                      <a:pt x="17" y="16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1"/>
                    </a:lnTo>
                    <a:lnTo>
                      <a:pt x="17" y="1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83" name="Freeform 59">
                <a:extLst>
                  <a:ext uri="{FF2B5EF4-FFF2-40B4-BE49-F238E27FC236}">
                    <a16:creationId xmlns:a16="http://schemas.microsoft.com/office/drawing/2014/main" id="{C1E35713-5782-48ED-ABAC-F126DE8377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9" y="3523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10 h 17"/>
                  <a:gd name="T6" fmla="*/ 16 w 17"/>
                  <a:gd name="T7" fmla="*/ 10 h 17"/>
                  <a:gd name="T8" fmla="*/ 16 w 17"/>
                  <a:gd name="T9" fmla="*/ 0 h 17"/>
                  <a:gd name="T10" fmla="*/ 10 w 17"/>
                  <a:gd name="T11" fmla="*/ 0 h 17"/>
                  <a:gd name="T12" fmla="*/ 5 w 17"/>
                  <a:gd name="T13" fmla="*/ 0 h 17"/>
                  <a:gd name="T14" fmla="*/ 0 w 17"/>
                  <a:gd name="T15" fmla="*/ 0 h 17"/>
                  <a:gd name="T16" fmla="*/ 0 w 17"/>
                  <a:gd name="T17" fmla="*/ 10 h 17"/>
                  <a:gd name="T18" fmla="*/ 0 w 17"/>
                  <a:gd name="T19" fmla="*/ 16 h 17"/>
                  <a:gd name="T20" fmla="*/ 5 w 17"/>
                  <a:gd name="T21" fmla="*/ 16 h 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7"/>
                  <a:gd name="T35" fmla="*/ 17 w 17"/>
                  <a:gd name="T36" fmla="*/ 17 h 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10"/>
                    </a:lnTo>
                    <a:lnTo>
                      <a:pt x="16" y="1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84" name="Freeform 60">
                <a:extLst>
                  <a:ext uri="{FF2B5EF4-FFF2-40B4-BE49-F238E27FC236}">
                    <a16:creationId xmlns:a16="http://schemas.microsoft.com/office/drawing/2014/main" id="{967791F3-EE1C-4B81-8811-5DABC5DC35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8" y="3515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10 h 17"/>
                  <a:gd name="T6" fmla="*/ 16 w 17"/>
                  <a:gd name="T7" fmla="*/ 10 h 17"/>
                  <a:gd name="T8" fmla="*/ 16 w 17"/>
                  <a:gd name="T9" fmla="*/ 5 h 17"/>
                  <a:gd name="T10" fmla="*/ 10 w 17"/>
                  <a:gd name="T11" fmla="*/ 5 h 17"/>
                  <a:gd name="T12" fmla="*/ 10 w 17"/>
                  <a:gd name="T13" fmla="*/ 0 h 17"/>
                  <a:gd name="T14" fmla="*/ 5 w 17"/>
                  <a:gd name="T15" fmla="*/ 0 h 17"/>
                  <a:gd name="T16" fmla="*/ 5 w 17"/>
                  <a:gd name="T17" fmla="*/ 5 h 17"/>
                  <a:gd name="T18" fmla="*/ 0 w 17"/>
                  <a:gd name="T19" fmla="*/ 5 h 17"/>
                  <a:gd name="T20" fmla="*/ 0 w 17"/>
                  <a:gd name="T21" fmla="*/ 10 h 17"/>
                  <a:gd name="T22" fmla="*/ 5 w 17"/>
                  <a:gd name="T23" fmla="*/ 16 h 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7"/>
                  <a:gd name="T37" fmla="*/ 0 h 17"/>
                  <a:gd name="T38" fmla="*/ 17 w 17"/>
                  <a:gd name="T39" fmla="*/ 17 h 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10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10" y="5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5" y="5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85" name="Freeform 61">
                <a:extLst>
                  <a:ext uri="{FF2B5EF4-FFF2-40B4-BE49-F238E27FC236}">
                    <a16:creationId xmlns:a16="http://schemas.microsoft.com/office/drawing/2014/main" id="{699F6E1D-4ACE-4BCC-8C18-ABB015C3C2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1" y="3498"/>
                <a:ext cx="19" cy="22"/>
              </a:xfrm>
              <a:custGeom>
                <a:avLst/>
                <a:gdLst>
                  <a:gd name="T0" fmla="*/ 18 w 19"/>
                  <a:gd name="T1" fmla="*/ 15 h 22"/>
                  <a:gd name="T2" fmla="*/ 18 w 19"/>
                  <a:gd name="T3" fmla="*/ 0 h 22"/>
                  <a:gd name="T4" fmla="*/ 0 w 19"/>
                  <a:gd name="T5" fmla="*/ 5 h 22"/>
                  <a:gd name="T6" fmla="*/ 0 w 19"/>
                  <a:gd name="T7" fmla="*/ 21 h 22"/>
                  <a:gd name="T8" fmla="*/ 18 w 19"/>
                  <a:gd name="T9" fmla="*/ 15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2"/>
                  <a:gd name="T17" fmla="*/ 19 w 19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2">
                    <a:moveTo>
                      <a:pt x="18" y="15"/>
                    </a:moveTo>
                    <a:lnTo>
                      <a:pt x="18" y="0"/>
                    </a:lnTo>
                    <a:lnTo>
                      <a:pt x="0" y="5"/>
                    </a:lnTo>
                    <a:lnTo>
                      <a:pt x="0" y="21"/>
                    </a:lnTo>
                    <a:lnTo>
                      <a:pt x="18" y="15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86" name="Freeform 62">
                <a:extLst>
                  <a:ext uri="{FF2B5EF4-FFF2-40B4-BE49-F238E27FC236}">
                    <a16:creationId xmlns:a16="http://schemas.microsoft.com/office/drawing/2014/main" id="{069AB661-8C05-42B9-B48B-CB30F4D67F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00" y="3492"/>
                <a:ext cx="19" cy="22"/>
              </a:xfrm>
              <a:custGeom>
                <a:avLst/>
                <a:gdLst>
                  <a:gd name="T0" fmla="*/ 18 w 19"/>
                  <a:gd name="T1" fmla="*/ 15 h 22"/>
                  <a:gd name="T2" fmla="*/ 18 w 19"/>
                  <a:gd name="T3" fmla="*/ 0 h 22"/>
                  <a:gd name="T4" fmla="*/ 0 w 19"/>
                  <a:gd name="T5" fmla="*/ 4 h 22"/>
                  <a:gd name="T6" fmla="*/ 0 w 19"/>
                  <a:gd name="T7" fmla="*/ 21 h 22"/>
                  <a:gd name="T8" fmla="*/ 18 w 19"/>
                  <a:gd name="T9" fmla="*/ 15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2"/>
                  <a:gd name="T17" fmla="*/ 19 w 19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2">
                    <a:moveTo>
                      <a:pt x="18" y="15"/>
                    </a:moveTo>
                    <a:lnTo>
                      <a:pt x="18" y="0"/>
                    </a:lnTo>
                    <a:lnTo>
                      <a:pt x="0" y="4"/>
                    </a:lnTo>
                    <a:lnTo>
                      <a:pt x="0" y="21"/>
                    </a:lnTo>
                    <a:lnTo>
                      <a:pt x="18" y="15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87" name="Freeform 63">
                <a:extLst>
                  <a:ext uri="{FF2B5EF4-FFF2-40B4-BE49-F238E27FC236}">
                    <a16:creationId xmlns:a16="http://schemas.microsoft.com/office/drawing/2014/main" id="{1BDED564-CE52-4678-AE64-8D49D7DC87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9" y="3505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8 w 17"/>
                  <a:gd name="T3" fmla="*/ 10 h 17"/>
                  <a:gd name="T4" fmla="*/ 16 w 17"/>
                  <a:gd name="T5" fmla="*/ 10 h 17"/>
                  <a:gd name="T6" fmla="*/ 16 w 17"/>
                  <a:gd name="T7" fmla="*/ 5 h 17"/>
                  <a:gd name="T8" fmla="*/ 16 w 17"/>
                  <a:gd name="T9" fmla="*/ 0 h 17"/>
                  <a:gd name="T10" fmla="*/ 8 w 17"/>
                  <a:gd name="T11" fmla="*/ 0 h 17"/>
                  <a:gd name="T12" fmla="*/ 0 w 17"/>
                  <a:gd name="T13" fmla="*/ 5 h 17"/>
                  <a:gd name="T14" fmla="*/ 0 w 17"/>
                  <a:gd name="T15" fmla="*/ 10 h 17"/>
                  <a:gd name="T16" fmla="*/ 0 w 17"/>
                  <a:gd name="T17" fmla="*/ 16 h 17"/>
                  <a:gd name="T18" fmla="*/ 8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8" y="16"/>
                    </a:moveTo>
                    <a:lnTo>
                      <a:pt x="8" y="10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88" name="Freeform 64">
                <a:extLst>
                  <a:ext uri="{FF2B5EF4-FFF2-40B4-BE49-F238E27FC236}">
                    <a16:creationId xmlns:a16="http://schemas.microsoft.com/office/drawing/2014/main" id="{DE340DAE-6F1F-4D27-AEE5-3E13C55E1A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08" y="3500"/>
                <a:ext cx="17" cy="17"/>
              </a:xfrm>
              <a:custGeom>
                <a:avLst/>
                <a:gdLst>
                  <a:gd name="T0" fmla="*/ 8 w 17"/>
                  <a:gd name="T1" fmla="*/ 9 h 17"/>
                  <a:gd name="T2" fmla="*/ 16 w 17"/>
                  <a:gd name="T3" fmla="*/ 9 h 17"/>
                  <a:gd name="T4" fmla="*/ 16 w 17"/>
                  <a:gd name="T5" fmla="*/ 6 h 17"/>
                  <a:gd name="T6" fmla="*/ 16 w 17"/>
                  <a:gd name="T7" fmla="*/ 0 h 17"/>
                  <a:gd name="T8" fmla="*/ 8 w 17"/>
                  <a:gd name="T9" fmla="*/ 0 h 17"/>
                  <a:gd name="T10" fmla="*/ 0 w 17"/>
                  <a:gd name="T11" fmla="*/ 0 h 17"/>
                  <a:gd name="T12" fmla="*/ 0 w 17"/>
                  <a:gd name="T13" fmla="*/ 6 h 17"/>
                  <a:gd name="T14" fmla="*/ 0 w 17"/>
                  <a:gd name="T15" fmla="*/ 9 h 17"/>
                  <a:gd name="T16" fmla="*/ 0 w 17"/>
                  <a:gd name="T17" fmla="*/ 16 h 17"/>
                  <a:gd name="T18" fmla="*/ 8 w 17"/>
                  <a:gd name="T19" fmla="*/ 16 h 17"/>
                  <a:gd name="T20" fmla="*/ 8 w 17"/>
                  <a:gd name="T21" fmla="*/ 9 h 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7"/>
                  <a:gd name="T35" fmla="*/ 17 w 17"/>
                  <a:gd name="T36" fmla="*/ 17 h 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7">
                    <a:moveTo>
                      <a:pt x="8" y="9"/>
                    </a:moveTo>
                    <a:lnTo>
                      <a:pt x="16" y="9"/>
                    </a:lnTo>
                    <a:lnTo>
                      <a:pt x="16" y="6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6"/>
                    </a:lnTo>
                    <a:lnTo>
                      <a:pt x="8" y="16"/>
                    </a:lnTo>
                    <a:lnTo>
                      <a:pt x="8" y="9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89" name="Freeform 65">
                <a:extLst>
                  <a:ext uri="{FF2B5EF4-FFF2-40B4-BE49-F238E27FC236}">
                    <a16:creationId xmlns:a16="http://schemas.microsoft.com/office/drawing/2014/main" id="{A67C9CB7-C6A6-4891-8570-16D222B95D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3" y="3442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90" name="Freeform 66">
                <a:extLst>
                  <a:ext uri="{FF2B5EF4-FFF2-40B4-BE49-F238E27FC236}">
                    <a16:creationId xmlns:a16="http://schemas.microsoft.com/office/drawing/2014/main" id="{1EA95C19-AFDB-41BE-B12E-B7024482F8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2" y="3436"/>
                <a:ext cx="19" cy="24"/>
              </a:xfrm>
              <a:custGeom>
                <a:avLst/>
                <a:gdLst>
                  <a:gd name="T0" fmla="*/ 18 w 19"/>
                  <a:gd name="T1" fmla="*/ 18 h 24"/>
                  <a:gd name="T2" fmla="*/ 18 w 19"/>
                  <a:gd name="T3" fmla="*/ 0 h 24"/>
                  <a:gd name="T4" fmla="*/ 0 w 19"/>
                  <a:gd name="T5" fmla="*/ 6 h 24"/>
                  <a:gd name="T6" fmla="*/ 0 w 19"/>
                  <a:gd name="T7" fmla="*/ 23 h 24"/>
                  <a:gd name="T8" fmla="*/ 18 w 19"/>
                  <a:gd name="T9" fmla="*/ 18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4"/>
                  <a:gd name="T17" fmla="*/ 19 w 19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4">
                    <a:moveTo>
                      <a:pt x="18" y="18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8" y="18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91" name="Freeform 67">
                <a:extLst>
                  <a:ext uri="{FF2B5EF4-FFF2-40B4-BE49-F238E27FC236}">
                    <a16:creationId xmlns:a16="http://schemas.microsoft.com/office/drawing/2014/main" id="{168AE973-A34D-4B4C-BF45-DFD31842B3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9" y="3452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16 w 17"/>
                  <a:gd name="T3" fmla="*/ 16 h 17"/>
                  <a:gd name="T4" fmla="*/ 16 w 17"/>
                  <a:gd name="T5" fmla="*/ 8 h 17"/>
                  <a:gd name="T6" fmla="*/ 16 w 17"/>
                  <a:gd name="T7" fmla="*/ 0 h 17"/>
                  <a:gd name="T8" fmla="*/ 8 w 17"/>
                  <a:gd name="T9" fmla="*/ 0 h 17"/>
                  <a:gd name="T10" fmla="*/ 8 w 17"/>
                  <a:gd name="T11" fmla="*/ 8 h 17"/>
                  <a:gd name="T12" fmla="*/ 0 w 17"/>
                  <a:gd name="T13" fmla="*/ 8 h 17"/>
                  <a:gd name="T14" fmla="*/ 0 w 17"/>
                  <a:gd name="T15" fmla="*/ 16 h 17"/>
                  <a:gd name="T16" fmla="*/ 8 w 17"/>
                  <a:gd name="T17" fmla="*/ 16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17"/>
                  <a:gd name="T29" fmla="*/ 17 w 17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17">
                    <a:moveTo>
                      <a:pt x="8" y="16"/>
                    </a:moveTo>
                    <a:lnTo>
                      <a:pt x="16" y="16"/>
                    </a:lnTo>
                    <a:lnTo>
                      <a:pt x="16" y="8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92" name="Freeform 68">
                <a:extLst>
                  <a:ext uri="{FF2B5EF4-FFF2-40B4-BE49-F238E27FC236}">
                    <a16:creationId xmlns:a16="http://schemas.microsoft.com/office/drawing/2014/main" id="{CF06B5C2-9469-4D63-85EB-1CA1F70F0D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8" y="3446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8 h 17"/>
                  <a:gd name="T6" fmla="*/ 16 w 17"/>
                  <a:gd name="T7" fmla="*/ 8 h 17"/>
                  <a:gd name="T8" fmla="*/ 16 w 17"/>
                  <a:gd name="T9" fmla="*/ 0 h 17"/>
                  <a:gd name="T10" fmla="*/ 10 w 17"/>
                  <a:gd name="T11" fmla="*/ 0 h 17"/>
                  <a:gd name="T12" fmla="*/ 5 w 17"/>
                  <a:gd name="T13" fmla="*/ 0 h 17"/>
                  <a:gd name="T14" fmla="*/ 0 w 17"/>
                  <a:gd name="T15" fmla="*/ 8 h 17"/>
                  <a:gd name="T16" fmla="*/ 0 w 17"/>
                  <a:gd name="T17" fmla="*/ 16 h 17"/>
                  <a:gd name="T18" fmla="*/ 5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8"/>
                    </a:lnTo>
                    <a:lnTo>
                      <a:pt x="16" y="8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93" name="Freeform 69">
                <a:extLst>
                  <a:ext uri="{FF2B5EF4-FFF2-40B4-BE49-F238E27FC236}">
                    <a16:creationId xmlns:a16="http://schemas.microsoft.com/office/drawing/2014/main" id="{6674B313-EEA7-4066-B096-40059C2B00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4" y="3335"/>
                <a:ext cx="574" cy="330"/>
              </a:xfrm>
              <a:custGeom>
                <a:avLst/>
                <a:gdLst>
                  <a:gd name="T0" fmla="*/ 573 w 574"/>
                  <a:gd name="T1" fmla="*/ 0 h 330"/>
                  <a:gd name="T2" fmla="*/ 0 w 574"/>
                  <a:gd name="T3" fmla="*/ 186 h 330"/>
                  <a:gd name="T4" fmla="*/ 0 w 574"/>
                  <a:gd name="T5" fmla="*/ 329 h 330"/>
                  <a:gd name="T6" fmla="*/ 0 60000 65536"/>
                  <a:gd name="T7" fmla="*/ 0 60000 65536"/>
                  <a:gd name="T8" fmla="*/ 0 60000 65536"/>
                  <a:gd name="T9" fmla="*/ 0 w 574"/>
                  <a:gd name="T10" fmla="*/ 0 h 330"/>
                  <a:gd name="T11" fmla="*/ 574 w 574"/>
                  <a:gd name="T12" fmla="*/ 330 h 33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74" h="330">
                    <a:moveTo>
                      <a:pt x="573" y="0"/>
                    </a:moveTo>
                    <a:lnTo>
                      <a:pt x="0" y="186"/>
                    </a:lnTo>
                    <a:lnTo>
                      <a:pt x="0" y="329"/>
                    </a:lnTo>
                  </a:path>
                </a:pathLst>
              </a:custGeom>
              <a:noFill/>
              <a:ln w="6350" cap="rnd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</p:grpSp>
        <p:grpSp>
          <p:nvGrpSpPr>
            <p:cNvPr id="22" name="Group 4">
              <a:extLst>
                <a:ext uri="{FF2B5EF4-FFF2-40B4-BE49-F238E27FC236}">
                  <a16:creationId xmlns:a16="http://schemas.microsoft.com/office/drawing/2014/main" id="{FA4BEA7D-9D57-4B4E-9DF4-42ACD71153C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09875" y="1704975"/>
              <a:ext cx="771525" cy="381000"/>
              <a:chOff x="4368" y="3216"/>
              <a:chExt cx="1110" cy="449"/>
            </a:xfrm>
          </p:grpSpPr>
          <p:grpSp>
            <p:nvGrpSpPr>
              <p:cNvPr id="67" name="Group 5">
                <a:extLst>
                  <a:ext uri="{FF2B5EF4-FFF2-40B4-BE49-F238E27FC236}">
                    <a16:creationId xmlns:a16="http://schemas.microsoft.com/office/drawing/2014/main" id="{04F20DC8-3A5A-4CA9-8D48-42916C54669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368" y="3216"/>
                <a:ext cx="1110" cy="449"/>
                <a:chOff x="4368" y="3216"/>
                <a:chExt cx="1110" cy="449"/>
              </a:xfrm>
            </p:grpSpPr>
            <p:sp>
              <p:nvSpPr>
                <p:cNvPr id="129" name="Freeform 6">
                  <a:extLst>
                    <a:ext uri="{FF2B5EF4-FFF2-40B4-BE49-F238E27FC236}">
                      <a16:creationId xmlns:a16="http://schemas.microsoft.com/office/drawing/2014/main" id="{0E27AD14-065A-4280-9DC9-3926AA26AD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68" y="3402"/>
                  <a:ext cx="537" cy="263"/>
                </a:xfrm>
                <a:custGeom>
                  <a:avLst/>
                  <a:gdLst>
                    <a:gd name="T0" fmla="*/ 536 w 537"/>
                    <a:gd name="T1" fmla="*/ 119 h 263"/>
                    <a:gd name="T2" fmla="*/ 536 w 537"/>
                    <a:gd name="T3" fmla="*/ 262 h 263"/>
                    <a:gd name="T4" fmla="*/ 0 w 537"/>
                    <a:gd name="T5" fmla="*/ 144 h 263"/>
                    <a:gd name="T6" fmla="*/ 0 w 537"/>
                    <a:gd name="T7" fmla="*/ 0 h 263"/>
                    <a:gd name="T8" fmla="*/ 536 w 537"/>
                    <a:gd name="T9" fmla="*/ 119 h 26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37"/>
                    <a:gd name="T16" fmla="*/ 0 h 263"/>
                    <a:gd name="T17" fmla="*/ 537 w 537"/>
                    <a:gd name="T18" fmla="*/ 263 h 26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37" h="263">
                      <a:moveTo>
                        <a:pt x="536" y="119"/>
                      </a:moveTo>
                      <a:lnTo>
                        <a:pt x="536" y="262"/>
                      </a:lnTo>
                      <a:lnTo>
                        <a:pt x="0" y="144"/>
                      </a:lnTo>
                      <a:lnTo>
                        <a:pt x="0" y="0"/>
                      </a:lnTo>
                      <a:lnTo>
                        <a:pt x="536" y="119"/>
                      </a:lnTo>
                    </a:path>
                  </a:pathLst>
                </a:custGeom>
                <a:solidFill>
                  <a:srgbClr val="FFFFFF"/>
                </a:solidFill>
                <a:ln w="12700" cap="rnd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ko-KR" altLang="en-US">
                    <a:ea typeface="굴림" pitchFamily="50" charset="-127"/>
                  </a:endParaRPr>
                </a:p>
              </p:txBody>
            </p:sp>
            <p:sp>
              <p:nvSpPr>
                <p:cNvPr id="130" name="Freeform 7">
                  <a:extLst>
                    <a:ext uri="{FF2B5EF4-FFF2-40B4-BE49-F238E27FC236}">
                      <a16:creationId xmlns:a16="http://schemas.microsoft.com/office/drawing/2014/main" id="{D0113502-956E-4DFC-9C20-1F23B1502B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68" y="3216"/>
                  <a:ext cx="1110" cy="306"/>
                </a:xfrm>
                <a:custGeom>
                  <a:avLst/>
                  <a:gdLst>
                    <a:gd name="T0" fmla="*/ 1109 w 1110"/>
                    <a:gd name="T1" fmla="*/ 119 h 306"/>
                    <a:gd name="T2" fmla="*/ 536 w 1110"/>
                    <a:gd name="T3" fmla="*/ 305 h 306"/>
                    <a:gd name="T4" fmla="*/ 0 w 1110"/>
                    <a:gd name="T5" fmla="*/ 186 h 306"/>
                    <a:gd name="T6" fmla="*/ 575 w 1110"/>
                    <a:gd name="T7" fmla="*/ 0 h 306"/>
                    <a:gd name="T8" fmla="*/ 1109 w 1110"/>
                    <a:gd name="T9" fmla="*/ 119 h 3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10"/>
                    <a:gd name="T16" fmla="*/ 0 h 306"/>
                    <a:gd name="T17" fmla="*/ 1110 w 1110"/>
                    <a:gd name="T18" fmla="*/ 306 h 3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10" h="306">
                      <a:moveTo>
                        <a:pt x="1109" y="119"/>
                      </a:moveTo>
                      <a:lnTo>
                        <a:pt x="536" y="305"/>
                      </a:lnTo>
                      <a:lnTo>
                        <a:pt x="0" y="186"/>
                      </a:lnTo>
                      <a:lnTo>
                        <a:pt x="575" y="0"/>
                      </a:lnTo>
                      <a:lnTo>
                        <a:pt x="1109" y="119"/>
                      </a:lnTo>
                    </a:path>
                  </a:pathLst>
                </a:custGeom>
                <a:solidFill>
                  <a:srgbClr val="FFFFFF"/>
                </a:solidFill>
                <a:ln w="12700" cap="rnd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ko-KR" altLang="en-US">
                    <a:ea typeface="굴림" pitchFamily="50" charset="-127"/>
                  </a:endParaRPr>
                </a:p>
              </p:txBody>
            </p:sp>
            <p:sp>
              <p:nvSpPr>
                <p:cNvPr id="131" name="Freeform 8">
                  <a:extLst>
                    <a:ext uri="{FF2B5EF4-FFF2-40B4-BE49-F238E27FC236}">
                      <a16:creationId xmlns:a16="http://schemas.microsoft.com/office/drawing/2014/main" id="{E965A2E3-549C-4D8E-8927-5A27CCDC368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04" y="3335"/>
                  <a:ext cx="574" cy="330"/>
                </a:xfrm>
                <a:custGeom>
                  <a:avLst/>
                  <a:gdLst>
                    <a:gd name="T0" fmla="*/ 573 w 574"/>
                    <a:gd name="T1" fmla="*/ 142 h 330"/>
                    <a:gd name="T2" fmla="*/ 573 w 574"/>
                    <a:gd name="T3" fmla="*/ 0 h 330"/>
                    <a:gd name="T4" fmla="*/ 0 w 574"/>
                    <a:gd name="T5" fmla="*/ 186 h 330"/>
                    <a:gd name="T6" fmla="*/ 0 w 574"/>
                    <a:gd name="T7" fmla="*/ 329 h 330"/>
                    <a:gd name="T8" fmla="*/ 573 w 574"/>
                    <a:gd name="T9" fmla="*/ 142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74"/>
                    <a:gd name="T16" fmla="*/ 0 h 330"/>
                    <a:gd name="T17" fmla="*/ 574 w 574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74" h="330">
                      <a:moveTo>
                        <a:pt x="573" y="142"/>
                      </a:moveTo>
                      <a:lnTo>
                        <a:pt x="573" y="0"/>
                      </a:lnTo>
                      <a:lnTo>
                        <a:pt x="0" y="186"/>
                      </a:lnTo>
                      <a:lnTo>
                        <a:pt x="0" y="329"/>
                      </a:lnTo>
                      <a:lnTo>
                        <a:pt x="573" y="142"/>
                      </a:lnTo>
                    </a:path>
                  </a:pathLst>
                </a:custGeom>
                <a:solidFill>
                  <a:srgbClr val="FFFFFF"/>
                </a:solidFill>
                <a:ln w="12700" cap="rnd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ko-KR" altLang="en-US">
                    <a:ea typeface="굴림" pitchFamily="50" charset="-127"/>
                  </a:endParaRPr>
                </a:p>
              </p:txBody>
            </p:sp>
          </p:grpSp>
          <p:sp>
            <p:nvSpPr>
              <p:cNvPr id="68" name="Freeform 9">
                <a:extLst>
                  <a:ext uri="{FF2B5EF4-FFF2-40B4-BE49-F238E27FC236}">
                    <a16:creationId xmlns:a16="http://schemas.microsoft.com/office/drawing/2014/main" id="{A5FAC1C9-D3DB-4E02-93DC-90B8AD2FE8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8" y="3402"/>
                <a:ext cx="537" cy="263"/>
              </a:xfrm>
              <a:custGeom>
                <a:avLst/>
                <a:gdLst>
                  <a:gd name="T0" fmla="*/ 536 w 537"/>
                  <a:gd name="T1" fmla="*/ 119 h 263"/>
                  <a:gd name="T2" fmla="*/ 536 w 537"/>
                  <a:gd name="T3" fmla="*/ 262 h 263"/>
                  <a:gd name="T4" fmla="*/ 0 w 537"/>
                  <a:gd name="T5" fmla="*/ 144 h 263"/>
                  <a:gd name="T6" fmla="*/ 0 w 537"/>
                  <a:gd name="T7" fmla="*/ 0 h 263"/>
                  <a:gd name="T8" fmla="*/ 536 w 537"/>
                  <a:gd name="T9" fmla="*/ 119 h 2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37"/>
                  <a:gd name="T16" fmla="*/ 0 h 263"/>
                  <a:gd name="T17" fmla="*/ 537 w 537"/>
                  <a:gd name="T18" fmla="*/ 263 h 26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37" h="263">
                    <a:moveTo>
                      <a:pt x="536" y="119"/>
                    </a:moveTo>
                    <a:lnTo>
                      <a:pt x="536" y="262"/>
                    </a:lnTo>
                    <a:lnTo>
                      <a:pt x="0" y="144"/>
                    </a:lnTo>
                    <a:lnTo>
                      <a:pt x="0" y="0"/>
                    </a:lnTo>
                    <a:lnTo>
                      <a:pt x="536" y="119"/>
                    </a:lnTo>
                  </a:path>
                </a:pathLst>
              </a:custGeom>
              <a:solidFill>
                <a:srgbClr val="008694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69" name="Freeform 10">
                <a:extLst>
                  <a:ext uri="{FF2B5EF4-FFF2-40B4-BE49-F238E27FC236}">
                    <a16:creationId xmlns:a16="http://schemas.microsoft.com/office/drawing/2014/main" id="{DEFE646E-5F61-43FF-87AD-9ECC450F09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8" y="3216"/>
                <a:ext cx="1110" cy="306"/>
              </a:xfrm>
              <a:custGeom>
                <a:avLst/>
                <a:gdLst>
                  <a:gd name="T0" fmla="*/ 1109 w 1110"/>
                  <a:gd name="T1" fmla="*/ 119 h 306"/>
                  <a:gd name="T2" fmla="*/ 536 w 1110"/>
                  <a:gd name="T3" fmla="*/ 305 h 306"/>
                  <a:gd name="T4" fmla="*/ 0 w 1110"/>
                  <a:gd name="T5" fmla="*/ 186 h 306"/>
                  <a:gd name="T6" fmla="*/ 575 w 1110"/>
                  <a:gd name="T7" fmla="*/ 0 h 306"/>
                  <a:gd name="T8" fmla="*/ 1109 w 1110"/>
                  <a:gd name="T9" fmla="*/ 119 h 3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10"/>
                  <a:gd name="T16" fmla="*/ 0 h 306"/>
                  <a:gd name="T17" fmla="*/ 1110 w 1110"/>
                  <a:gd name="T18" fmla="*/ 306 h 3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10" h="306">
                    <a:moveTo>
                      <a:pt x="1109" y="119"/>
                    </a:moveTo>
                    <a:lnTo>
                      <a:pt x="536" y="305"/>
                    </a:lnTo>
                    <a:lnTo>
                      <a:pt x="0" y="186"/>
                    </a:lnTo>
                    <a:lnTo>
                      <a:pt x="575" y="0"/>
                    </a:lnTo>
                    <a:lnTo>
                      <a:pt x="1109" y="119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rgbClr val="008694"/>
                  </a:gs>
                </a:gsLst>
                <a:lin ang="18900000" scaled="1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70" name="Freeform 11">
                <a:extLst>
                  <a:ext uri="{FF2B5EF4-FFF2-40B4-BE49-F238E27FC236}">
                    <a16:creationId xmlns:a16="http://schemas.microsoft.com/office/drawing/2014/main" id="{E6E4CD3F-CEB4-4D77-8203-1AD7245139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4" y="3335"/>
                <a:ext cx="574" cy="330"/>
              </a:xfrm>
              <a:custGeom>
                <a:avLst/>
                <a:gdLst>
                  <a:gd name="T0" fmla="*/ 573 w 574"/>
                  <a:gd name="T1" fmla="*/ 142 h 330"/>
                  <a:gd name="T2" fmla="*/ 573 w 574"/>
                  <a:gd name="T3" fmla="*/ 0 h 330"/>
                  <a:gd name="T4" fmla="*/ 0 w 574"/>
                  <a:gd name="T5" fmla="*/ 186 h 330"/>
                  <a:gd name="T6" fmla="*/ 0 w 574"/>
                  <a:gd name="T7" fmla="*/ 329 h 330"/>
                  <a:gd name="T8" fmla="*/ 573 w 574"/>
                  <a:gd name="T9" fmla="*/ 142 h 3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4"/>
                  <a:gd name="T16" fmla="*/ 0 h 330"/>
                  <a:gd name="T17" fmla="*/ 574 w 574"/>
                  <a:gd name="T18" fmla="*/ 330 h 3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4" h="330">
                    <a:moveTo>
                      <a:pt x="573" y="142"/>
                    </a:moveTo>
                    <a:lnTo>
                      <a:pt x="573" y="0"/>
                    </a:lnTo>
                    <a:lnTo>
                      <a:pt x="0" y="186"/>
                    </a:lnTo>
                    <a:lnTo>
                      <a:pt x="0" y="329"/>
                    </a:lnTo>
                    <a:lnTo>
                      <a:pt x="573" y="142"/>
                    </a:lnTo>
                  </a:path>
                </a:pathLst>
              </a:custGeom>
              <a:solidFill>
                <a:srgbClr val="008694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71" name="Freeform 12">
                <a:extLst>
                  <a:ext uri="{FF2B5EF4-FFF2-40B4-BE49-F238E27FC236}">
                    <a16:creationId xmlns:a16="http://schemas.microsoft.com/office/drawing/2014/main" id="{3F52ACE1-C890-4AA8-9FB7-704403F7A3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46" y="3450"/>
                <a:ext cx="17" cy="17"/>
              </a:xfrm>
              <a:custGeom>
                <a:avLst/>
                <a:gdLst>
                  <a:gd name="T0" fmla="*/ 6 w 17"/>
                  <a:gd name="T1" fmla="*/ 13 h 17"/>
                  <a:gd name="T2" fmla="*/ 11 w 17"/>
                  <a:gd name="T3" fmla="*/ 13 h 17"/>
                  <a:gd name="T4" fmla="*/ 11 w 17"/>
                  <a:gd name="T5" fmla="*/ 11 h 17"/>
                  <a:gd name="T6" fmla="*/ 13 w 17"/>
                  <a:gd name="T7" fmla="*/ 11 h 17"/>
                  <a:gd name="T8" fmla="*/ 13 w 17"/>
                  <a:gd name="T9" fmla="*/ 9 h 17"/>
                  <a:gd name="T10" fmla="*/ 16 w 17"/>
                  <a:gd name="T11" fmla="*/ 9 h 17"/>
                  <a:gd name="T12" fmla="*/ 16 w 17"/>
                  <a:gd name="T13" fmla="*/ 4 h 17"/>
                  <a:gd name="T14" fmla="*/ 16 w 17"/>
                  <a:gd name="T15" fmla="*/ 2 h 17"/>
                  <a:gd name="T16" fmla="*/ 16 w 17"/>
                  <a:gd name="T17" fmla="*/ 0 h 17"/>
                  <a:gd name="T18" fmla="*/ 13 w 17"/>
                  <a:gd name="T19" fmla="*/ 0 h 17"/>
                  <a:gd name="T20" fmla="*/ 6 w 17"/>
                  <a:gd name="T21" fmla="*/ 2 h 17"/>
                  <a:gd name="T22" fmla="*/ 9 w 17"/>
                  <a:gd name="T23" fmla="*/ 2 h 17"/>
                  <a:gd name="T24" fmla="*/ 2 w 17"/>
                  <a:gd name="T25" fmla="*/ 4 h 17"/>
                  <a:gd name="T26" fmla="*/ 0 w 17"/>
                  <a:gd name="T27" fmla="*/ 4 h 17"/>
                  <a:gd name="T28" fmla="*/ 0 w 17"/>
                  <a:gd name="T29" fmla="*/ 7 h 17"/>
                  <a:gd name="T30" fmla="*/ 0 w 17"/>
                  <a:gd name="T31" fmla="*/ 9 h 17"/>
                  <a:gd name="T32" fmla="*/ 2 w 17"/>
                  <a:gd name="T33" fmla="*/ 13 h 17"/>
                  <a:gd name="T34" fmla="*/ 2 w 17"/>
                  <a:gd name="T35" fmla="*/ 16 h 17"/>
                  <a:gd name="T36" fmla="*/ 4 w 17"/>
                  <a:gd name="T37" fmla="*/ 16 h 17"/>
                  <a:gd name="T38" fmla="*/ 6 w 17"/>
                  <a:gd name="T39" fmla="*/ 16 h 17"/>
                  <a:gd name="T40" fmla="*/ 9 w 17"/>
                  <a:gd name="T41" fmla="*/ 13 h 17"/>
                  <a:gd name="T42" fmla="*/ 6 w 17"/>
                  <a:gd name="T43" fmla="*/ 13 h 1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7"/>
                  <a:gd name="T67" fmla="*/ 0 h 17"/>
                  <a:gd name="T68" fmla="*/ 17 w 17"/>
                  <a:gd name="T69" fmla="*/ 17 h 17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7" h="17">
                    <a:moveTo>
                      <a:pt x="6" y="13"/>
                    </a:moveTo>
                    <a:lnTo>
                      <a:pt x="11" y="13"/>
                    </a:lnTo>
                    <a:lnTo>
                      <a:pt x="11" y="11"/>
                    </a:lnTo>
                    <a:lnTo>
                      <a:pt x="13" y="11"/>
                    </a:lnTo>
                    <a:lnTo>
                      <a:pt x="13" y="9"/>
                    </a:lnTo>
                    <a:lnTo>
                      <a:pt x="16" y="9"/>
                    </a:lnTo>
                    <a:lnTo>
                      <a:pt x="16" y="4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6" y="2"/>
                    </a:lnTo>
                    <a:lnTo>
                      <a:pt x="9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13"/>
                    </a:lnTo>
                    <a:lnTo>
                      <a:pt x="2" y="16"/>
                    </a:lnTo>
                    <a:lnTo>
                      <a:pt x="4" y="16"/>
                    </a:lnTo>
                    <a:lnTo>
                      <a:pt x="6" y="16"/>
                    </a:lnTo>
                    <a:lnTo>
                      <a:pt x="9" y="13"/>
                    </a:lnTo>
                    <a:lnTo>
                      <a:pt x="6" y="13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72" name="Freeform 13">
                <a:extLst>
                  <a:ext uri="{FF2B5EF4-FFF2-40B4-BE49-F238E27FC236}">
                    <a16:creationId xmlns:a16="http://schemas.microsoft.com/office/drawing/2014/main" id="{0659617B-D1AE-44C1-B0D9-F01AA51AAB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2" y="3488"/>
                <a:ext cx="20" cy="28"/>
              </a:xfrm>
              <a:custGeom>
                <a:avLst/>
                <a:gdLst>
                  <a:gd name="T0" fmla="*/ 8 w 20"/>
                  <a:gd name="T1" fmla="*/ 6 h 28"/>
                  <a:gd name="T2" fmla="*/ 8 w 20"/>
                  <a:gd name="T3" fmla="*/ 4 h 28"/>
                  <a:gd name="T4" fmla="*/ 12 w 20"/>
                  <a:gd name="T5" fmla="*/ 14 h 28"/>
                  <a:gd name="T6" fmla="*/ 6 w 20"/>
                  <a:gd name="T7" fmla="*/ 15 h 28"/>
                  <a:gd name="T8" fmla="*/ 8 w 20"/>
                  <a:gd name="T9" fmla="*/ 6 h 28"/>
                  <a:gd name="T10" fmla="*/ 6 w 20"/>
                  <a:gd name="T11" fmla="*/ 25 h 28"/>
                  <a:gd name="T12" fmla="*/ 6 w 20"/>
                  <a:gd name="T13" fmla="*/ 23 h 28"/>
                  <a:gd name="T14" fmla="*/ 2 w 20"/>
                  <a:gd name="T15" fmla="*/ 25 h 28"/>
                  <a:gd name="T16" fmla="*/ 4 w 20"/>
                  <a:gd name="T17" fmla="*/ 15 h 28"/>
                  <a:gd name="T18" fmla="*/ 12 w 20"/>
                  <a:gd name="T19" fmla="*/ 14 h 28"/>
                  <a:gd name="T20" fmla="*/ 13 w 20"/>
                  <a:gd name="T21" fmla="*/ 21 h 28"/>
                  <a:gd name="T22" fmla="*/ 12 w 20"/>
                  <a:gd name="T23" fmla="*/ 21 h 28"/>
                  <a:gd name="T24" fmla="*/ 19 w 20"/>
                  <a:gd name="T25" fmla="*/ 19 h 28"/>
                  <a:gd name="T26" fmla="*/ 17 w 20"/>
                  <a:gd name="T27" fmla="*/ 19 h 28"/>
                  <a:gd name="T28" fmla="*/ 10 w 20"/>
                  <a:gd name="T29" fmla="*/ 0 h 28"/>
                  <a:gd name="T30" fmla="*/ 8 w 20"/>
                  <a:gd name="T31" fmla="*/ 2 h 28"/>
                  <a:gd name="T32" fmla="*/ 2 w 20"/>
                  <a:gd name="T33" fmla="*/ 25 h 28"/>
                  <a:gd name="T34" fmla="*/ 0 w 20"/>
                  <a:gd name="T35" fmla="*/ 25 h 28"/>
                  <a:gd name="T36" fmla="*/ 0 w 20"/>
                  <a:gd name="T37" fmla="*/ 27 h 28"/>
                  <a:gd name="T38" fmla="*/ 6 w 20"/>
                  <a:gd name="T39" fmla="*/ 25 h 28"/>
                  <a:gd name="T40" fmla="*/ 8 w 20"/>
                  <a:gd name="T41" fmla="*/ 6 h 2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0"/>
                  <a:gd name="T64" fmla="*/ 0 h 28"/>
                  <a:gd name="T65" fmla="*/ 20 w 20"/>
                  <a:gd name="T66" fmla="*/ 28 h 28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0" h="28">
                    <a:moveTo>
                      <a:pt x="8" y="6"/>
                    </a:moveTo>
                    <a:lnTo>
                      <a:pt x="8" y="4"/>
                    </a:lnTo>
                    <a:lnTo>
                      <a:pt x="12" y="14"/>
                    </a:lnTo>
                    <a:lnTo>
                      <a:pt x="6" y="15"/>
                    </a:lnTo>
                    <a:lnTo>
                      <a:pt x="8" y="6"/>
                    </a:lnTo>
                    <a:lnTo>
                      <a:pt x="6" y="25"/>
                    </a:lnTo>
                    <a:lnTo>
                      <a:pt x="6" y="23"/>
                    </a:lnTo>
                    <a:lnTo>
                      <a:pt x="2" y="25"/>
                    </a:lnTo>
                    <a:lnTo>
                      <a:pt x="4" y="15"/>
                    </a:lnTo>
                    <a:lnTo>
                      <a:pt x="12" y="14"/>
                    </a:lnTo>
                    <a:lnTo>
                      <a:pt x="13" y="21"/>
                    </a:lnTo>
                    <a:lnTo>
                      <a:pt x="12" y="21"/>
                    </a:lnTo>
                    <a:lnTo>
                      <a:pt x="19" y="19"/>
                    </a:lnTo>
                    <a:lnTo>
                      <a:pt x="17" y="19"/>
                    </a:lnTo>
                    <a:lnTo>
                      <a:pt x="10" y="0"/>
                    </a:lnTo>
                    <a:lnTo>
                      <a:pt x="8" y="2"/>
                    </a:lnTo>
                    <a:lnTo>
                      <a:pt x="2" y="25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6" y="25"/>
                    </a:lnTo>
                    <a:lnTo>
                      <a:pt x="8" y="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73" name="Freeform 14">
                <a:extLst>
                  <a:ext uri="{FF2B5EF4-FFF2-40B4-BE49-F238E27FC236}">
                    <a16:creationId xmlns:a16="http://schemas.microsoft.com/office/drawing/2014/main" id="{A0453C4D-70A7-4409-93A9-661E3E4E47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9" y="3482"/>
                <a:ext cx="17" cy="24"/>
              </a:xfrm>
              <a:custGeom>
                <a:avLst/>
                <a:gdLst>
                  <a:gd name="T0" fmla="*/ 16 w 17"/>
                  <a:gd name="T1" fmla="*/ 6 h 24"/>
                  <a:gd name="T2" fmla="*/ 14 w 17"/>
                  <a:gd name="T3" fmla="*/ 8 h 24"/>
                  <a:gd name="T4" fmla="*/ 14 w 17"/>
                  <a:gd name="T5" fmla="*/ 6 h 24"/>
                  <a:gd name="T6" fmla="*/ 14 w 17"/>
                  <a:gd name="T7" fmla="*/ 4 h 24"/>
                  <a:gd name="T8" fmla="*/ 12 w 17"/>
                  <a:gd name="T9" fmla="*/ 2 h 24"/>
                  <a:gd name="T10" fmla="*/ 10 w 17"/>
                  <a:gd name="T11" fmla="*/ 2 h 24"/>
                  <a:gd name="T12" fmla="*/ 8 w 17"/>
                  <a:gd name="T13" fmla="*/ 2 h 24"/>
                  <a:gd name="T14" fmla="*/ 8 w 17"/>
                  <a:gd name="T15" fmla="*/ 4 h 24"/>
                  <a:gd name="T16" fmla="*/ 6 w 17"/>
                  <a:gd name="T17" fmla="*/ 4 h 24"/>
                  <a:gd name="T18" fmla="*/ 6 w 17"/>
                  <a:gd name="T19" fmla="*/ 6 h 24"/>
                  <a:gd name="T20" fmla="*/ 4 w 17"/>
                  <a:gd name="T21" fmla="*/ 8 h 24"/>
                  <a:gd name="T22" fmla="*/ 4 w 17"/>
                  <a:gd name="T23" fmla="*/ 10 h 24"/>
                  <a:gd name="T24" fmla="*/ 4 w 17"/>
                  <a:gd name="T25" fmla="*/ 12 h 24"/>
                  <a:gd name="T26" fmla="*/ 4 w 17"/>
                  <a:gd name="T27" fmla="*/ 14 h 24"/>
                  <a:gd name="T28" fmla="*/ 4 w 17"/>
                  <a:gd name="T29" fmla="*/ 18 h 24"/>
                  <a:gd name="T30" fmla="*/ 4 w 17"/>
                  <a:gd name="T31" fmla="*/ 20 h 24"/>
                  <a:gd name="T32" fmla="*/ 4 w 17"/>
                  <a:gd name="T33" fmla="*/ 21 h 24"/>
                  <a:gd name="T34" fmla="*/ 6 w 17"/>
                  <a:gd name="T35" fmla="*/ 21 h 24"/>
                  <a:gd name="T36" fmla="*/ 6 w 17"/>
                  <a:gd name="T37" fmla="*/ 23 h 24"/>
                  <a:gd name="T38" fmla="*/ 8 w 17"/>
                  <a:gd name="T39" fmla="*/ 23 h 24"/>
                  <a:gd name="T40" fmla="*/ 10 w 17"/>
                  <a:gd name="T41" fmla="*/ 23 h 24"/>
                  <a:gd name="T42" fmla="*/ 12 w 17"/>
                  <a:gd name="T43" fmla="*/ 21 h 24"/>
                  <a:gd name="T44" fmla="*/ 12 w 17"/>
                  <a:gd name="T45" fmla="*/ 20 h 24"/>
                  <a:gd name="T46" fmla="*/ 14 w 17"/>
                  <a:gd name="T47" fmla="*/ 20 h 24"/>
                  <a:gd name="T48" fmla="*/ 14 w 17"/>
                  <a:gd name="T49" fmla="*/ 18 h 24"/>
                  <a:gd name="T50" fmla="*/ 14 w 17"/>
                  <a:gd name="T51" fmla="*/ 16 h 24"/>
                  <a:gd name="T52" fmla="*/ 14 w 17"/>
                  <a:gd name="T53" fmla="*/ 14 h 24"/>
                  <a:gd name="T54" fmla="*/ 16 w 17"/>
                  <a:gd name="T55" fmla="*/ 14 h 24"/>
                  <a:gd name="T56" fmla="*/ 16 w 17"/>
                  <a:gd name="T57" fmla="*/ 21 h 24"/>
                  <a:gd name="T58" fmla="*/ 14 w 17"/>
                  <a:gd name="T59" fmla="*/ 21 h 24"/>
                  <a:gd name="T60" fmla="*/ 12 w 17"/>
                  <a:gd name="T61" fmla="*/ 23 h 24"/>
                  <a:gd name="T62" fmla="*/ 10 w 17"/>
                  <a:gd name="T63" fmla="*/ 23 h 24"/>
                  <a:gd name="T64" fmla="*/ 8 w 17"/>
                  <a:gd name="T65" fmla="*/ 23 h 24"/>
                  <a:gd name="T66" fmla="*/ 6 w 17"/>
                  <a:gd name="T67" fmla="*/ 23 h 24"/>
                  <a:gd name="T68" fmla="*/ 4 w 17"/>
                  <a:gd name="T69" fmla="*/ 23 h 24"/>
                  <a:gd name="T70" fmla="*/ 2 w 17"/>
                  <a:gd name="T71" fmla="*/ 23 h 24"/>
                  <a:gd name="T72" fmla="*/ 2 w 17"/>
                  <a:gd name="T73" fmla="*/ 21 h 24"/>
                  <a:gd name="T74" fmla="*/ 0 w 17"/>
                  <a:gd name="T75" fmla="*/ 20 h 24"/>
                  <a:gd name="T76" fmla="*/ 0 w 17"/>
                  <a:gd name="T77" fmla="*/ 18 h 24"/>
                  <a:gd name="T78" fmla="*/ 0 w 17"/>
                  <a:gd name="T79" fmla="*/ 16 h 24"/>
                  <a:gd name="T80" fmla="*/ 0 w 17"/>
                  <a:gd name="T81" fmla="*/ 14 h 24"/>
                  <a:gd name="T82" fmla="*/ 0 w 17"/>
                  <a:gd name="T83" fmla="*/ 10 h 24"/>
                  <a:gd name="T84" fmla="*/ 2 w 17"/>
                  <a:gd name="T85" fmla="*/ 8 h 24"/>
                  <a:gd name="T86" fmla="*/ 2 w 17"/>
                  <a:gd name="T87" fmla="*/ 6 h 24"/>
                  <a:gd name="T88" fmla="*/ 4 w 17"/>
                  <a:gd name="T89" fmla="*/ 4 h 24"/>
                  <a:gd name="T90" fmla="*/ 6 w 17"/>
                  <a:gd name="T91" fmla="*/ 4 h 24"/>
                  <a:gd name="T92" fmla="*/ 8 w 17"/>
                  <a:gd name="T93" fmla="*/ 2 h 24"/>
                  <a:gd name="T94" fmla="*/ 10 w 17"/>
                  <a:gd name="T95" fmla="*/ 2 h 24"/>
                  <a:gd name="T96" fmla="*/ 10 w 17"/>
                  <a:gd name="T97" fmla="*/ 0 h 24"/>
                  <a:gd name="T98" fmla="*/ 12 w 17"/>
                  <a:gd name="T99" fmla="*/ 0 h 24"/>
                  <a:gd name="T100" fmla="*/ 14 w 17"/>
                  <a:gd name="T101" fmla="*/ 0 h 24"/>
                  <a:gd name="T102" fmla="*/ 16 w 17"/>
                  <a:gd name="T103" fmla="*/ 0 h 24"/>
                  <a:gd name="T104" fmla="*/ 16 w 17"/>
                  <a:gd name="T105" fmla="*/ 6 h 24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7"/>
                  <a:gd name="T160" fmla="*/ 0 h 24"/>
                  <a:gd name="T161" fmla="*/ 17 w 17"/>
                  <a:gd name="T162" fmla="*/ 24 h 24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7" h="24">
                    <a:moveTo>
                      <a:pt x="16" y="6"/>
                    </a:moveTo>
                    <a:lnTo>
                      <a:pt x="14" y="8"/>
                    </a:lnTo>
                    <a:lnTo>
                      <a:pt x="14" y="6"/>
                    </a:lnTo>
                    <a:lnTo>
                      <a:pt x="14" y="4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6" y="6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4" y="18"/>
                    </a:lnTo>
                    <a:lnTo>
                      <a:pt x="4" y="20"/>
                    </a:lnTo>
                    <a:lnTo>
                      <a:pt x="4" y="21"/>
                    </a:lnTo>
                    <a:lnTo>
                      <a:pt x="6" y="21"/>
                    </a:lnTo>
                    <a:lnTo>
                      <a:pt x="6" y="23"/>
                    </a:lnTo>
                    <a:lnTo>
                      <a:pt x="8" y="23"/>
                    </a:lnTo>
                    <a:lnTo>
                      <a:pt x="10" y="23"/>
                    </a:lnTo>
                    <a:lnTo>
                      <a:pt x="12" y="21"/>
                    </a:lnTo>
                    <a:lnTo>
                      <a:pt x="12" y="20"/>
                    </a:lnTo>
                    <a:lnTo>
                      <a:pt x="14" y="20"/>
                    </a:lnTo>
                    <a:lnTo>
                      <a:pt x="14" y="18"/>
                    </a:lnTo>
                    <a:lnTo>
                      <a:pt x="14" y="16"/>
                    </a:lnTo>
                    <a:lnTo>
                      <a:pt x="14" y="14"/>
                    </a:lnTo>
                    <a:lnTo>
                      <a:pt x="16" y="14"/>
                    </a:lnTo>
                    <a:lnTo>
                      <a:pt x="16" y="21"/>
                    </a:lnTo>
                    <a:lnTo>
                      <a:pt x="14" y="21"/>
                    </a:lnTo>
                    <a:lnTo>
                      <a:pt x="12" y="23"/>
                    </a:lnTo>
                    <a:lnTo>
                      <a:pt x="10" y="23"/>
                    </a:lnTo>
                    <a:lnTo>
                      <a:pt x="8" y="23"/>
                    </a:lnTo>
                    <a:lnTo>
                      <a:pt x="6" y="23"/>
                    </a:lnTo>
                    <a:lnTo>
                      <a:pt x="4" y="23"/>
                    </a:lnTo>
                    <a:lnTo>
                      <a:pt x="2" y="23"/>
                    </a:lnTo>
                    <a:lnTo>
                      <a:pt x="2" y="21"/>
                    </a:lnTo>
                    <a:lnTo>
                      <a:pt x="0" y="20"/>
                    </a:lnTo>
                    <a:lnTo>
                      <a:pt x="0" y="18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2" y="8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6" y="0"/>
                    </a:lnTo>
                    <a:lnTo>
                      <a:pt x="16" y="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74" name="Freeform 15">
                <a:extLst>
                  <a:ext uri="{FF2B5EF4-FFF2-40B4-BE49-F238E27FC236}">
                    <a16:creationId xmlns:a16="http://schemas.microsoft.com/office/drawing/2014/main" id="{208004AE-2D58-42E1-AB97-C2A8C8BAA1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5" y="3477"/>
                <a:ext cx="18" cy="27"/>
              </a:xfrm>
              <a:custGeom>
                <a:avLst/>
                <a:gdLst>
                  <a:gd name="T0" fmla="*/ 0 w 18"/>
                  <a:gd name="T1" fmla="*/ 26 h 27"/>
                  <a:gd name="T2" fmla="*/ 2 w 18"/>
                  <a:gd name="T3" fmla="*/ 25 h 27"/>
                  <a:gd name="T4" fmla="*/ 2 w 18"/>
                  <a:gd name="T5" fmla="*/ 5 h 27"/>
                  <a:gd name="T6" fmla="*/ 0 w 18"/>
                  <a:gd name="T7" fmla="*/ 5 h 27"/>
                  <a:gd name="T8" fmla="*/ 15 w 18"/>
                  <a:gd name="T9" fmla="*/ 0 h 27"/>
                  <a:gd name="T10" fmla="*/ 15 w 18"/>
                  <a:gd name="T11" fmla="*/ 7 h 27"/>
                  <a:gd name="T12" fmla="*/ 15 w 18"/>
                  <a:gd name="T13" fmla="*/ 5 h 27"/>
                  <a:gd name="T14" fmla="*/ 13 w 18"/>
                  <a:gd name="T15" fmla="*/ 4 h 27"/>
                  <a:gd name="T16" fmla="*/ 13 w 18"/>
                  <a:gd name="T17" fmla="*/ 2 h 27"/>
                  <a:gd name="T18" fmla="*/ 11 w 18"/>
                  <a:gd name="T19" fmla="*/ 2 h 27"/>
                  <a:gd name="T20" fmla="*/ 5 w 18"/>
                  <a:gd name="T21" fmla="*/ 4 h 27"/>
                  <a:gd name="T22" fmla="*/ 5 w 18"/>
                  <a:gd name="T23" fmla="*/ 13 h 27"/>
                  <a:gd name="T24" fmla="*/ 7 w 18"/>
                  <a:gd name="T25" fmla="*/ 13 h 27"/>
                  <a:gd name="T26" fmla="*/ 7 w 18"/>
                  <a:gd name="T27" fmla="*/ 11 h 27"/>
                  <a:gd name="T28" fmla="*/ 9 w 18"/>
                  <a:gd name="T29" fmla="*/ 11 h 27"/>
                  <a:gd name="T30" fmla="*/ 9 w 18"/>
                  <a:gd name="T31" fmla="*/ 9 h 27"/>
                  <a:gd name="T32" fmla="*/ 11 w 18"/>
                  <a:gd name="T33" fmla="*/ 9 h 27"/>
                  <a:gd name="T34" fmla="*/ 11 w 18"/>
                  <a:gd name="T35" fmla="*/ 7 h 27"/>
                  <a:gd name="T36" fmla="*/ 11 w 18"/>
                  <a:gd name="T37" fmla="*/ 17 h 27"/>
                  <a:gd name="T38" fmla="*/ 11 w 18"/>
                  <a:gd name="T39" fmla="*/ 15 h 27"/>
                  <a:gd name="T40" fmla="*/ 9 w 18"/>
                  <a:gd name="T41" fmla="*/ 15 h 27"/>
                  <a:gd name="T42" fmla="*/ 9 w 18"/>
                  <a:gd name="T43" fmla="*/ 13 h 27"/>
                  <a:gd name="T44" fmla="*/ 7 w 18"/>
                  <a:gd name="T45" fmla="*/ 13 h 27"/>
                  <a:gd name="T46" fmla="*/ 5 w 18"/>
                  <a:gd name="T47" fmla="*/ 13 h 27"/>
                  <a:gd name="T48" fmla="*/ 5 w 18"/>
                  <a:gd name="T49" fmla="*/ 25 h 27"/>
                  <a:gd name="T50" fmla="*/ 11 w 18"/>
                  <a:gd name="T51" fmla="*/ 23 h 27"/>
                  <a:gd name="T52" fmla="*/ 11 w 18"/>
                  <a:gd name="T53" fmla="*/ 21 h 27"/>
                  <a:gd name="T54" fmla="*/ 13 w 18"/>
                  <a:gd name="T55" fmla="*/ 21 h 27"/>
                  <a:gd name="T56" fmla="*/ 13 w 18"/>
                  <a:gd name="T57" fmla="*/ 19 h 27"/>
                  <a:gd name="T58" fmla="*/ 15 w 18"/>
                  <a:gd name="T59" fmla="*/ 17 h 27"/>
                  <a:gd name="T60" fmla="*/ 15 w 18"/>
                  <a:gd name="T61" fmla="*/ 15 h 27"/>
                  <a:gd name="T62" fmla="*/ 15 w 18"/>
                  <a:gd name="T63" fmla="*/ 13 h 27"/>
                  <a:gd name="T64" fmla="*/ 17 w 18"/>
                  <a:gd name="T65" fmla="*/ 13 h 27"/>
                  <a:gd name="T66" fmla="*/ 17 w 18"/>
                  <a:gd name="T67" fmla="*/ 21 h 27"/>
                  <a:gd name="T68" fmla="*/ 0 w 18"/>
                  <a:gd name="T69" fmla="*/ 26 h 27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8"/>
                  <a:gd name="T106" fmla="*/ 0 h 27"/>
                  <a:gd name="T107" fmla="*/ 18 w 18"/>
                  <a:gd name="T108" fmla="*/ 27 h 27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8" h="27">
                    <a:moveTo>
                      <a:pt x="0" y="26"/>
                    </a:moveTo>
                    <a:lnTo>
                      <a:pt x="2" y="2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15" y="0"/>
                    </a:lnTo>
                    <a:lnTo>
                      <a:pt x="15" y="7"/>
                    </a:lnTo>
                    <a:lnTo>
                      <a:pt x="15" y="5"/>
                    </a:lnTo>
                    <a:lnTo>
                      <a:pt x="13" y="4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5" y="4"/>
                    </a:lnTo>
                    <a:lnTo>
                      <a:pt x="5" y="13"/>
                    </a:lnTo>
                    <a:lnTo>
                      <a:pt x="7" y="13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9" y="9"/>
                    </a:lnTo>
                    <a:lnTo>
                      <a:pt x="11" y="9"/>
                    </a:lnTo>
                    <a:lnTo>
                      <a:pt x="11" y="7"/>
                    </a:lnTo>
                    <a:lnTo>
                      <a:pt x="11" y="17"/>
                    </a:lnTo>
                    <a:lnTo>
                      <a:pt x="11" y="15"/>
                    </a:lnTo>
                    <a:lnTo>
                      <a:pt x="9" y="15"/>
                    </a:lnTo>
                    <a:lnTo>
                      <a:pt x="9" y="13"/>
                    </a:lnTo>
                    <a:lnTo>
                      <a:pt x="7" y="13"/>
                    </a:lnTo>
                    <a:lnTo>
                      <a:pt x="5" y="13"/>
                    </a:lnTo>
                    <a:lnTo>
                      <a:pt x="5" y="25"/>
                    </a:lnTo>
                    <a:lnTo>
                      <a:pt x="11" y="23"/>
                    </a:lnTo>
                    <a:lnTo>
                      <a:pt x="11" y="21"/>
                    </a:lnTo>
                    <a:lnTo>
                      <a:pt x="13" y="21"/>
                    </a:lnTo>
                    <a:lnTo>
                      <a:pt x="13" y="19"/>
                    </a:lnTo>
                    <a:lnTo>
                      <a:pt x="15" y="17"/>
                    </a:lnTo>
                    <a:lnTo>
                      <a:pt x="15" y="15"/>
                    </a:lnTo>
                    <a:lnTo>
                      <a:pt x="15" y="13"/>
                    </a:lnTo>
                    <a:lnTo>
                      <a:pt x="17" y="13"/>
                    </a:lnTo>
                    <a:lnTo>
                      <a:pt x="17" y="21"/>
                    </a:lnTo>
                    <a:lnTo>
                      <a:pt x="0" y="2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75" name="Freeform 16">
                <a:extLst>
                  <a:ext uri="{FF2B5EF4-FFF2-40B4-BE49-F238E27FC236}">
                    <a16:creationId xmlns:a16="http://schemas.microsoft.com/office/drawing/2014/main" id="{C010C950-0527-466C-B12B-489FEB7EC9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2" y="3479"/>
                <a:ext cx="17" cy="20"/>
              </a:xfrm>
              <a:custGeom>
                <a:avLst/>
                <a:gdLst>
                  <a:gd name="T0" fmla="*/ 2 w 17"/>
                  <a:gd name="T1" fmla="*/ 11 h 20"/>
                  <a:gd name="T2" fmla="*/ 2 w 17"/>
                  <a:gd name="T3" fmla="*/ 13 h 20"/>
                  <a:gd name="T4" fmla="*/ 2 w 17"/>
                  <a:gd name="T5" fmla="*/ 15 h 20"/>
                  <a:gd name="T6" fmla="*/ 5 w 17"/>
                  <a:gd name="T7" fmla="*/ 17 h 20"/>
                  <a:gd name="T8" fmla="*/ 8 w 17"/>
                  <a:gd name="T9" fmla="*/ 17 h 20"/>
                  <a:gd name="T10" fmla="*/ 11 w 17"/>
                  <a:gd name="T11" fmla="*/ 17 h 20"/>
                  <a:gd name="T12" fmla="*/ 11 w 17"/>
                  <a:gd name="T13" fmla="*/ 15 h 20"/>
                  <a:gd name="T14" fmla="*/ 13 w 17"/>
                  <a:gd name="T15" fmla="*/ 15 h 20"/>
                  <a:gd name="T16" fmla="*/ 13 w 17"/>
                  <a:gd name="T17" fmla="*/ 13 h 20"/>
                  <a:gd name="T18" fmla="*/ 13 w 17"/>
                  <a:gd name="T19" fmla="*/ 11 h 20"/>
                  <a:gd name="T20" fmla="*/ 11 w 17"/>
                  <a:gd name="T21" fmla="*/ 11 h 20"/>
                  <a:gd name="T22" fmla="*/ 8 w 17"/>
                  <a:gd name="T23" fmla="*/ 11 h 20"/>
                  <a:gd name="T24" fmla="*/ 5 w 17"/>
                  <a:gd name="T25" fmla="*/ 11 h 20"/>
                  <a:gd name="T26" fmla="*/ 2 w 17"/>
                  <a:gd name="T27" fmla="*/ 9 h 20"/>
                  <a:gd name="T28" fmla="*/ 0 w 17"/>
                  <a:gd name="T29" fmla="*/ 7 h 20"/>
                  <a:gd name="T30" fmla="*/ 0 w 17"/>
                  <a:gd name="T31" fmla="*/ 5 h 20"/>
                  <a:gd name="T32" fmla="*/ 2 w 17"/>
                  <a:gd name="T33" fmla="*/ 5 h 20"/>
                  <a:gd name="T34" fmla="*/ 2 w 17"/>
                  <a:gd name="T35" fmla="*/ 3 h 20"/>
                  <a:gd name="T36" fmla="*/ 5 w 17"/>
                  <a:gd name="T37" fmla="*/ 2 h 20"/>
                  <a:gd name="T38" fmla="*/ 8 w 17"/>
                  <a:gd name="T39" fmla="*/ 2 h 20"/>
                  <a:gd name="T40" fmla="*/ 8 w 17"/>
                  <a:gd name="T41" fmla="*/ 0 h 20"/>
                  <a:gd name="T42" fmla="*/ 11 w 17"/>
                  <a:gd name="T43" fmla="*/ 0 h 20"/>
                  <a:gd name="T44" fmla="*/ 13 w 17"/>
                  <a:gd name="T45" fmla="*/ 0 h 20"/>
                  <a:gd name="T46" fmla="*/ 16 w 17"/>
                  <a:gd name="T47" fmla="*/ 0 h 20"/>
                  <a:gd name="T48" fmla="*/ 16 w 17"/>
                  <a:gd name="T49" fmla="*/ 5 h 20"/>
                  <a:gd name="T50" fmla="*/ 13 w 17"/>
                  <a:gd name="T51" fmla="*/ 5 h 20"/>
                  <a:gd name="T52" fmla="*/ 13 w 17"/>
                  <a:gd name="T53" fmla="*/ 3 h 20"/>
                  <a:gd name="T54" fmla="*/ 13 w 17"/>
                  <a:gd name="T55" fmla="*/ 2 h 20"/>
                  <a:gd name="T56" fmla="*/ 11 w 17"/>
                  <a:gd name="T57" fmla="*/ 2 h 20"/>
                  <a:gd name="T58" fmla="*/ 8 w 17"/>
                  <a:gd name="T59" fmla="*/ 2 h 20"/>
                  <a:gd name="T60" fmla="*/ 5 w 17"/>
                  <a:gd name="T61" fmla="*/ 2 h 20"/>
                  <a:gd name="T62" fmla="*/ 5 w 17"/>
                  <a:gd name="T63" fmla="*/ 3 h 20"/>
                  <a:gd name="T64" fmla="*/ 2 w 17"/>
                  <a:gd name="T65" fmla="*/ 5 h 20"/>
                  <a:gd name="T66" fmla="*/ 5 w 17"/>
                  <a:gd name="T67" fmla="*/ 5 h 20"/>
                  <a:gd name="T68" fmla="*/ 5 w 17"/>
                  <a:gd name="T69" fmla="*/ 7 h 20"/>
                  <a:gd name="T70" fmla="*/ 8 w 17"/>
                  <a:gd name="T71" fmla="*/ 7 h 20"/>
                  <a:gd name="T72" fmla="*/ 11 w 17"/>
                  <a:gd name="T73" fmla="*/ 7 h 20"/>
                  <a:gd name="T74" fmla="*/ 13 w 17"/>
                  <a:gd name="T75" fmla="*/ 7 h 20"/>
                  <a:gd name="T76" fmla="*/ 16 w 17"/>
                  <a:gd name="T77" fmla="*/ 7 h 20"/>
                  <a:gd name="T78" fmla="*/ 16 w 17"/>
                  <a:gd name="T79" fmla="*/ 9 h 20"/>
                  <a:gd name="T80" fmla="*/ 16 w 17"/>
                  <a:gd name="T81" fmla="*/ 11 h 20"/>
                  <a:gd name="T82" fmla="*/ 16 w 17"/>
                  <a:gd name="T83" fmla="*/ 13 h 20"/>
                  <a:gd name="T84" fmla="*/ 13 w 17"/>
                  <a:gd name="T85" fmla="*/ 15 h 20"/>
                  <a:gd name="T86" fmla="*/ 11 w 17"/>
                  <a:gd name="T87" fmla="*/ 17 h 20"/>
                  <a:gd name="T88" fmla="*/ 8 w 17"/>
                  <a:gd name="T89" fmla="*/ 17 h 20"/>
                  <a:gd name="T90" fmla="*/ 5 w 17"/>
                  <a:gd name="T91" fmla="*/ 17 h 20"/>
                  <a:gd name="T92" fmla="*/ 5 w 17"/>
                  <a:gd name="T93" fmla="*/ 19 h 20"/>
                  <a:gd name="T94" fmla="*/ 2 w 17"/>
                  <a:gd name="T95" fmla="*/ 19 h 20"/>
                  <a:gd name="T96" fmla="*/ 2 w 17"/>
                  <a:gd name="T97" fmla="*/ 17 h 20"/>
                  <a:gd name="T98" fmla="*/ 0 w 17"/>
                  <a:gd name="T99" fmla="*/ 17 h 20"/>
                  <a:gd name="T100" fmla="*/ 0 w 17"/>
                  <a:gd name="T101" fmla="*/ 13 h 20"/>
                  <a:gd name="T102" fmla="*/ 2 w 17"/>
                  <a:gd name="T103" fmla="*/ 11 h 2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7"/>
                  <a:gd name="T157" fmla="*/ 0 h 20"/>
                  <a:gd name="T158" fmla="*/ 17 w 17"/>
                  <a:gd name="T159" fmla="*/ 20 h 20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7" h="20">
                    <a:moveTo>
                      <a:pt x="2" y="11"/>
                    </a:moveTo>
                    <a:lnTo>
                      <a:pt x="2" y="13"/>
                    </a:lnTo>
                    <a:lnTo>
                      <a:pt x="2" y="15"/>
                    </a:lnTo>
                    <a:lnTo>
                      <a:pt x="5" y="17"/>
                    </a:lnTo>
                    <a:lnTo>
                      <a:pt x="8" y="17"/>
                    </a:lnTo>
                    <a:lnTo>
                      <a:pt x="11" y="17"/>
                    </a:lnTo>
                    <a:lnTo>
                      <a:pt x="11" y="15"/>
                    </a:lnTo>
                    <a:lnTo>
                      <a:pt x="13" y="15"/>
                    </a:lnTo>
                    <a:lnTo>
                      <a:pt x="13" y="13"/>
                    </a:lnTo>
                    <a:lnTo>
                      <a:pt x="13" y="11"/>
                    </a:lnTo>
                    <a:lnTo>
                      <a:pt x="11" y="11"/>
                    </a:lnTo>
                    <a:lnTo>
                      <a:pt x="8" y="11"/>
                    </a:lnTo>
                    <a:lnTo>
                      <a:pt x="5" y="11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5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6" y="0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8" y="2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5" y="7"/>
                    </a:lnTo>
                    <a:lnTo>
                      <a:pt x="8" y="7"/>
                    </a:lnTo>
                    <a:lnTo>
                      <a:pt x="11" y="7"/>
                    </a:lnTo>
                    <a:lnTo>
                      <a:pt x="13" y="7"/>
                    </a:lnTo>
                    <a:lnTo>
                      <a:pt x="16" y="7"/>
                    </a:lnTo>
                    <a:lnTo>
                      <a:pt x="16" y="9"/>
                    </a:lnTo>
                    <a:lnTo>
                      <a:pt x="16" y="11"/>
                    </a:lnTo>
                    <a:lnTo>
                      <a:pt x="16" y="13"/>
                    </a:lnTo>
                    <a:lnTo>
                      <a:pt x="13" y="15"/>
                    </a:lnTo>
                    <a:lnTo>
                      <a:pt x="11" y="17"/>
                    </a:lnTo>
                    <a:lnTo>
                      <a:pt x="8" y="17"/>
                    </a:lnTo>
                    <a:lnTo>
                      <a:pt x="5" y="17"/>
                    </a:lnTo>
                    <a:lnTo>
                      <a:pt x="5" y="19"/>
                    </a:lnTo>
                    <a:lnTo>
                      <a:pt x="2" y="19"/>
                    </a:lnTo>
                    <a:lnTo>
                      <a:pt x="2" y="17"/>
                    </a:lnTo>
                    <a:lnTo>
                      <a:pt x="0" y="17"/>
                    </a:lnTo>
                    <a:lnTo>
                      <a:pt x="0" y="13"/>
                    </a:lnTo>
                    <a:lnTo>
                      <a:pt x="2" y="11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76" name="Freeform 17">
                <a:extLst>
                  <a:ext uri="{FF2B5EF4-FFF2-40B4-BE49-F238E27FC236}">
                    <a16:creationId xmlns:a16="http://schemas.microsoft.com/office/drawing/2014/main" id="{265AAEBB-8C03-4493-920E-A6EA8120CC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3" y="3471"/>
                <a:ext cx="24" cy="22"/>
              </a:xfrm>
              <a:custGeom>
                <a:avLst/>
                <a:gdLst>
                  <a:gd name="T0" fmla="*/ 0 w 24"/>
                  <a:gd name="T1" fmla="*/ 8 h 22"/>
                  <a:gd name="T2" fmla="*/ 6 w 24"/>
                  <a:gd name="T3" fmla="*/ 6 h 22"/>
                  <a:gd name="T4" fmla="*/ 4 w 24"/>
                  <a:gd name="T5" fmla="*/ 6 h 22"/>
                  <a:gd name="T6" fmla="*/ 10 w 24"/>
                  <a:gd name="T7" fmla="*/ 17 h 22"/>
                  <a:gd name="T8" fmla="*/ 12 w 24"/>
                  <a:gd name="T9" fmla="*/ 10 h 22"/>
                  <a:gd name="T10" fmla="*/ 10 w 24"/>
                  <a:gd name="T11" fmla="*/ 6 h 22"/>
                  <a:gd name="T12" fmla="*/ 8 w 24"/>
                  <a:gd name="T13" fmla="*/ 6 h 22"/>
                  <a:gd name="T14" fmla="*/ 16 w 24"/>
                  <a:gd name="T15" fmla="*/ 2 h 22"/>
                  <a:gd name="T16" fmla="*/ 16 w 24"/>
                  <a:gd name="T17" fmla="*/ 4 h 22"/>
                  <a:gd name="T18" fmla="*/ 14 w 24"/>
                  <a:gd name="T19" fmla="*/ 4 h 22"/>
                  <a:gd name="T20" fmla="*/ 18 w 24"/>
                  <a:gd name="T21" fmla="*/ 15 h 22"/>
                  <a:gd name="T22" fmla="*/ 21 w 24"/>
                  <a:gd name="T23" fmla="*/ 2 h 22"/>
                  <a:gd name="T24" fmla="*/ 19 w 24"/>
                  <a:gd name="T25" fmla="*/ 2 h 22"/>
                  <a:gd name="T26" fmla="*/ 23 w 24"/>
                  <a:gd name="T27" fmla="*/ 0 h 22"/>
                  <a:gd name="T28" fmla="*/ 21 w 24"/>
                  <a:gd name="T29" fmla="*/ 0 h 22"/>
                  <a:gd name="T30" fmla="*/ 18 w 24"/>
                  <a:gd name="T31" fmla="*/ 17 h 22"/>
                  <a:gd name="T32" fmla="*/ 16 w 24"/>
                  <a:gd name="T33" fmla="*/ 19 h 22"/>
                  <a:gd name="T34" fmla="*/ 12 w 24"/>
                  <a:gd name="T35" fmla="*/ 10 h 22"/>
                  <a:gd name="T36" fmla="*/ 8 w 24"/>
                  <a:gd name="T37" fmla="*/ 21 h 22"/>
                  <a:gd name="T38" fmla="*/ 2 w 24"/>
                  <a:gd name="T39" fmla="*/ 8 h 22"/>
                  <a:gd name="T40" fmla="*/ 0 w 24"/>
                  <a:gd name="T41" fmla="*/ 8 h 22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4"/>
                  <a:gd name="T64" fmla="*/ 0 h 22"/>
                  <a:gd name="T65" fmla="*/ 24 w 24"/>
                  <a:gd name="T66" fmla="*/ 22 h 22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4" h="22">
                    <a:moveTo>
                      <a:pt x="0" y="8"/>
                    </a:moveTo>
                    <a:lnTo>
                      <a:pt x="6" y="6"/>
                    </a:lnTo>
                    <a:lnTo>
                      <a:pt x="4" y="6"/>
                    </a:lnTo>
                    <a:lnTo>
                      <a:pt x="10" y="17"/>
                    </a:lnTo>
                    <a:lnTo>
                      <a:pt x="12" y="10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16" y="2"/>
                    </a:lnTo>
                    <a:lnTo>
                      <a:pt x="16" y="4"/>
                    </a:lnTo>
                    <a:lnTo>
                      <a:pt x="14" y="4"/>
                    </a:lnTo>
                    <a:lnTo>
                      <a:pt x="18" y="15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18" y="17"/>
                    </a:lnTo>
                    <a:lnTo>
                      <a:pt x="16" y="19"/>
                    </a:lnTo>
                    <a:lnTo>
                      <a:pt x="12" y="10"/>
                    </a:lnTo>
                    <a:lnTo>
                      <a:pt x="8" y="21"/>
                    </a:lnTo>
                    <a:lnTo>
                      <a:pt x="2" y="8"/>
                    </a:lnTo>
                    <a:lnTo>
                      <a:pt x="0" y="8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77" name="Freeform 18">
                <a:extLst>
                  <a:ext uri="{FF2B5EF4-FFF2-40B4-BE49-F238E27FC236}">
                    <a16:creationId xmlns:a16="http://schemas.microsoft.com/office/drawing/2014/main" id="{2DA3FDEA-39E3-46F4-8C51-893E4AC749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26" y="3465"/>
                <a:ext cx="17" cy="22"/>
              </a:xfrm>
              <a:custGeom>
                <a:avLst/>
                <a:gdLst>
                  <a:gd name="T0" fmla="*/ 0 w 17"/>
                  <a:gd name="T1" fmla="*/ 2 h 22"/>
                  <a:gd name="T2" fmla="*/ 0 w 17"/>
                  <a:gd name="T3" fmla="*/ 4 h 22"/>
                  <a:gd name="T4" fmla="*/ 5 w 17"/>
                  <a:gd name="T5" fmla="*/ 4 h 22"/>
                  <a:gd name="T6" fmla="*/ 10 w 17"/>
                  <a:gd name="T7" fmla="*/ 2 h 22"/>
                  <a:gd name="T8" fmla="*/ 10 w 17"/>
                  <a:gd name="T9" fmla="*/ 0 h 22"/>
                  <a:gd name="T10" fmla="*/ 5 w 17"/>
                  <a:gd name="T11" fmla="*/ 0 h 22"/>
                  <a:gd name="T12" fmla="*/ 0 w 17"/>
                  <a:gd name="T13" fmla="*/ 0 h 22"/>
                  <a:gd name="T14" fmla="*/ 0 w 17"/>
                  <a:gd name="T15" fmla="*/ 2 h 22"/>
                  <a:gd name="T16" fmla="*/ 10 w 17"/>
                  <a:gd name="T17" fmla="*/ 4 h 22"/>
                  <a:gd name="T18" fmla="*/ 0 w 17"/>
                  <a:gd name="T19" fmla="*/ 6 h 22"/>
                  <a:gd name="T20" fmla="*/ 0 w 17"/>
                  <a:gd name="T21" fmla="*/ 21 h 22"/>
                  <a:gd name="T22" fmla="*/ 16 w 17"/>
                  <a:gd name="T23" fmla="*/ 19 h 22"/>
                  <a:gd name="T24" fmla="*/ 10 w 17"/>
                  <a:gd name="T25" fmla="*/ 19 h 22"/>
                  <a:gd name="T26" fmla="*/ 10 w 17"/>
                  <a:gd name="T27" fmla="*/ 4 h 22"/>
                  <a:gd name="T28" fmla="*/ 0 w 17"/>
                  <a:gd name="T29" fmla="*/ 2 h 2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7"/>
                  <a:gd name="T46" fmla="*/ 0 h 22"/>
                  <a:gd name="T47" fmla="*/ 17 w 17"/>
                  <a:gd name="T48" fmla="*/ 22 h 2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7" h="22">
                    <a:moveTo>
                      <a:pt x="0" y="2"/>
                    </a:moveTo>
                    <a:lnTo>
                      <a:pt x="0" y="4"/>
                    </a:lnTo>
                    <a:lnTo>
                      <a:pt x="5" y="4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0" y="4"/>
                    </a:lnTo>
                    <a:lnTo>
                      <a:pt x="0" y="6"/>
                    </a:lnTo>
                    <a:lnTo>
                      <a:pt x="0" y="21"/>
                    </a:lnTo>
                    <a:lnTo>
                      <a:pt x="16" y="19"/>
                    </a:lnTo>
                    <a:lnTo>
                      <a:pt x="10" y="19"/>
                    </a:lnTo>
                    <a:lnTo>
                      <a:pt x="10" y="4"/>
                    </a:lnTo>
                    <a:lnTo>
                      <a:pt x="0" y="2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78" name="Freeform 19">
                <a:extLst>
                  <a:ext uri="{FF2B5EF4-FFF2-40B4-BE49-F238E27FC236}">
                    <a16:creationId xmlns:a16="http://schemas.microsoft.com/office/drawing/2014/main" id="{DD574B8B-C732-470D-B36B-968F5BF121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32" y="3463"/>
                <a:ext cx="17" cy="22"/>
              </a:xfrm>
              <a:custGeom>
                <a:avLst/>
                <a:gdLst>
                  <a:gd name="T0" fmla="*/ 0 w 17"/>
                  <a:gd name="T1" fmla="*/ 6 h 22"/>
                  <a:gd name="T2" fmla="*/ 3 w 17"/>
                  <a:gd name="T3" fmla="*/ 6 h 22"/>
                  <a:gd name="T4" fmla="*/ 3 w 17"/>
                  <a:gd name="T5" fmla="*/ 2 h 22"/>
                  <a:gd name="T6" fmla="*/ 9 w 17"/>
                  <a:gd name="T7" fmla="*/ 0 h 22"/>
                  <a:gd name="T8" fmla="*/ 9 w 17"/>
                  <a:gd name="T9" fmla="*/ 4 h 22"/>
                  <a:gd name="T10" fmla="*/ 12 w 17"/>
                  <a:gd name="T11" fmla="*/ 4 h 22"/>
                  <a:gd name="T12" fmla="*/ 9 w 17"/>
                  <a:gd name="T13" fmla="*/ 4 h 22"/>
                  <a:gd name="T14" fmla="*/ 9 w 17"/>
                  <a:gd name="T15" fmla="*/ 18 h 22"/>
                  <a:gd name="T16" fmla="*/ 9 w 17"/>
                  <a:gd name="T17" fmla="*/ 19 h 22"/>
                  <a:gd name="T18" fmla="*/ 12 w 17"/>
                  <a:gd name="T19" fmla="*/ 19 h 22"/>
                  <a:gd name="T20" fmla="*/ 12 w 17"/>
                  <a:gd name="T21" fmla="*/ 18 h 22"/>
                  <a:gd name="T22" fmla="*/ 16 w 17"/>
                  <a:gd name="T23" fmla="*/ 16 h 22"/>
                  <a:gd name="T24" fmla="*/ 16 w 17"/>
                  <a:gd name="T25" fmla="*/ 12 h 22"/>
                  <a:gd name="T26" fmla="*/ 16 w 17"/>
                  <a:gd name="T27" fmla="*/ 16 h 22"/>
                  <a:gd name="T28" fmla="*/ 16 w 17"/>
                  <a:gd name="T29" fmla="*/ 18 h 22"/>
                  <a:gd name="T30" fmla="*/ 12 w 17"/>
                  <a:gd name="T31" fmla="*/ 19 h 22"/>
                  <a:gd name="T32" fmla="*/ 9 w 17"/>
                  <a:gd name="T33" fmla="*/ 19 h 22"/>
                  <a:gd name="T34" fmla="*/ 9 w 17"/>
                  <a:gd name="T35" fmla="*/ 21 h 22"/>
                  <a:gd name="T36" fmla="*/ 6 w 17"/>
                  <a:gd name="T37" fmla="*/ 21 h 22"/>
                  <a:gd name="T38" fmla="*/ 6 w 17"/>
                  <a:gd name="T39" fmla="*/ 19 h 22"/>
                  <a:gd name="T40" fmla="*/ 3 w 17"/>
                  <a:gd name="T41" fmla="*/ 19 h 22"/>
                  <a:gd name="T42" fmla="*/ 3 w 17"/>
                  <a:gd name="T43" fmla="*/ 18 h 22"/>
                  <a:gd name="T44" fmla="*/ 3 w 17"/>
                  <a:gd name="T45" fmla="*/ 6 h 22"/>
                  <a:gd name="T46" fmla="*/ 0 w 17"/>
                  <a:gd name="T47" fmla="*/ 6 h 2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7"/>
                  <a:gd name="T73" fmla="*/ 0 h 22"/>
                  <a:gd name="T74" fmla="*/ 17 w 17"/>
                  <a:gd name="T75" fmla="*/ 22 h 2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7" h="22">
                    <a:moveTo>
                      <a:pt x="0" y="6"/>
                    </a:moveTo>
                    <a:lnTo>
                      <a:pt x="3" y="6"/>
                    </a:lnTo>
                    <a:lnTo>
                      <a:pt x="3" y="2"/>
                    </a:lnTo>
                    <a:lnTo>
                      <a:pt x="9" y="0"/>
                    </a:lnTo>
                    <a:lnTo>
                      <a:pt x="9" y="4"/>
                    </a:lnTo>
                    <a:lnTo>
                      <a:pt x="12" y="4"/>
                    </a:lnTo>
                    <a:lnTo>
                      <a:pt x="9" y="4"/>
                    </a:lnTo>
                    <a:lnTo>
                      <a:pt x="9" y="18"/>
                    </a:lnTo>
                    <a:lnTo>
                      <a:pt x="9" y="19"/>
                    </a:lnTo>
                    <a:lnTo>
                      <a:pt x="12" y="19"/>
                    </a:lnTo>
                    <a:lnTo>
                      <a:pt x="12" y="18"/>
                    </a:lnTo>
                    <a:lnTo>
                      <a:pt x="16" y="16"/>
                    </a:lnTo>
                    <a:lnTo>
                      <a:pt x="16" y="12"/>
                    </a:lnTo>
                    <a:lnTo>
                      <a:pt x="16" y="16"/>
                    </a:lnTo>
                    <a:lnTo>
                      <a:pt x="16" y="18"/>
                    </a:lnTo>
                    <a:lnTo>
                      <a:pt x="12" y="19"/>
                    </a:lnTo>
                    <a:lnTo>
                      <a:pt x="9" y="19"/>
                    </a:lnTo>
                    <a:lnTo>
                      <a:pt x="9" y="21"/>
                    </a:lnTo>
                    <a:lnTo>
                      <a:pt x="6" y="21"/>
                    </a:lnTo>
                    <a:lnTo>
                      <a:pt x="6" y="19"/>
                    </a:lnTo>
                    <a:lnTo>
                      <a:pt x="3" y="19"/>
                    </a:lnTo>
                    <a:lnTo>
                      <a:pt x="3" y="18"/>
                    </a:lnTo>
                    <a:lnTo>
                      <a:pt x="3" y="6"/>
                    </a:lnTo>
                    <a:lnTo>
                      <a:pt x="0" y="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79" name="Freeform 20">
                <a:extLst>
                  <a:ext uri="{FF2B5EF4-FFF2-40B4-BE49-F238E27FC236}">
                    <a16:creationId xmlns:a16="http://schemas.microsoft.com/office/drawing/2014/main" id="{04BCB9F7-D596-488C-889B-74EB621BF9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2" y="3463"/>
                <a:ext cx="17" cy="19"/>
              </a:xfrm>
              <a:custGeom>
                <a:avLst/>
                <a:gdLst>
                  <a:gd name="T0" fmla="*/ 16 w 17"/>
                  <a:gd name="T1" fmla="*/ 6 h 19"/>
                  <a:gd name="T2" fmla="*/ 13 w 17"/>
                  <a:gd name="T3" fmla="*/ 4 h 19"/>
                  <a:gd name="T4" fmla="*/ 13 w 17"/>
                  <a:gd name="T5" fmla="*/ 2 h 19"/>
                  <a:gd name="T6" fmla="*/ 13 w 17"/>
                  <a:gd name="T7" fmla="*/ 0 h 19"/>
                  <a:gd name="T8" fmla="*/ 10 w 17"/>
                  <a:gd name="T9" fmla="*/ 0 h 19"/>
                  <a:gd name="T10" fmla="*/ 7 w 17"/>
                  <a:gd name="T11" fmla="*/ 0 h 19"/>
                  <a:gd name="T12" fmla="*/ 7 w 17"/>
                  <a:gd name="T13" fmla="*/ 2 h 19"/>
                  <a:gd name="T14" fmla="*/ 4 w 17"/>
                  <a:gd name="T15" fmla="*/ 4 h 19"/>
                  <a:gd name="T16" fmla="*/ 4 w 17"/>
                  <a:gd name="T17" fmla="*/ 6 h 19"/>
                  <a:gd name="T18" fmla="*/ 4 w 17"/>
                  <a:gd name="T19" fmla="*/ 8 h 19"/>
                  <a:gd name="T20" fmla="*/ 4 w 17"/>
                  <a:gd name="T21" fmla="*/ 10 h 19"/>
                  <a:gd name="T22" fmla="*/ 4 w 17"/>
                  <a:gd name="T23" fmla="*/ 12 h 19"/>
                  <a:gd name="T24" fmla="*/ 4 w 17"/>
                  <a:gd name="T25" fmla="*/ 14 h 19"/>
                  <a:gd name="T26" fmla="*/ 4 w 17"/>
                  <a:gd name="T27" fmla="*/ 16 h 19"/>
                  <a:gd name="T28" fmla="*/ 7 w 17"/>
                  <a:gd name="T29" fmla="*/ 16 h 19"/>
                  <a:gd name="T30" fmla="*/ 10 w 17"/>
                  <a:gd name="T31" fmla="*/ 16 h 19"/>
                  <a:gd name="T32" fmla="*/ 13 w 17"/>
                  <a:gd name="T33" fmla="*/ 16 h 19"/>
                  <a:gd name="T34" fmla="*/ 13 w 17"/>
                  <a:gd name="T35" fmla="*/ 14 h 19"/>
                  <a:gd name="T36" fmla="*/ 16 w 17"/>
                  <a:gd name="T37" fmla="*/ 12 h 19"/>
                  <a:gd name="T38" fmla="*/ 16 w 17"/>
                  <a:gd name="T39" fmla="*/ 10 h 19"/>
                  <a:gd name="T40" fmla="*/ 16 w 17"/>
                  <a:gd name="T41" fmla="*/ 8 h 19"/>
                  <a:gd name="T42" fmla="*/ 16 w 17"/>
                  <a:gd name="T43" fmla="*/ 10 h 19"/>
                  <a:gd name="T44" fmla="*/ 16 w 17"/>
                  <a:gd name="T45" fmla="*/ 12 h 19"/>
                  <a:gd name="T46" fmla="*/ 16 w 17"/>
                  <a:gd name="T47" fmla="*/ 14 h 19"/>
                  <a:gd name="T48" fmla="*/ 13 w 17"/>
                  <a:gd name="T49" fmla="*/ 16 h 19"/>
                  <a:gd name="T50" fmla="*/ 10 w 17"/>
                  <a:gd name="T51" fmla="*/ 16 h 19"/>
                  <a:gd name="T52" fmla="*/ 10 w 17"/>
                  <a:gd name="T53" fmla="*/ 18 h 19"/>
                  <a:gd name="T54" fmla="*/ 7 w 17"/>
                  <a:gd name="T55" fmla="*/ 18 h 19"/>
                  <a:gd name="T56" fmla="*/ 4 w 17"/>
                  <a:gd name="T57" fmla="*/ 18 h 19"/>
                  <a:gd name="T58" fmla="*/ 2 w 17"/>
                  <a:gd name="T59" fmla="*/ 16 h 19"/>
                  <a:gd name="T60" fmla="*/ 0 w 17"/>
                  <a:gd name="T61" fmla="*/ 14 h 19"/>
                  <a:gd name="T62" fmla="*/ 0 w 17"/>
                  <a:gd name="T63" fmla="*/ 12 h 19"/>
                  <a:gd name="T64" fmla="*/ 0 w 17"/>
                  <a:gd name="T65" fmla="*/ 10 h 19"/>
                  <a:gd name="T66" fmla="*/ 0 w 17"/>
                  <a:gd name="T67" fmla="*/ 8 h 19"/>
                  <a:gd name="T68" fmla="*/ 2 w 17"/>
                  <a:gd name="T69" fmla="*/ 6 h 19"/>
                  <a:gd name="T70" fmla="*/ 2 w 17"/>
                  <a:gd name="T71" fmla="*/ 4 h 19"/>
                  <a:gd name="T72" fmla="*/ 4 w 17"/>
                  <a:gd name="T73" fmla="*/ 2 h 19"/>
                  <a:gd name="T74" fmla="*/ 7 w 17"/>
                  <a:gd name="T75" fmla="*/ 0 h 19"/>
                  <a:gd name="T76" fmla="*/ 10 w 17"/>
                  <a:gd name="T77" fmla="*/ 0 h 19"/>
                  <a:gd name="T78" fmla="*/ 13 w 17"/>
                  <a:gd name="T79" fmla="*/ 0 h 19"/>
                  <a:gd name="T80" fmla="*/ 16 w 17"/>
                  <a:gd name="T81" fmla="*/ 0 h 19"/>
                  <a:gd name="T82" fmla="*/ 16 w 17"/>
                  <a:gd name="T83" fmla="*/ 6 h 19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"/>
                  <a:gd name="T127" fmla="*/ 0 h 19"/>
                  <a:gd name="T128" fmla="*/ 17 w 17"/>
                  <a:gd name="T129" fmla="*/ 19 h 19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" h="19">
                    <a:moveTo>
                      <a:pt x="16" y="6"/>
                    </a:moveTo>
                    <a:lnTo>
                      <a:pt x="13" y="4"/>
                    </a:lnTo>
                    <a:lnTo>
                      <a:pt x="13" y="2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4" y="16"/>
                    </a:lnTo>
                    <a:lnTo>
                      <a:pt x="7" y="16"/>
                    </a:lnTo>
                    <a:lnTo>
                      <a:pt x="10" y="16"/>
                    </a:lnTo>
                    <a:lnTo>
                      <a:pt x="13" y="16"/>
                    </a:lnTo>
                    <a:lnTo>
                      <a:pt x="13" y="14"/>
                    </a:lnTo>
                    <a:lnTo>
                      <a:pt x="16" y="12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16" y="10"/>
                    </a:lnTo>
                    <a:lnTo>
                      <a:pt x="16" y="12"/>
                    </a:lnTo>
                    <a:lnTo>
                      <a:pt x="16" y="14"/>
                    </a:lnTo>
                    <a:lnTo>
                      <a:pt x="13" y="16"/>
                    </a:lnTo>
                    <a:lnTo>
                      <a:pt x="10" y="16"/>
                    </a:lnTo>
                    <a:lnTo>
                      <a:pt x="10" y="18"/>
                    </a:lnTo>
                    <a:lnTo>
                      <a:pt x="7" y="18"/>
                    </a:lnTo>
                    <a:lnTo>
                      <a:pt x="4" y="18"/>
                    </a:lnTo>
                    <a:lnTo>
                      <a:pt x="2" y="16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3" y="0"/>
                    </a:lnTo>
                    <a:lnTo>
                      <a:pt x="16" y="0"/>
                    </a:lnTo>
                    <a:lnTo>
                      <a:pt x="16" y="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80" name="Freeform 21">
                <a:extLst>
                  <a:ext uri="{FF2B5EF4-FFF2-40B4-BE49-F238E27FC236}">
                    <a16:creationId xmlns:a16="http://schemas.microsoft.com/office/drawing/2014/main" id="{145B22A5-BE28-42C8-BFDE-D4F9EF8B49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5" y="3454"/>
                <a:ext cx="17" cy="24"/>
              </a:xfrm>
              <a:custGeom>
                <a:avLst/>
                <a:gdLst>
                  <a:gd name="T0" fmla="*/ 0 w 17"/>
                  <a:gd name="T1" fmla="*/ 2 h 24"/>
                  <a:gd name="T2" fmla="*/ 4 w 17"/>
                  <a:gd name="T3" fmla="*/ 0 h 24"/>
                  <a:gd name="T4" fmla="*/ 4 w 17"/>
                  <a:gd name="T5" fmla="*/ 7 h 24"/>
                  <a:gd name="T6" fmla="*/ 7 w 17"/>
                  <a:gd name="T7" fmla="*/ 7 h 24"/>
                  <a:gd name="T8" fmla="*/ 7 w 17"/>
                  <a:gd name="T9" fmla="*/ 5 h 24"/>
                  <a:gd name="T10" fmla="*/ 9 w 17"/>
                  <a:gd name="T11" fmla="*/ 5 h 24"/>
                  <a:gd name="T12" fmla="*/ 9 w 17"/>
                  <a:gd name="T13" fmla="*/ 4 h 24"/>
                  <a:gd name="T14" fmla="*/ 12 w 17"/>
                  <a:gd name="T15" fmla="*/ 4 h 24"/>
                  <a:gd name="T16" fmla="*/ 13 w 17"/>
                  <a:gd name="T17" fmla="*/ 4 h 24"/>
                  <a:gd name="T18" fmla="*/ 13 w 17"/>
                  <a:gd name="T19" fmla="*/ 5 h 24"/>
                  <a:gd name="T20" fmla="*/ 16 w 17"/>
                  <a:gd name="T21" fmla="*/ 5 h 24"/>
                  <a:gd name="T22" fmla="*/ 16 w 17"/>
                  <a:gd name="T23" fmla="*/ 7 h 24"/>
                  <a:gd name="T24" fmla="*/ 16 w 17"/>
                  <a:gd name="T25" fmla="*/ 19 h 24"/>
                  <a:gd name="T26" fmla="*/ 9 w 17"/>
                  <a:gd name="T27" fmla="*/ 21 h 24"/>
                  <a:gd name="T28" fmla="*/ 12 w 17"/>
                  <a:gd name="T29" fmla="*/ 19 h 24"/>
                  <a:gd name="T30" fmla="*/ 12 w 17"/>
                  <a:gd name="T31" fmla="*/ 7 h 24"/>
                  <a:gd name="T32" fmla="*/ 12 w 17"/>
                  <a:gd name="T33" fmla="*/ 5 h 24"/>
                  <a:gd name="T34" fmla="*/ 9 w 17"/>
                  <a:gd name="T35" fmla="*/ 5 h 24"/>
                  <a:gd name="T36" fmla="*/ 7 w 17"/>
                  <a:gd name="T37" fmla="*/ 5 h 24"/>
                  <a:gd name="T38" fmla="*/ 7 w 17"/>
                  <a:gd name="T39" fmla="*/ 7 h 24"/>
                  <a:gd name="T40" fmla="*/ 7 w 17"/>
                  <a:gd name="T41" fmla="*/ 9 h 24"/>
                  <a:gd name="T42" fmla="*/ 4 w 17"/>
                  <a:gd name="T43" fmla="*/ 9 h 24"/>
                  <a:gd name="T44" fmla="*/ 4 w 17"/>
                  <a:gd name="T45" fmla="*/ 11 h 24"/>
                  <a:gd name="T46" fmla="*/ 4 w 17"/>
                  <a:gd name="T47" fmla="*/ 21 h 24"/>
                  <a:gd name="T48" fmla="*/ 7 w 17"/>
                  <a:gd name="T49" fmla="*/ 21 h 24"/>
                  <a:gd name="T50" fmla="*/ 0 w 17"/>
                  <a:gd name="T51" fmla="*/ 23 h 24"/>
                  <a:gd name="T52" fmla="*/ 2 w 17"/>
                  <a:gd name="T53" fmla="*/ 23 h 24"/>
                  <a:gd name="T54" fmla="*/ 2 w 17"/>
                  <a:gd name="T55" fmla="*/ 2 h 24"/>
                  <a:gd name="T56" fmla="*/ 0 w 17"/>
                  <a:gd name="T57" fmla="*/ 4 h 24"/>
                  <a:gd name="T58" fmla="*/ 0 w 17"/>
                  <a:gd name="T59" fmla="*/ 2 h 2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17"/>
                  <a:gd name="T91" fmla="*/ 0 h 24"/>
                  <a:gd name="T92" fmla="*/ 17 w 17"/>
                  <a:gd name="T93" fmla="*/ 24 h 2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17" h="24">
                    <a:moveTo>
                      <a:pt x="0" y="2"/>
                    </a:moveTo>
                    <a:lnTo>
                      <a:pt x="4" y="0"/>
                    </a:lnTo>
                    <a:lnTo>
                      <a:pt x="4" y="7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9" y="4"/>
                    </a:lnTo>
                    <a:lnTo>
                      <a:pt x="12" y="4"/>
                    </a:lnTo>
                    <a:lnTo>
                      <a:pt x="13" y="4"/>
                    </a:lnTo>
                    <a:lnTo>
                      <a:pt x="13" y="5"/>
                    </a:lnTo>
                    <a:lnTo>
                      <a:pt x="16" y="5"/>
                    </a:lnTo>
                    <a:lnTo>
                      <a:pt x="16" y="7"/>
                    </a:lnTo>
                    <a:lnTo>
                      <a:pt x="16" y="19"/>
                    </a:lnTo>
                    <a:lnTo>
                      <a:pt x="9" y="21"/>
                    </a:lnTo>
                    <a:lnTo>
                      <a:pt x="12" y="19"/>
                    </a:lnTo>
                    <a:lnTo>
                      <a:pt x="12" y="7"/>
                    </a:lnTo>
                    <a:lnTo>
                      <a:pt x="12" y="5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7" y="7"/>
                    </a:lnTo>
                    <a:lnTo>
                      <a:pt x="7" y="9"/>
                    </a:lnTo>
                    <a:lnTo>
                      <a:pt x="4" y="9"/>
                    </a:lnTo>
                    <a:lnTo>
                      <a:pt x="4" y="11"/>
                    </a:lnTo>
                    <a:lnTo>
                      <a:pt x="4" y="21"/>
                    </a:lnTo>
                    <a:lnTo>
                      <a:pt x="7" y="21"/>
                    </a:lnTo>
                    <a:lnTo>
                      <a:pt x="0" y="23"/>
                    </a:lnTo>
                    <a:lnTo>
                      <a:pt x="2" y="23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2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81" name="Freeform 22">
                <a:extLst>
                  <a:ext uri="{FF2B5EF4-FFF2-40B4-BE49-F238E27FC236}">
                    <a16:creationId xmlns:a16="http://schemas.microsoft.com/office/drawing/2014/main" id="{AF08FC78-9237-47AF-9FB9-612968A574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4" y="3444"/>
                <a:ext cx="17" cy="24"/>
              </a:xfrm>
              <a:custGeom>
                <a:avLst/>
                <a:gdLst>
                  <a:gd name="T0" fmla="*/ 0 w 17"/>
                  <a:gd name="T1" fmla="*/ 8 h 24"/>
                  <a:gd name="T2" fmla="*/ 3 w 17"/>
                  <a:gd name="T3" fmla="*/ 6 h 24"/>
                  <a:gd name="T4" fmla="*/ 3 w 17"/>
                  <a:gd name="T5" fmla="*/ 4 h 24"/>
                  <a:gd name="T6" fmla="*/ 7 w 17"/>
                  <a:gd name="T7" fmla="*/ 4 h 24"/>
                  <a:gd name="T8" fmla="*/ 7 w 17"/>
                  <a:gd name="T9" fmla="*/ 2 h 24"/>
                  <a:gd name="T10" fmla="*/ 8 w 17"/>
                  <a:gd name="T11" fmla="*/ 2 h 24"/>
                  <a:gd name="T12" fmla="*/ 8 w 17"/>
                  <a:gd name="T13" fmla="*/ 0 h 24"/>
                  <a:gd name="T14" fmla="*/ 12 w 17"/>
                  <a:gd name="T15" fmla="*/ 0 h 24"/>
                  <a:gd name="T16" fmla="*/ 12 w 17"/>
                  <a:gd name="T17" fmla="*/ 21 h 24"/>
                  <a:gd name="T18" fmla="*/ 16 w 17"/>
                  <a:gd name="T19" fmla="*/ 21 h 24"/>
                  <a:gd name="T20" fmla="*/ 3 w 17"/>
                  <a:gd name="T21" fmla="*/ 23 h 24"/>
                  <a:gd name="T22" fmla="*/ 7 w 17"/>
                  <a:gd name="T23" fmla="*/ 21 h 24"/>
                  <a:gd name="T24" fmla="*/ 7 w 17"/>
                  <a:gd name="T25" fmla="*/ 4 h 24"/>
                  <a:gd name="T26" fmla="*/ 3 w 17"/>
                  <a:gd name="T27" fmla="*/ 6 h 24"/>
                  <a:gd name="T28" fmla="*/ 0 w 17"/>
                  <a:gd name="T29" fmla="*/ 8 h 2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7"/>
                  <a:gd name="T46" fmla="*/ 0 h 24"/>
                  <a:gd name="T47" fmla="*/ 17 w 17"/>
                  <a:gd name="T48" fmla="*/ 24 h 24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7" h="24">
                    <a:moveTo>
                      <a:pt x="0" y="8"/>
                    </a:moveTo>
                    <a:lnTo>
                      <a:pt x="3" y="6"/>
                    </a:lnTo>
                    <a:lnTo>
                      <a:pt x="3" y="4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2" y="21"/>
                    </a:lnTo>
                    <a:lnTo>
                      <a:pt x="16" y="21"/>
                    </a:lnTo>
                    <a:lnTo>
                      <a:pt x="3" y="23"/>
                    </a:lnTo>
                    <a:lnTo>
                      <a:pt x="7" y="21"/>
                    </a:lnTo>
                    <a:lnTo>
                      <a:pt x="7" y="4"/>
                    </a:lnTo>
                    <a:lnTo>
                      <a:pt x="3" y="6"/>
                    </a:lnTo>
                    <a:lnTo>
                      <a:pt x="0" y="8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82" name="Freeform 23">
                <a:extLst>
                  <a:ext uri="{FF2B5EF4-FFF2-40B4-BE49-F238E27FC236}">
                    <a16:creationId xmlns:a16="http://schemas.microsoft.com/office/drawing/2014/main" id="{5D0AFEF3-5597-42CA-8669-D6856F5027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3" y="3440"/>
                <a:ext cx="17" cy="24"/>
              </a:xfrm>
              <a:custGeom>
                <a:avLst/>
                <a:gdLst>
                  <a:gd name="T0" fmla="*/ 10 w 17"/>
                  <a:gd name="T1" fmla="*/ 12 h 24"/>
                  <a:gd name="T2" fmla="*/ 12 w 17"/>
                  <a:gd name="T3" fmla="*/ 14 h 24"/>
                  <a:gd name="T4" fmla="*/ 12 w 17"/>
                  <a:gd name="T5" fmla="*/ 18 h 24"/>
                  <a:gd name="T6" fmla="*/ 10 w 17"/>
                  <a:gd name="T7" fmla="*/ 21 h 24"/>
                  <a:gd name="T8" fmla="*/ 6 w 17"/>
                  <a:gd name="T9" fmla="*/ 21 h 24"/>
                  <a:gd name="T10" fmla="*/ 4 w 17"/>
                  <a:gd name="T11" fmla="*/ 19 h 24"/>
                  <a:gd name="T12" fmla="*/ 4 w 17"/>
                  <a:gd name="T13" fmla="*/ 16 h 24"/>
                  <a:gd name="T14" fmla="*/ 6 w 17"/>
                  <a:gd name="T15" fmla="*/ 14 h 24"/>
                  <a:gd name="T16" fmla="*/ 8 w 17"/>
                  <a:gd name="T17" fmla="*/ 12 h 24"/>
                  <a:gd name="T18" fmla="*/ 6 w 17"/>
                  <a:gd name="T19" fmla="*/ 0 h 24"/>
                  <a:gd name="T20" fmla="*/ 4 w 17"/>
                  <a:gd name="T21" fmla="*/ 2 h 24"/>
                  <a:gd name="T22" fmla="*/ 2 w 17"/>
                  <a:gd name="T23" fmla="*/ 4 h 24"/>
                  <a:gd name="T24" fmla="*/ 2 w 17"/>
                  <a:gd name="T25" fmla="*/ 8 h 24"/>
                  <a:gd name="T26" fmla="*/ 2 w 17"/>
                  <a:gd name="T27" fmla="*/ 12 h 24"/>
                  <a:gd name="T28" fmla="*/ 6 w 17"/>
                  <a:gd name="T29" fmla="*/ 12 h 24"/>
                  <a:gd name="T30" fmla="*/ 4 w 17"/>
                  <a:gd name="T31" fmla="*/ 14 h 24"/>
                  <a:gd name="T32" fmla="*/ 2 w 17"/>
                  <a:gd name="T33" fmla="*/ 16 h 24"/>
                  <a:gd name="T34" fmla="*/ 0 w 17"/>
                  <a:gd name="T35" fmla="*/ 19 h 24"/>
                  <a:gd name="T36" fmla="*/ 2 w 17"/>
                  <a:gd name="T37" fmla="*/ 23 h 24"/>
                  <a:gd name="T38" fmla="*/ 6 w 17"/>
                  <a:gd name="T39" fmla="*/ 23 h 24"/>
                  <a:gd name="T40" fmla="*/ 10 w 17"/>
                  <a:gd name="T41" fmla="*/ 21 h 24"/>
                  <a:gd name="T42" fmla="*/ 14 w 17"/>
                  <a:gd name="T43" fmla="*/ 19 h 24"/>
                  <a:gd name="T44" fmla="*/ 16 w 17"/>
                  <a:gd name="T45" fmla="*/ 18 h 24"/>
                  <a:gd name="T46" fmla="*/ 16 w 17"/>
                  <a:gd name="T47" fmla="*/ 14 h 24"/>
                  <a:gd name="T48" fmla="*/ 14 w 17"/>
                  <a:gd name="T49" fmla="*/ 12 h 24"/>
                  <a:gd name="T50" fmla="*/ 12 w 17"/>
                  <a:gd name="T51" fmla="*/ 10 h 24"/>
                  <a:gd name="T52" fmla="*/ 12 w 17"/>
                  <a:gd name="T53" fmla="*/ 10 h 24"/>
                  <a:gd name="T54" fmla="*/ 14 w 17"/>
                  <a:gd name="T55" fmla="*/ 8 h 24"/>
                  <a:gd name="T56" fmla="*/ 16 w 17"/>
                  <a:gd name="T57" fmla="*/ 4 h 24"/>
                  <a:gd name="T58" fmla="*/ 14 w 17"/>
                  <a:gd name="T59" fmla="*/ 2 h 24"/>
                  <a:gd name="T60" fmla="*/ 12 w 17"/>
                  <a:gd name="T61" fmla="*/ 0 h 24"/>
                  <a:gd name="T62" fmla="*/ 8 w 17"/>
                  <a:gd name="T63" fmla="*/ 0 h 24"/>
                  <a:gd name="T64" fmla="*/ 10 w 17"/>
                  <a:gd name="T65" fmla="*/ 2 h 24"/>
                  <a:gd name="T66" fmla="*/ 12 w 17"/>
                  <a:gd name="T67" fmla="*/ 4 h 24"/>
                  <a:gd name="T68" fmla="*/ 12 w 17"/>
                  <a:gd name="T69" fmla="*/ 8 h 24"/>
                  <a:gd name="T70" fmla="*/ 10 w 17"/>
                  <a:gd name="T71" fmla="*/ 10 h 24"/>
                  <a:gd name="T72" fmla="*/ 6 w 17"/>
                  <a:gd name="T73" fmla="*/ 12 h 24"/>
                  <a:gd name="T74" fmla="*/ 4 w 17"/>
                  <a:gd name="T75" fmla="*/ 10 h 24"/>
                  <a:gd name="T76" fmla="*/ 4 w 17"/>
                  <a:gd name="T77" fmla="*/ 6 h 24"/>
                  <a:gd name="T78" fmla="*/ 6 w 17"/>
                  <a:gd name="T79" fmla="*/ 4 h 24"/>
                  <a:gd name="T80" fmla="*/ 8 w 17"/>
                  <a:gd name="T81" fmla="*/ 2 h 24"/>
                  <a:gd name="T82" fmla="*/ 8 w 17"/>
                  <a:gd name="T83" fmla="*/ 12 h 2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"/>
                  <a:gd name="T127" fmla="*/ 0 h 24"/>
                  <a:gd name="T128" fmla="*/ 17 w 17"/>
                  <a:gd name="T129" fmla="*/ 24 h 2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" h="24">
                    <a:moveTo>
                      <a:pt x="8" y="12"/>
                    </a:moveTo>
                    <a:lnTo>
                      <a:pt x="10" y="12"/>
                    </a:lnTo>
                    <a:lnTo>
                      <a:pt x="12" y="12"/>
                    </a:lnTo>
                    <a:lnTo>
                      <a:pt x="12" y="14"/>
                    </a:lnTo>
                    <a:lnTo>
                      <a:pt x="12" y="16"/>
                    </a:lnTo>
                    <a:lnTo>
                      <a:pt x="12" y="18"/>
                    </a:lnTo>
                    <a:lnTo>
                      <a:pt x="12" y="19"/>
                    </a:lnTo>
                    <a:lnTo>
                      <a:pt x="10" y="21"/>
                    </a:lnTo>
                    <a:lnTo>
                      <a:pt x="8" y="21"/>
                    </a:lnTo>
                    <a:lnTo>
                      <a:pt x="6" y="21"/>
                    </a:lnTo>
                    <a:lnTo>
                      <a:pt x="4" y="21"/>
                    </a:lnTo>
                    <a:lnTo>
                      <a:pt x="4" y="19"/>
                    </a:lnTo>
                    <a:lnTo>
                      <a:pt x="4" y="18"/>
                    </a:lnTo>
                    <a:lnTo>
                      <a:pt x="4" y="16"/>
                    </a:lnTo>
                    <a:lnTo>
                      <a:pt x="4" y="14"/>
                    </a:lnTo>
                    <a:lnTo>
                      <a:pt x="6" y="14"/>
                    </a:lnTo>
                    <a:lnTo>
                      <a:pt x="6" y="12"/>
                    </a:lnTo>
                    <a:lnTo>
                      <a:pt x="8" y="1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4" y="12"/>
                    </a:lnTo>
                    <a:lnTo>
                      <a:pt x="6" y="12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2" y="14"/>
                    </a:lnTo>
                    <a:lnTo>
                      <a:pt x="2" y="16"/>
                    </a:lnTo>
                    <a:lnTo>
                      <a:pt x="0" y="18"/>
                    </a:lnTo>
                    <a:lnTo>
                      <a:pt x="0" y="19"/>
                    </a:lnTo>
                    <a:lnTo>
                      <a:pt x="2" y="21"/>
                    </a:lnTo>
                    <a:lnTo>
                      <a:pt x="2" y="23"/>
                    </a:lnTo>
                    <a:lnTo>
                      <a:pt x="4" y="23"/>
                    </a:lnTo>
                    <a:lnTo>
                      <a:pt x="6" y="23"/>
                    </a:lnTo>
                    <a:lnTo>
                      <a:pt x="8" y="23"/>
                    </a:lnTo>
                    <a:lnTo>
                      <a:pt x="10" y="21"/>
                    </a:lnTo>
                    <a:lnTo>
                      <a:pt x="12" y="21"/>
                    </a:lnTo>
                    <a:lnTo>
                      <a:pt x="14" y="19"/>
                    </a:lnTo>
                    <a:lnTo>
                      <a:pt x="14" y="18"/>
                    </a:lnTo>
                    <a:lnTo>
                      <a:pt x="16" y="18"/>
                    </a:lnTo>
                    <a:lnTo>
                      <a:pt x="16" y="16"/>
                    </a:lnTo>
                    <a:lnTo>
                      <a:pt x="16" y="14"/>
                    </a:lnTo>
                    <a:lnTo>
                      <a:pt x="16" y="12"/>
                    </a:lnTo>
                    <a:lnTo>
                      <a:pt x="14" y="12"/>
                    </a:lnTo>
                    <a:lnTo>
                      <a:pt x="14" y="10"/>
                    </a:lnTo>
                    <a:lnTo>
                      <a:pt x="12" y="10"/>
                    </a:lnTo>
                    <a:lnTo>
                      <a:pt x="10" y="10"/>
                    </a:lnTo>
                    <a:lnTo>
                      <a:pt x="12" y="10"/>
                    </a:lnTo>
                    <a:lnTo>
                      <a:pt x="12" y="8"/>
                    </a:lnTo>
                    <a:lnTo>
                      <a:pt x="14" y="8"/>
                    </a:lnTo>
                    <a:lnTo>
                      <a:pt x="14" y="6"/>
                    </a:lnTo>
                    <a:lnTo>
                      <a:pt x="16" y="4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2" y="4"/>
                    </a:lnTo>
                    <a:lnTo>
                      <a:pt x="12" y="6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10" y="10"/>
                    </a:lnTo>
                    <a:lnTo>
                      <a:pt x="8" y="10"/>
                    </a:lnTo>
                    <a:lnTo>
                      <a:pt x="6" y="12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12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83" name="Freeform 24">
                <a:extLst>
                  <a:ext uri="{FF2B5EF4-FFF2-40B4-BE49-F238E27FC236}">
                    <a16:creationId xmlns:a16="http://schemas.microsoft.com/office/drawing/2014/main" id="{117B049B-7292-4FD4-9014-85A68C6CA4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11" y="3435"/>
                <a:ext cx="17" cy="24"/>
              </a:xfrm>
              <a:custGeom>
                <a:avLst/>
                <a:gdLst>
                  <a:gd name="T0" fmla="*/ 6 w 17"/>
                  <a:gd name="T1" fmla="*/ 1 h 24"/>
                  <a:gd name="T2" fmla="*/ 8 w 17"/>
                  <a:gd name="T3" fmla="*/ 1 h 24"/>
                  <a:gd name="T4" fmla="*/ 11 w 17"/>
                  <a:gd name="T5" fmla="*/ 1 h 24"/>
                  <a:gd name="T6" fmla="*/ 11 w 17"/>
                  <a:gd name="T7" fmla="*/ 3 h 24"/>
                  <a:gd name="T8" fmla="*/ 11 w 17"/>
                  <a:gd name="T9" fmla="*/ 5 h 24"/>
                  <a:gd name="T10" fmla="*/ 11 w 17"/>
                  <a:gd name="T11" fmla="*/ 7 h 24"/>
                  <a:gd name="T12" fmla="*/ 11 w 17"/>
                  <a:gd name="T13" fmla="*/ 11 h 24"/>
                  <a:gd name="T14" fmla="*/ 11 w 17"/>
                  <a:gd name="T15" fmla="*/ 13 h 24"/>
                  <a:gd name="T16" fmla="*/ 11 w 17"/>
                  <a:gd name="T17" fmla="*/ 15 h 24"/>
                  <a:gd name="T18" fmla="*/ 11 w 17"/>
                  <a:gd name="T19" fmla="*/ 17 h 24"/>
                  <a:gd name="T20" fmla="*/ 11 w 17"/>
                  <a:gd name="T21" fmla="*/ 19 h 24"/>
                  <a:gd name="T22" fmla="*/ 8 w 17"/>
                  <a:gd name="T23" fmla="*/ 21 h 24"/>
                  <a:gd name="T24" fmla="*/ 8 w 17"/>
                  <a:gd name="T25" fmla="*/ 23 h 24"/>
                  <a:gd name="T26" fmla="*/ 6 w 17"/>
                  <a:gd name="T27" fmla="*/ 23 h 24"/>
                  <a:gd name="T28" fmla="*/ 3 w 17"/>
                  <a:gd name="T29" fmla="*/ 23 h 24"/>
                  <a:gd name="T30" fmla="*/ 3 w 17"/>
                  <a:gd name="T31" fmla="*/ 21 h 24"/>
                  <a:gd name="T32" fmla="*/ 3 w 17"/>
                  <a:gd name="T33" fmla="*/ 19 h 24"/>
                  <a:gd name="T34" fmla="*/ 1 w 17"/>
                  <a:gd name="T35" fmla="*/ 15 h 24"/>
                  <a:gd name="T36" fmla="*/ 1 w 17"/>
                  <a:gd name="T37" fmla="*/ 13 h 24"/>
                  <a:gd name="T38" fmla="*/ 1 w 17"/>
                  <a:gd name="T39" fmla="*/ 9 h 24"/>
                  <a:gd name="T40" fmla="*/ 3 w 17"/>
                  <a:gd name="T41" fmla="*/ 7 h 24"/>
                  <a:gd name="T42" fmla="*/ 3 w 17"/>
                  <a:gd name="T43" fmla="*/ 5 h 24"/>
                  <a:gd name="T44" fmla="*/ 3 w 17"/>
                  <a:gd name="T45" fmla="*/ 3 h 24"/>
                  <a:gd name="T46" fmla="*/ 3 w 17"/>
                  <a:gd name="T47" fmla="*/ 1 h 24"/>
                  <a:gd name="T48" fmla="*/ 6 w 17"/>
                  <a:gd name="T49" fmla="*/ 1 h 24"/>
                  <a:gd name="T50" fmla="*/ 6 w 17"/>
                  <a:gd name="T51" fmla="*/ 0 h 24"/>
                  <a:gd name="T52" fmla="*/ 3 w 17"/>
                  <a:gd name="T53" fmla="*/ 1 h 24"/>
                  <a:gd name="T54" fmla="*/ 1 w 17"/>
                  <a:gd name="T55" fmla="*/ 3 h 24"/>
                  <a:gd name="T56" fmla="*/ 1 w 17"/>
                  <a:gd name="T57" fmla="*/ 5 h 24"/>
                  <a:gd name="T58" fmla="*/ 0 w 17"/>
                  <a:gd name="T59" fmla="*/ 7 h 24"/>
                  <a:gd name="T60" fmla="*/ 0 w 17"/>
                  <a:gd name="T61" fmla="*/ 9 h 24"/>
                  <a:gd name="T62" fmla="*/ 0 w 17"/>
                  <a:gd name="T63" fmla="*/ 11 h 24"/>
                  <a:gd name="T64" fmla="*/ 0 w 17"/>
                  <a:gd name="T65" fmla="*/ 13 h 24"/>
                  <a:gd name="T66" fmla="*/ 0 w 17"/>
                  <a:gd name="T67" fmla="*/ 17 h 24"/>
                  <a:gd name="T68" fmla="*/ 0 w 17"/>
                  <a:gd name="T69" fmla="*/ 19 h 24"/>
                  <a:gd name="T70" fmla="*/ 0 w 17"/>
                  <a:gd name="T71" fmla="*/ 21 h 24"/>
                  <a:gd name="T72" fmla="*/ 1 w 17"/>
                  <a:gd name="T73" fmla="*/ 21 h 24"/>
                  <a:gd name="T74" fmla="*/ 1 w 17"/>
                  <a:gd name="T75" fmla="*/ 23 h 24"/>
                  <a:gd name="T76" fmla="*/ 3 w 17"/>
                  <a:gd name="T77" fmla="*/ 23 h 24"/>
                  <a:gd name="T78" fmla="*/ 6 w 17"/>
                  <a:gd name="T79" fmla="*/ 23 h 24"/>
                  <a:gd name="T80" fmla="*/ 8 w 17"/>
                  <a:gd name="T81" fmla="*/ 23 h 24"/>
                  <a:gd name="T82" fmla="*/ 11 w 17"/>
                  <a:gd name="T83" fmla="*/ 21 h 24"/>
                  <a:gd name="T84" fmla="*/ 11 w 17"/>
                  <a:gd name="T85" fmla="*/ 19 h 24"/>
                  <a:gd name="T86" fmla="*/ 13 w 17"/>
                  <a:gd name="T87" fmla="*/ 19 h 24"/>
                  <a:gd name="T88" fmla="*/ 13 w 17"/>
                  <a:gd name="T89" fmla="*/ 17 h 24"/>
                  <a:gd name="T90" fmla="*/ 16 w 17"/>
                  <a:gd name="T91" fmla="*/ 15 h 24"/>
                  <a:gd name="T92" fmla="*/ 16 w 17"/>
                  <a:gd name="T93" fmla="*/ 11 h 24"/>
                  <a:gd name="T94" fmla="*/ 16 w 17"/>
                  <a:gd name="T95" fmla="*/ 9 h 24"/>
                  <a:gd name="T96" fmla="*/ 16 w 17"/>
                  <a:gd name="T97" fmla="*/ 7 h 24"/>
                  <a:gd name="T98" fmla="*/ 16 w 17"/>
                  <a:gd name="T99" fmla="*/ 5 h 24"/>
                  <a:gd name="T100" fmla="*/ 13 w 17"/>
                  <a:gd name="T101" fmla="*/ 3 h 24"/>
                  <a:gd name="T102" fmla="*/ 13 w 17"/>
                  <a:gd name="T103" fmla="*/ 1 h 24"/>
                  <a:gd name="T104" fmla="*/ 11 w 17"/>
                  <a:gd name="T105" fmla="*/ 1 h 24"/>
                  <a:gd name="T106" fmla="*/ 11 w 17"/>
                  <a:gd name="T107" fmla="*/ 0 h 24"/>
                  <a:gd name="T108" fmla="*/ 8 w 17"/>
                  <a:gd name="T109" fmla="*/ 0 h 24"/>
                  <a:gd name="T110" fmla="*/ 6 w 17"/>
                  <a:gd name="T111" fmla="*/ 0 h 24"/>
                  <a:gd name="T112" fmla="*/ 6 w 17"/>
                  <a:gd name="T113" fmla="*/ 1 h 24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7"/>
                  <a:gd name="T172" fmla="*/ 0 h 24"/>
                  <a:gd name="T173" fmla="*/ 17 w 17"/>
                  <a:gd name="T174" fmla="*/ 24 h 24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7" h="24">
                    <a:moveTo>
                      <a:pt x="6" y="1"/>
                    </a:moveTo>
                    <a:lnTo>
                      <a:pt x="8" y="1"/>
                    </a:lnTo>
                    <a:lnTo>
                      <a:pt x="11" y="1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11" y="7"/>
                    </a:lnTo>
                    <a:lnTo>
                      <a:pt x="11" y="11"/>
                    </a:lnTo>
                    <a:lnTo>
                      <a:pt x="11" y="13"/>
                    </a:lnTo>
                    <a:lnTo>
                      <a:pt x="11" y="15"/>
                    </a:lnTo>
                    <a:lnTo>
                      <a:pt x="11" y="17"/>
                    </a:lnTo>
                    <a:lnTo>
                      <a:pt x="11" y="19"/>
                    </a:lnTo>
                    <a:lnTo>
                      <a:pt x="8" y="21"/>
                    </a:lnTo>
                    <a:lnTo>
                      <a:pt x="8" y="23"/>
                    </a:lnTo>
                    <a:lnTo>
                      <a:pt x="6" y="23"/>
                    </a:lnTo>
                    <a:lnTo>
                      <a:pt x="3" y="23"/>
                    </a:lnTo>
                    <a:lnTo>
                      <a:pt x="3" y="21"/>
                    </a:lnTo>
                    <a:lnTo>
                      <a:pt x="3" y="19"/>
                    </a:lnTo>
                    <a:lnTo>
                      <a:pt x="1" y="15"/>
                    </a:lnTo>
                    <a:lnTo>
                      <a:pt x="1" y="13"/>
                    </a:lnTo>
                    <a:lnTo>
                      <a:pt x="1" y="9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3" y="1"/>
                    </a:lnTo>
                    <a:lnTo>
                      <a:pt x="1" y="3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1" y="21"/>
                    </a:lnTo>
                    <a:lnTo>
                      <a:pt x="1" y="23"/>
                    </a:lnTo>
                    <a:lnTo>
                      <a:pt x="3" y="23"/>
                    </a:lnTo>
                    <a:lnTo>
                      <a:pt x="6" y="23"/>
                    </a:lnTo>
                    <a:lnTo>
                      <a:pt x="8" y="23"/>
                    </a:lnTo>
                    <a:lnTo>
                      <a:pt x="11" y="21"/>
                    </a:lnTo>
                    <a:lnTo>
                      <a:pt x="11" y="19"/>
                    </a:lnTo>
                    <a:lnTo>
                      <a:pt x="13" y="19"/>
                    </a:lnTo>
                    <a:lnTo>
                      <a:pt x="13" y="17"/>
                    </a:lnTo>
                    <a:lnTo>
                      <a:pt x="16" y="15"/>
                    </a:lnTo>
                    <a:lnTo>
                      <a:pt x="16" y="11"/>
                    </a:lnTo>
                    <a:lnTo>
                      <a:pt x="16" y="9"/>
                    </a:lnTo>
                    <a:lnTo>
                      <a:pt x="16" y="7"/>
                    </a:lnTo>
                    <a:lnTo>
                      <a:pt x="16" y="5"/>
                    </a:lnTo>
                    <a:lnTo>
                      <a:pt x="13" y="3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1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84" name="Freeform 25">
                <a:extLst>
                  <a:ext uri="{FF2B5EF4-FFF2-40B4-BE49-F238E27FC236}">
                    <a16:creationId xmlns:a16="http://schemas.microsoft.com/office/drawing/2014/main" id="{6031F8C2-039B-4560-A990-A0D47ECC58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3" y="3567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7 h 24"/>
                  <a:gd name="T4" fmla="*/ 0 w 22"/>
                  <a:gd name="T5" fmla="*/ 23 h 24"/>
                  <a:gd name="T6" fmla="*/ 3 w 22"/>
                  <a:gd name="T7" fmla="*/ 23 h 24"/>
                  <a:gd name="T8" fmla="*/ 7 w 22"/>
                  <a:gd name="T9" fmla="*/ 23 h 24"/>
                  <a:gd name="T10" fmla="*/ 15 w 22"/>
                  <a:gd name="T11" fmla="*/ 21 h 24"/>
                  <a:gd name="T12" fmla="*/ 15 w 22"/>
                  <a:gd name="T13" fmla="*/ 19 h 24"/>
                  <a:gd name="T14" fmla="*/ 19 w 22"/>
                  <a:gd name="T15" fmla="*/ 19 h 24"/>
                  <a:gd name="T16" fmla="*/ 19 w 22"/>
                  <a:gd name="T17" fmla="*/ 17 h 24"/>
                  <a:gd name="T18" fmla="*/ 21 w 22"/>
                  <a:gd name="T19" fmla="*/ 17 h 24"/>
                  <a:gd name="T20" fmla="*/ 21 w 22"/>
                  <a:gd name="T21" fmla="*/ 0 h 2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2"/>
                  <a:gd name="T34" fmla="*/ 0 h 24"/>
                  <a:gd name="T35" fmla="*/ 22 w 22"/>
                  <a:gd name="T36" fmla="*/ 24 h 2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2" h="24">
                    <a:moveTo>
                      <a:pt x="21" y="0"/>
                    </a:moveTo>
                    <a:lnTo>
                      <a:pt x="0" y="7"/>
                    </a:lnTo>
                    <a:lnTo>
                      <a:pt x="0" y="23"/>
                    </a:lnTo>
                    <a:lnTo>
                      <a:pt x="3" y="23"/>
                    </a:lnTo>
                    <a:lnTo>
                      <a:pt x="7" y="23"/>
                    </a:lnTo>
                    <a:lnTo>
                      <a:pt x="15" y="21"/>
                    </a:lnTo>
                    <a:lnTo>
                      <a:pt x="15" y="19"/>
                    </a:lnTo>
                    <a:lnTo>
                      <a:pt x="19" y="19"/>
                    </a:lnTo>
                    <a:lnTo>
                      <a:pt x="19" y="17"/>
                    </a:lnTo>
                    <a:lnTo>
                      <a:pt x="21" y="17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85" name="Freeform 26">
                <a:extLst>
                  <a:ext uri="{FF2B5EF4-FFF2-40B4-BE49-F238E27FC236}">
                    <a16:creationId xmlns:a16="http://schemas.microsoft.com/office/drawing/2014/main" id="{9E51611C-2815-4330-9A80-E1810BAE3E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2" y="3551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8 h 24"/>
                  <a:gd name="T4" fmla="*/ 0 w 22"/>
                  <a:gd name="T5" fmla="*/ 23 h 24"/>
                  <a:gd name="T6" fmla="*/ 4 w 22"/>
                  <a:gd name="T7" fmla="*/ 21 h 24"/>
                  <a:gd name="T8" fmla="*/ 4 w 22"/>
                  <a:gd name="T9" fmla="*/ 23 h 24"/>
                  <a:gd name="T10" fmla="*/ 6 w 22"/>
                  <a:gd name="T11" fmla="*/ 21 h 24"/>
                  <a:gd name="T12" fmla="*/ 6 w 22"/>
                  <a:gd name="T13" fmla="*/ 23 h 24"/>
                  <a:gd name="T14" fmla="*/ 14 w 22"/>
                  <a:gd name="T15" fmla="*/ 21 h 24"/>
                  <a:gd name="T16" fmla="*/ 14 w 22"/>
                  <a:gd name="T17" fmla="*/ 19 h 24"/>
                  <a:gd name="T18" fmla="*/ 18 w 22"/>
                  <a:gd name="T19" fmla="*/ 19 h 24"/>
                  <a:gd name="T20" fmla="*/ 18 w 22"/>
                  <a:gd name="T21" fmla="*/ 18 h 24"/>
                  <a:gd name="T22" fmla="*/ 21 w 22"/>
                  <a:gd name="T23" fmla="*/ 16 h 24"/>
                  <a:gd name="T24" fmla="*/ 21 w 22"/>
                  <a:gd name="T25" fmla="*/ 0 h 2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2"/>
                  <a:gd name="T40" fmla="*/ 0 h 24"/>
                  <a:gd name="T41" fmla="*/ 22 w 22"/>
                  <a:gd name="T42" fmla="*/ 24 h 2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2" h="24">
                    <a:moveTo>
                      <a:pt x="21" y="0"/>
                    </a:moveTo>
                    <a:lnTo>
                      <a:pt x="0" y="8"/>
                    </a:lnTo>
                    <a:lnTo>
                      <a:pt x="0" y="23"/>
                    </a:lnTo>
                    <a:lnTo>
                      <a:pt x="4" y="21"/>
                    </a:lnTo>
                    <a:lnTo>
                      <a:pt x="4" y="23"/>
                    </a:lnTo>
                    <a:lnTo>
                      <a:pt x="6" y="21"/>
                    </a:lnTo>
                    <a:lnTo>
                      <a:pt x="6" y="23"/>
                    </a:lnTo>
                    <a:lnTo>
                      <a:pt x="14" y="21"/>
                    </a:lnTo>
                    <a:lnTo>
                      <a:pt x="14" y="19"/>
                    </a:lnTo>
                    <a:lnTo>
                      <a:pt x="18" y="19"/>
                    </a:lnTo>
                    <a:lnTo>
                      <a:pt x="18" y="18"/>
                    </a:lnTo>
                    <a:lnTo>
                      <a:pt x="21" y="16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86" name="Freeform 27">
                <a:extLst>
                  <a:ext uri="{FF2B5EF4-FFF2-40B4-BE49-F238E27FC236}">
                    <a16:creationId xmlns:a16="http://schemas.microsoft.com/office/drawing/2014/main" id="{19037913-C312-45CD-87D4-47556494C5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0" y="3536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6 h 24"/>
                  <a:gd name="T4" fmla="*/ 0 w 22"/>
                  <a:gd name="T5" fmla="*/ 23 h 24"/>
                  <a:gd name="T6" fmla="*/ 4 w 22"/>
                  <a:gd name="T7" fmla="*/ 21 h 24"/>
                  <a:gd name="T8" fmla="*/ 4 w 22"/>
                  <a:gd name="T9" fmla="*/ 23 h 24"/>
                  <a:gd name="T10" fmla="*/ 8 w 22"/>
                  <a:gd name="T11" fmla="*/ 21 h 24"/>
                  <a:gd name="T12" fmla="*/ 8 w 22"/>
                  <a:gd name="T13" fmla="*/ 23 h 24"/>
                  <a:gd name="T14" fmla="*/ 15 w 22"/>
                  <a:gd name="T15" fmla="*/ 21 h 24"/>
                  <a:gd name="T16" fmla="*/ 15 w 22"/>
                  <a:gd name="T17" fmla="*/ 19 h 24"/>
                  <a:gd name="T18" fmla="*/ 17 w 22"/>
                  <a:gd name="T19" fmla="*/ 17 h 24"/>
                  <a:gd name="T20" fmla="*/ 21 w 22"/>
                  <a:gd name="T21" fmla="*/ 15 h 24"/>
                  <a:gd name="T22" fmla="*/ 21 w 22"/>
                  <a:gd name="T23" fmla="*/ 0 h 2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2"/>
                  <a:gd name="T37" fmla="*/ 0 h 24"/>
                  <a:gd name="T38" fmla="*/ 22 w 22"/>
                  <a:gd name="T39" fmla="*/ 24 h 2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2" h="24">
                    <a:moveTo>
                      <a:pt x="21" y="0"/>
                    </a:moveTo>
                    <a:lnTo>
                      <a:pt x="0" y="6"/>
                    </a:lnTo>
                    <a:lnTo>
                      <a:pt x="0" y="23"/>
                    </a:lnTo>
                    <a:lnTo>
                      <a:pt x="4" y="21"/>
                    </a:lnTo>
                    <a:lnTo>
                      <a:pt x="4" y="23"/>
                    </a:lnTo>
                    <a:lnTo>
                      <a:pt x="8" y="21"/>
                    </a:lnTo>
                    <a:lnTo>
                      <a:pt x="8" y="23"/>
                    </a:lnTo>
                    <a:lnTo>
                      <a:pt x="15" y="21"/>
                    </a:lnTo>
                    <a:lnTo>
                      <a:pt x="15" y="19"/>
                    </a:lnTo>
                    <a:lnTo>
                      <a:pt x="17" y="17"/>
                    </a:lnTo>
                    <a:lnTo>
                      <a:pt x="21" y="15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87" name="Freeform 28">
                <a:extLst>
                  <a:ext uri="{FF2B5EF4-FFF2-40B4-BE49-F238E27FC236}">
                    <a16:creationId xmlns:a16="http://schemas.microsoft.com/office/drawing/2014/main" id="{2C541BD5-231B-42AC-871F-EAE075AA37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0" y="3519"/>
                <a:ext cx="22" cy="26"/>
              </a:xfrm>
              <a:custGeom>
                <a:avLst/>
                <a:gdLst>
                  <a:gd name="T0" fmla="*/ 21 w 22"/>
                  <a:gd name="T1" fmla="*/ 0 h 26"/>
                  <a:gd name="T2" fmla="*/ 0 w 22"/>
                  <a:gd name="T3" fmla="*/ 7 h 26"/>
                  <a:gd name="T4" fmla="*/ 0 w 22"/>
                  <a:gd name="T5" fmla="*/ 23 h 26"/>
                  <a:gd name="T6" fmla="*/ 2 w 22"/>
                  <a:gd name="T7" fmla="*/ 23 h 26"/>
                  <a:gd name="T8" fmla="*/ 6 w 22"/>
                  <a:gd name="T9" fmla="*/ 23 h 26"/>
                  <a:gd name="T10" fmla="*/ 6 w 22"/>
                  <a:gd name="T11" fmla="*/ 25 h 26"/>
                  <a:gd name="T12" fmla="*/ 13 w 22"/>
                  <a:gd name="T13" fmla="*/ 21 h 26"/>
                  <a:gd name="T14" fmla="*/ 17 w 22"/>
                  <a:gd name="T15" fmla="*/ 19 h 26"/>
                  <a:gd name="T16" fmla="*/ 17 w 22"/>
                  <a:gd name="T17" fmla="*/ 17 h 26"/>
                  <a:gd name="T18" fmla="*/ 21 w 22"/>
                  <a:gd name="T19" fmla="*/ 17 h 26"/>
                  <a:gd name="T20" fmla="*/ 21 w 22"/>
                  <a:gd name="T21" fmla="*/ 0 h 2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2"/>
                  <a:gd name="T34" fmla="*/ 0 h 26"/>
                  <a:gd name="T35" fmla="*/ 22 w 22"/>
                  <a:gd name="T36" fmla="*/ 26 h 2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2" h="26">
                    <a:moveTo>
                      <a:pt x="21" y="0"/>
                    </a:moveTo>
                    <a:lnTo>
                      <a:pt x="0" y="7"/>
                    </a:lnTo>
                    <a:lnTo>
                      <a:pt x="0" y="23"/>
                    </a:lnTo>
                    <a:lnTo>
                      <a:pt x="2" y="23"/>
                    </a:lnTo>
                    <a:lnTo>
                      <a:pt x="6" y="23"/>
                    </a:lnTo>
                    <a:lnTo>
                      <a:pt x="6" y="25"/>
                    </a:lnTo>
                    <a:lnTo>
                      <a:pt x="13" y="21"/>
                    </a:lnTo>
                    <a:lnTo>
                      <a:pt x="17" y="19"/>
                    </a:lnTo>
                    <a:lnTo>
                      <a:pt x="17" y="17"/>
                    </a:lnTo>
                    <a:lnTo>
                      <a:pt x="21" y="17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88" name="Freeform 29">
                <a:extLst>
                  <a:ext uri="{FF2B5EF4-FFF2-40B4-BE49-F238E27FC236}">
                    <a16:creationId xmlns:a16="http://schemas.microsoft.com/office/drawing/2014/main" id="{3A847711-A12E-4062-AF7D-762ACF8810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38" y="3503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8 h 24"/>
                  <a:gd name="T4" fmla="*/ 0 w 22"/>
                  <a:gd name="T5" fmla="*/ 23 h 24"/>
                  <a:gd name="T6" fmla="*/ 4 w 22"/>
                  <a:gd name="T7" fmla="*/ 22 h 24"/>
                  <a:gd name="T8" fmla="*/ 4 w 22"/>
                  <a:gd name="T9" fmla="*/ 23 h 24"/>
                  <a:gd name="T10" fmla="*/ 7 w 22"/>
                  <a:gd name="T11" fmla="*/ 23 h 24"/>
                  <a:gd name="T12" fmla="*/ 15 w 22"/>
                  <a:gd name="T13" fmla="*/ 22 h 24"/>
                  <a:gd name="T14" fmla="*/ 15 w 22"/>
                  <a:gd name="T15" fmla="*/ 20 h 24"/>
                  <a:gd name="T16" fmla="*/ 17 w 22"/>
                  <a:gd name="T17" fmla="*/ 20 h 24"/>
                  <a:gd name="T18" fmla="*/ 17 w 22"/>
                  <a:gd name="T19" fmla="*/ 18 h 24"/>
                  <a:gd name="T20" fmla="*/ 21 w 22"/>
                  <a:gd name="T21" fmla="*/ 18 h 24"/>
                  <a:gd name="T22" fmla="*/ 21 w 22"/>
                  <a:gd name="T23" fmla="*/ 0 h 2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2"/>
                  <a:gd name="T37" fmla="*/ 0 h 24"/>
                  <a:gd name="T38" fmla="*/ 22 w 22"/>
                  <a:gd name="T39" fmla="*/ 24 h 2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2" h="24">
                    <a:moveTo>
                      <a:pt x="21" y="0"/>
                    </a:moveTo>
                    <a:lnTo>
                      <a:pt x="0" y="8"/>
                    </a:lnTo>
                    <a:lnTo>
                      <a:pt x="0" y="23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7" y="23"/>
                    </a:lnTo>
                    <a:lnTo>
                      <a:pt x="15" y="22"/>
                    </a:lnTo>
                    <a:lnTo>
                      <a:pt x="15" y="20"/>
                    </a:lnTo>
                    <a:lnTo>
                      <a:pt x="17" y="20"/>
                    </a:lnTo>
                    <a:lnTo>
                      <a:pt x="17" y="18"/>
                    </a:lnTo>
                    <a:lnTo>
                      <a:pt x="21" y="18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89" name="Freeform 30">
                <a:extLst>
                  <a:ext uri="{FF2B5EF4-FFF2-40B4-BE49-F238E27FC236}">
                    <a16:creationId xmlns:a16="http://schemas.microsoft.com/office/drawing/2014/main" id="{0B491616-3D86-4014-A25C-DF6F2A235E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8" y="3488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8 h 24"/>
                  <a:gd name="T4" fmla="*/ 0 w 22"/>
                  <a:gd name="T5" fmla="*/ 23 h 24"/>
                  <a:gd name="T6" fmla="*/ 1 w 22"/>
                  <a:gd name="T7" fmla="*/ 21 h 24"/>
                  <a:gd name="T8" fmla="*/ 1 w 22"/>
                  <a:gd name="T9" fmla="*/ 23 h 24"/>
                  <a:gd name="T10" fmla="*/ 5 w 22"/>
                  <a:gd name="T11" fmla="*/ 21 h 24"/>
                  <a:gd name="T12" fmla="*/ 5 w 22"/>
                  <a:gd name="T13" fmla="*/ 23 h 24"/>
                  <a:gd name="T14" fmla="*/ 13 w 22"/>
                  <a:gd name="T15" fmla="*/ 21 h 24"/>
                  <a:gd name="T16" fmla="*/ 13 w 22"/>
                  <a:gd name="T17" fmla="*/ 19 h 24"/>
                  <a:gd name="T18" fmla="*/ 17 w 22"/>
                  <a:gd name="T19" fmla="*/ 19 h 24"/>
                  <a:gd name="T20" fmla="*/ 17 w 22"/>
                  <a:gd name="T21" fmla="*/ 17 h 24"/>
                  <a:gd name="T22" fmla="*/ 21 w 22"/>
                  <a:gd name="T23" fmla="*/ 15 h 24"/>
                  <a:gd name="T24" fmla="*/ 21 w 22"/>
                  <a:gd name="T25" fmla="*/ 0 h 2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2"/>
                  <a:gd name="T40" fmla="*/ 0 h 24"/>
                  <a:gd name="T41" fmla="*/ 22 w 22"/>
                  <a:gd name="T42" fmla="*/ 24 h 2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2" h="24">
                    <a:moveTo>
                      <a:pt x="21" y="0"/>
                    </a:moveTo>
                    <a:lnTo>
                      <a:pt x="0" y="8"/>
                    </a:lnTo>
                    <a:lnTo>
                      <a:pt x="0" y="23"/>
                    </a:lnTo>
                    <a:lnTo>
                      <a:pt x="1" y="21"/>
                    </a:lnTo>
                    <a:lnTo>
                      <a:pt x="1" y="23"/>
                    </a:lnTo>
                    <a:lnTo>
                      <a:pt x="5" y="21"/>
                    </a:lnTo>
                    <a:lnTo>
                      <a:pt x="5" y="23"/>
                    </a:lnTo>
                    <a:lnTo>
                      <a:pt x="13" y="21"/>
                    </a:lnTo>
                    <a:lnTo>
                      <a:pt x="13" y="19"/>
                    </a:lnTo>
                    <a:lnTo>
                      <a:pt x="17" y="19"/>
                    </a:lnTo>
                    <a:lnTo>
                      <a:pt x="17" y="17"/>
                    </a:lnTo>
                    <a:lnTo>
                      <a:pt x="21" y="15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90" name="Freeform 31">
                <a:extLst>
                  <a:ext uri="{FF2B5EF4-FFF2-40B4-BE49-F238E27FC236}">
                    <a16:creationId xmlns:a16="http://schemas.microsoft.com/office/drawing/2014/main" id="{AD969C36-ADAC-42DA-B935-A9D4BAA8E6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5" y="3473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6 h 24"/>
                  <a:gd name="T4" fmla="*/ 0 w 22"/>
                  <a:gd name="T5" fmla="*/ 23 h 24"/>
                  <a:gd name="T6" fmla="*/ 4 w 22"/>
                  <a:gd name="T7" fmla="*/ 21 h 24"/>
                  <a:gd name="T8" fmla="*/ 4 w 22"/>
                  <a:gd name="T9" fmla="*/ 23 h 24"/>
                  <a:gd name="T10" fmla="*/ 8 w 22"/>
                  <a:gd name="T11" fmla="*/ 21 h 24"/>
                  <a:gd name="T12" fmla="*/ 8 w 22"/>
                  <a:gd name="T13" fmla="*/ 23 h 24"/>
                  <a:gd name="T14" fmla="*/ 14 w 22"/>
                  <a:gd name="T15" fmla="*/ 21 h 24"/>
                  <a:gd name="T16" fmla="*/ 14 w 22"/>
                  <a:gd name="T17" fmla="*/ 19 h 24"/>
                  <a:gd name="T18" fmla="*/ 18 w 22"/>
                  <a:gd name="T19" fmla="*/ 17 h 24"/>
                  <a:gd name="T20" fmla="*/ 21 w 22"/>
                  <a:gd name="T21" fmla="*/ 15 h 24"/>
                  <a:gd name="T22" fmla="*/ 21 w 22"/>
                  <a:gd name="T23" fmla="*/ 0 h 2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2"/>
                  <a:gd name="T37" fmla="*/ 0 h 24"/>
                  <a:gd name="T38" fmla="*/ 22 w 22"/>
                  <a:gd name="T39" fmla="*/ 24 h 2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2" h="24">
                    <a:moveTo>
                      <a:pt x="21" y="0"/>
                    </a:moveTo>
                    <a:lnTo>
                      <a:pt x="0" y="6"/>
                    </a:lnTo>
                    <a:lnTo>
                      <a:pt x="0" y="23"/>
                    </a:lnTo>
                    <a:lnTo>
                      <a:pt x="4" y="21"/>
                    </a:lnTo>
                    <a:lnTo>
                      <a:pt x="4" y="23"/>
                    </a:lnTo>
                    <a:lnTo>
                      <a:pt x="8" y="21"/>
                    </a:lnTo>
                    <a:lnTo>
                      <a:pt x="8" y="23"/>
                    </a:lnTo>
                    <a:lnTo>
                      <a:pt x="14" y="21"/>
                    </a:lnTo>
                    <a:lnTo>
                      <a:pt x="14" y="19"/>
                    </a:lnTo>
                    <a:lnTo>
                      <a:pt x="18" y="17"/>
                    </a:lnTo>
                    <a:lnTo>
                      <a:pt x="21" y="15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91" name="Freeform 32">
                <a:extLst>
                  <a:ext uri="{FF2B5EF4-FFF2-40B4-BE49-F238E27FC236}">
                    <a16:creationId xmlns:a16="http://schemas.microsoft.com/office/drawing/2014/main" id="{FC90B780-17F3-4916-A8DB-DAE81173DE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3" y="3456"/>
                <a:ext cx="22" cy="26"/>
              </a:xfrm>
              <a:custGeom>
                <a:avLst/>
                <a:gdLst>
                  <a:gd name="T0" fmla="*/ 21 w 22"/>
                  <a:gd name="T1" fmla="*/ 0 h 26"/>
                  <a:gd name="T2" fmla="*/ 0 w 22"/>
                  <a:gd name="T3" fmla="*/ 7 h 26"/>
                  <a:gd name="T4" fmla="*/ 0 w 22"/>
                  <a:gd name="T5" fmla="*/ 23 h 26"/>
                  <a:gd name="T6" fmla="*/ 4 w 22"/>
                  <a:gd name="T7" fmla="*/ 23 h 26"/>
                  <a:gd name="T8" fmla="*/ 8 w 22"/>
                  <a:gd name="T9" fmla="*/ 23 h 26"/>
                  <a:gd name="T10" fmla="*/ 8 w 22"/>
                  <a:gd name="T11" fmla="*/ 25 h 26"/>
                  <a:gd name="T12" fmla="*/ 16 w 22"/>
                  <a:gd name="T13" fmla="*/ 21 h 26"/>
                  <a:gd name="T14" fmla="*/ 19 w 22"/>
                  <a:gd name="T15" fmla="*/ 19 h 26"/>
                  <a:gd name="T16" fmla="*/ 19 w 22"/>
                  <a:gd name="T17" fmla="*/ 17 h 26"/>
                  <a:gd name="T18" fmla="*/ 21 w 22"/>
                  <a:gd name="T19" fmla="*/ 17 h 26"/>
                  <a:gd name="T20" fmla="*/ 21 w 22"/>
                  <a:gd name="T21" fmla="*/ 0 h 2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2"/>
                  <a:gd name="T34" fmla="*/ 0 h 26"/>
                  <a:gd name="T35" fmla="*/ 22 w 22"/>
                  <a:gd name="T36" fmla="*/ 26 h 2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2" h="26">
                    <a:moveTo>
                      <a:pt x="21" y="0"/>
                    </a:moveTo>
                    <a:lnTo>
                      <a:pt x="0" y="7"/>
                    </a:lnTo>
                    <a:lnTo>
                      <a:pt x="0" y="23"/>
                    </a:lnTo>
                    <a:lnTo>
                      <a:pt x="4" y="23"/>
                    </a:lnTo>
                    <a:lnTo>
                      <a:pt x="8" y="23"/>
                    </a:lnTo>
                    <a:lnTo>
                      <a:pt x="8" y="25"/>
                    </a:lnTo>
                    <a:lnTo>
                      <a:pt x="16" y="21"/>
                    </a:lnTo>
                    <a:lnTo>
                      <a:pt x="19" y="19"/>
                    </a:lnTo>
                    <a:lnTo>
                      <a:pt x="19" y="17"/>
                    </a:lnTo>
                    <a:lnTo>
                      <a:pt x="21" y="17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92" name="Freeform 33">
                <a:extLst>
                  <a:ext uri="{FF2B5EF4-FFF2-40B4-BE49-F238E27FC236}">
                    <a16:creationId xmlns:a16="http://schemas.microsoft.com/office/drawing/2014/main" id="{EB3C211E-754F-4D6E-AD40-1F20D556CF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3" y="3607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93" name="Freeform 34">
                <a:extLst>
                  <a:ext uri="{FF2B5EF4-FFF2-40B4-BE49-F238E27FC236}">
                    <a16:creationId xmlns:a16="http://schemas.microsoft.com/office/drawing/2014/main" id="{E9061FF9-B289-4C08-8296-E8CD437E5B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2" y="3601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94" name="Freeform 35">
                <a:extLst>
                  <a:ext uri="{FF2B5EF4-FFF2-40B4-BE49-F238E27FC236}">
                    <a16:creationId xmlns:a16="http://schemas.microsoft.com/office/drawing/2014/main" id="{1EDCB9A5-C1C0-4000-A67D-3A4ABD3D44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8" y="3616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8 h 17"/>
                  <a:gd name="T6" fmla="*/ 16 w 17"/>
                  <a:gd name="T7" fmla="*/ 8 h 17"/>
                  <a:gd name="T8" fmla="*/ 10 w 17"/>
                  <a:gd name="T9" fmla="*/ 0 h 17"/>
                  <a:gd name="T10" fmla="*/ 5 w 17"/>
                  <a:gd name="T11" fmla="*/ 0 h 17"/>
                  <a:gd name="T12" fmla="*/ 5 w 17"/>
                  <a:gd name="T13" fmla="*/ 8 h 17"/>
                  <a:gd name="T14" fmla="*/ 0 w 17"/>
                  <a:gd name="T15" fmla="*/ 8 h 17"/>
                  <a:gd name="T16" fmla="*/ 0 w 17"/>
                  <a:gd name="T17" fmla="*/ 16 h 17"/>
                  <a:gd name="T18" fmla="*/ 5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8"/>
                    </a:lnTo>
                    <a:lnTo>
                      <a:pt x="16" y="8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5" y="8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95" name="Freeform 36">
                <a:extLst>
                  <a:ext uri="{FF2B5EF4-FFF2-40B4-BE49-F238E27FC236}">
                    <a16:creationId xmlns:a16="http://schemas.microsoft.com/office/drawing/2014/main" id="{E042FDBB-BD27-4231-8229-B54821F0E3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7" y="3611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10 h 17"/>
                  <a:gd name="T6" fmla="*/ 16 w 17"/>
                  <a:gd name="T7" fmla="*/ 10 h 17"/>
                  <a:gd name="T8" fmla="*/ 16 w 17"/>
                  <a:gd name="T9" fmla="*/ 0 h 17"/>
                  <a:gd name="T10" fmla="*/ 10 w 17"/>
                  <a:gd name="T11" fmla="*/ 0 h 17"/>
                  <a:gd name="T12" fmla="*/ 5 w 17"/>
                  <a:gd name="T13" fmla="*/ 0 h 17"/>
                  <a:gd name="T14" fmla="*/ 0 w 17"/>
                  <a:gd name="T15" fmla="*/ 10 h 17"/>
                  <a:gd name="T16" fmla="*/ 0 w 17"/>
                  <a:gd name="T17" fmla="*/ 16 h 17"/>
                  <a:gd name="T18" fmla="*/ 5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10"/>
                    </a:lnTo>
                    <a:lnTo>
                      <a:pt x="16" y="1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96" name="Freeform 37">
                <a:extLst>
                  <a:ext uri="{FF2B5EF4-FFF2-40B4-BE49-F238E27FC236}">
                    <a16:creationId xmlns:a16="http://schemas.microsoft.com/office/drawing/2014/main" id="{F1113383-BC6B-45A5-8E4F-0D918A3BD4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0" y="3592"/>
                <a:ext cx="19" cy="23"/>
              </a:xfrm>
              <a:custGeom>
                <a:avLst/>
                <a:gdLst>
                  <a:gd name="T0" fmla="*/ 18 w 19"/>
                  <a:gd name="T1" fmla="*/ 17 h 23"/>
                  <a:gd name="T2" fmla="*/ 18 w 19"/>
                  <a:gd name="T3" fmla="*/ 0 h 23"/>
                  <a:gd name="T4" fmla="*/ 0 w 19"/>
                  <a:gd name="T5" fmla="*/ 5 h 23"/>
                  <a:gd name="T6" fmla="*/ 0 w 19"/>
                  <a:gd name="T7" fmla="*/ 22 h 23"/>
                  <a:gd name="T8" fmla="*/ 18 w 19"/>
                  <a:gd name="T9" fmla="*/ 17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3"/>
                  <a:gd name="T17" fmla="*/ 19 w 19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3">
                    <a:moveTo>
                      <a:pt x="18" y="17"/>
                    </a:moveTo>
                    <a:lnTo>
                      <a:pt x="18" y="0"/>
                    </a:lnTo>
                    <a:lnTo>
                      <a:pt x="0" y="5"/>
                    </a:lnTo>
                    <a:lnTo>
                      <a:pt x="0" y="22"/>
                    </a:lnTo>
                    <a:lnTo>
                      <a:pt x="18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97" name="Freeform 38">
                <a:extLst>
                  <a:ext uri="{FF2B5EF4-FFF2-40B4-BE49-F238E27FC236}">
                    <a16:creationId xmlns:a16="http://schemas.microsoft.com/office/drawing/2014/main" id="{1CDB16F6-0059-4014-B6DC-785CE1FC12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0" y="3586"/>
                <a:ext cx="18" cy="22"/>
              </a:xfrm>
              <a:custGeom>
                <a:avLst/>
                <a:gdLst>
                  <a:gd name="T0" fmla="*/ 17 w 18"/>
                  <a:gd name="T1" fmla="*/ 15 h 22"/>
                  <a:gd name="T2" fmla="*/ 17 w 18"/>
                  <a:gd name="T3" fmla="*/ 0 h 22"/>
                  <a:gd name="T4" fmla="*/ 0 w 18"/>
                  <a:gd name="T5" fmla="*/ 6 h 22"/>
                  <a:gd name="T6" fmla="*/ 0 w 18"/>
                  <a:gd name="T7" fmla="*/ 21 h 22"/>
                  <a:gd name="T8" fmla="*/ 17 w 18"/>
                  <a:gd name="T9" fmla="*/ 15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2"/>
                  <a:gd name="T17" fmla="*/ 18 w 18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2">
                    <a:moveTo>
                      <a:pt x="17" y="15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1"/>
                    </a:lnTo>
                    <a:lnTo>
                      <a:pt x="17" y="15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98" name="Freeform 39">
                <a:extLst>
                  <a:ext uri="{FF2B5EF4-FFF2-40B4-BE49-F238E27FC236}">
                    <a16:creationId xmlns:a16="http://schemas.microsoft.com/office/drawing/2014/main" id="{1506D5C9-1421-4536-8C27-D7B78D16FE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8" y="3601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16 w 17"/>
                  <a:gd name="T3" fmla="*/ 8 h 17"/>
                  <a:gd name="T4" fmla="*/ 16 w 17"/>
                  <a:gd name="T5" fmla="*/ 0 h 17"/>
                  <a:gd name="T6" fmla="*/ 8 w 17"/>
                  <a:gd name="T7" fmla="*/ 0 h 17"/>
                  <a:gd name="T8" fmla="*/ 0 w 17"/>
                  <a:gd name="T9" fmla="*/ 0 h 17"/>
                  <a:gd name="T10" fmla="*/ 0 w 17"/>
                  <a:gd name="T11" fmla="*/ 8 h 17"/>
                  <a:gd name="T12" fmla="*/ 0 w 17"/>
                  <a:gd name="T13" fmla="*/ 16 h 17"/>
                  <a:gd name="T14" fmla="*/ 8 w 17"/>
                  <a:gd name="T15" fmla="*/ 16 h 1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7"/>
                  <a:gd name="T25" fmla="*/ 0 h 17"/>
                  <a:gd name="T26" fmla="*/ 17 w 17"/>
                  <a:gd name="T27" fmla="*/ 17 h 1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7" h="17">
                    <a:moveTo>
                      <a:pt x="8" y="16"/>
                    </a:moveTo>
                    <a:lnTo>
                      <a:pt x="16" y="8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99" name="Freeform 40">
                <a:extLst>
                  <a:ext uri="{FF2B5EF4-FFF2-40B4-BE49-F238E27FC236}">
                    <a16:creationId xmlns:a16="http://schemas.microsoft.com/office/drawing/2014/main" id="{050BD0E8-3D92-40DD-9559-0485D92A8B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7" y="3593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8 w 17"/>
                  <a:gd name="T3" fmla="*/ 10 h 17"/>
                  <a:gd name="T4" fmla="*/ 16 w 17"/>
                  <a:gd name="T5" fmla="*/ 10 h 17"/>
                  <a:gd name="T6" fmla="*/ 16 w 17"/>
                  <a:gd name="T7" fmla="*/ 5 h 17"/>
                  <a:gd name="T8" fmla="*/ 8 w 17"/>
                  <a:gd name="T9" fmla="*/ 0 h 17"/>
                  <a:gd name="T10" fmla="*/ 8 w 17"/>
                  <a:gd name="T11" fmla="*/ 5 h 17"/>
                  <a:gd name="T12" fmla="*/ 0 w 17"/>
                  <a:gd name="T13" fmla="*/ 5 h 17"/>
                  <a:gd name="T14" fmla="*/ 0 w 17"/>
                  <a:gd name="T15" fmla="*/ 10 h 17"/>
                  <a:gd name="T16" fmla="*/ 0 w 17"/>
                  <a:gd name="T17" fmla="*/ 16 h 17"/>
                  <a:gd name="T18" fmla="*/ 8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8" y="16"/>
                    </a:moveTo>
                    <a:lnTo>
                      <a:pt x="8" y="10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8" y="0"/>
                    </a:lnTo>
                    <a:lnTo>
                      <a:pt x="8" y="5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00" name="Freeform 41">
                <a:extLst>
                  <a:ext uri="{FF2B5EF4-FFF2-40B4-BE49-F238E27FC236}">
                    <a16:creationId xmlns:a16="http://schemas.microsoft.com/office/drawing/2014/main" id="{22CCF80A-E607-49C0-8084-6497831CD7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8" y="3576"/>
                <a:ext cx="20" cy="22"/>
              </a:xfrm>
              <a:custGeom>
                <a:avLst/>
                <a:gdLst>
                  <a:gd name="T0" fmla="*/ 19 w 20"/>
                  <a:gd name="T1" fmla="*/ 17 h 22"/>
                  <a:gd name="T2" fmla="*/ 19 w 20"/>
                  <a:gd name="T3" fmla="*/ 0 h 22"/>
                  <a:gd name="T4" fmla="*/ 0 w 20"/>
                  <a:gd name="T5" fmla="*/ 6 h 22"/>
                  <a:gd name="T6" fmla="*/ 0 w 20"/>
                  <a:gd name="T7" fmla="*/ 21 h 22"/>
                  <a:gd name="T8" fmla="*/ 19 w 20"/>
                  <a:gd name="T9" fmla="*/ 17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22"/>
                  <a:gd name="T17" fmla="*/ 20 w 20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22">
                    <a:moveTo>
                      <a:pt x="19" y="17"/>
                    </a:moveTo>
                    <a:lnTo>
                      <a:pt x="19" y="0"/>
                    </a:lnTo>
                    <a:lnTo>
                      <a:pt x="0" y="6"/>
                    </a:lnTo>
                    <a:lnTo>
                      <a:pt x="0" y="21"/>
                    </a:lnTo>
                    <a:lnTo>
                      <a:pt x="19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01" name="Freeform 42">
                <a:extLst>
                  <a:ext uri="{FF2B5EF4-FFF2-40B4-BE49-F238E27FC236}">
                    <a16:creationId xmlns:a16="http://schemas.microsoft.com/office/drawing/2014/main" id="{41528292-3CAC-4F0D-8967-C8A132886A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9" y="3570"/>
                <a:ext cx="19" cy="23"/>
              </a:xfrm>
              <a:custGeom>
                <a:avLst/>
                <a:gdLst>
                  <a:gd name="T0" fmla="*/ 18 w 19"/>
                  <a:gd name="T1" fmla="*/ 16 h 23"/>
                  <a:gd name="T2" fmla="*/ 18 w 19"/>
                  <a:gd name="T3" fmla="*/ 0 h 23"/>
                  <a:gd name="T4" fmla="*/ 0 w 19"/>
                  <a:gd name="T5" fmla="*/ 6 h 23"/>
                  <a:gd name="T6" fmla="*/ 0 w 19"/>
                  <a:gd name="T7" fmla="*/ 22 h 23"/>
                  <a:gd name="T8" fmla="*/ 18 w 19"/>
                  <a:gd name="T9" fmla="*/ 16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3"/>
                  <a:gd name="T17" fmla="*/ 19 w 19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3">
                    <a:moveTo>
                      <a:pt x="18" y="16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0" y="22"/>
                    </a:lnTo>
                    <a:lnTo>
                      <a:pt x="18" y="1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02" name="Freeform 43">
                <a:extLst>
                  <a:ext uri="{FF2B5EF4-FFF2-40B4-BE49-F238E27FC236}">
                    <a16:creationId xmlns:a16="http://schemas.microsoft.com/office/drawing/2014/main" id="{C78E2C2B-3283-4D96-A57A-DEC94AE8B8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6" y="3584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16 w 17"/>
                  <a:gd name="T3" fmla="*/ 16 h 17"/>
                  <a:gd name="T4" fmla="*/ 16 w 17"/>
                  <a:gd name="T5" fmla="*/ 10 h 17"/>
                  <a:gd name="T6" fmla="*/ 16 w 17"/>
                  <a:gd name="T7" fmla="*/ 5 h 17"/>
                  <a:gd name="T8" fmla="*/ 16 w 17"/>
                  <a:gd name="T9" fmla="*/ 0 h 17"/>
                  <a:gd name="T10" fmla="*/ 8 w 17"/>
                  <a:gd name="T11" fmla="*/ 0 h 17"/>
                  <a:gd name="T12" fmla="*/ 8 w 17"/>
                  <a:gd name="T13" fmla="*/ 5 h 17"/>
                  <a:gd name="T14" fmla="*/ 0 w 17"/>
                  <a:gd name="T15" fmla="*/ 5 h 17"/>
                  <a:gd name="T16" fmla="*/ 0 w 17"/>
                  <a:gd name="T17" fmla="*/ 10 h 17"/>
                  <a:gd name="T18" fmla="*/ 0 w 17"/>
                  <a:gd name="T19" fmla="*/ 16 h 17"/>
                  <a:gd name="T20" fmla="*/ 8 w 17"/>
                  <a:gd name="T21" fmla="*/ 16 h 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7"/>
                  <a:gd name="T35" fmla="*/ 17 w 17"/>
                  <a:gd name="T36" fmla="*/ 17 h 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7">
                    <a:moveTo>
                      <a:pt x="8" y="16"/>
                    </a:moveTo>
                    <a:lnTo>
                      <a:pt x="16" y="16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8" y="5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03" name="Freeform 44">
                <a:extLst>
                  <a:ext uri="{FF2B5EF4-FFF2-40B4-BE49-F238E27FC236}">
                    <a16:creationId xmlns:a16="http://schemas.microsoft.com/office/drawing/2014/main" id="{BEF3188D-52EB-45B8-BC4C-7FE35ABC34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5" y="3578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8 w 17"/>
                  <a:gd name="T3" fmla="*/ 10 h 17"/>
                  <a:gd name="T4" fmla="*/ 16 w 17"/>
                  <a:gd name="T5" fmla="*/ 10 h 17"/>
                  <a:gd name="T6" fmla="*/ 16 w 17"/>
                  <a:gd name="T7" fmla="*/ 5 h 17"/>
                  <a:gd name="T8" fmla="*/ 16 w 17"/>
                  <a:gd name="T9" fmla="*/ 0 h 17"/>
                  <a:gd name="T10" fmla="*/ 8 w 17"/>
                  <a:gd name="T11" fmla="*/ 0 h 17"/>
                  <a:gd name="T12" fmla="*/ 8 w 17"/>
                  <a:gd name="T13" fmla="*/ 5 h 17"/>
                  <a:gd name="T14" fmla="*/ 0 w 17"/>
                  <a:gd name="T15" fmla="*/ 5 h 17"/>
                  <a:gd name="T16" fmla="*/ 0 w 17"/>
                  <a:gd name="T17" fmla="*/ 10 h 17"/>
                  <a:gd name="T18" fmla="*/ 0 w 17"/>
                  <a:gd name="T19" fmla="*/ 16 h 17"/>
                  <a:gd name="T20" fmla="*/ 8 w 17"/>
                  <a:gd name="T21" fmla="*/ 16 h 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7"/>
                  <a:gd name="T35" fmla="*/ 17 w 17"/>
                  <a:gd name="T36" fmla="*/ 17 h 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7">
                    <a:moveTo>
                      <a:pt x="8" y="16"/>
                    </a:moveTo>
                    <a:lnTo>
                      <a:pt x="8" y="10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8" y="5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04" name="Freeform 45">
                <a:extLst>
                  <a:ext uri="{FF2B5EF4-FFF2-40B4-BE49-F238E27FC236}">
                    <a16:creationId xmlns:a16="http://schemas.microsoft.com/office/drawing/2014/main" id="{9E7FCA57-FAB2-434E-9E58-30F925C217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8" y="3561"/>
                <a:ext cx="18" cy="22"/>
              </a:xfrm>
              <a:custGeom>
                <a:avLst/>
                <a:gdLst>
                  <a:gd name="T0" fmla="*/ 17 w 18"/>
                  <a:gd name="T1" fmla="*/ 15 h 22"/>
                  <a:gd name="T2" fmla="*/ 17 w 18"/>
                  <a:gd name="T3" fmla="*/ 0 h 22"/>
                  <a:gd name="T4" fmla="*/ 0 w 18"/>
                  <a:gd name="T5" fmla="*/ 6 h 22"/>
                  <a:gd name="T6" fmla="*/ 0 w 18"/>
                  <a:gd name="T7" fmla="*/ 21 h 22"/>
                  <a:gd name="T8" fmla="*/ 17 w 18"/>
                  <a:gd name="T9" fmla="*/ 15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2"/>
                  <a:gd name="T17" fmla="*/ 18 w 18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2">
                    <a:moveTo>
                      <a:pt x="17" y="15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1"/>
                    </a:lnTo>
                    <a:lnTo>
                      <a:pt x="17" y="15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05" name="Freeform 46">
                <a:extLst>
                  <a:ext uri="{FF2B5EF4-FFF2-40B4-BE49-F238E27FC236}">
                    <a16:creationId xmlns:a16="http://schemas.microsoft.com/office/drawing/2014/main" id="{07290F5B-4A60-4AB8-82A6-6237F527AF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7" y="3553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06" name="Freeform 47">
                <a:extLst>
                  <a:ext uri="{FF2B5EF4-FFF2-40B4-BE49-F238E27FC236}">
                    <a16:creationId xmlns:a16="http://schemas.microsoft.com/office/drawing/2014/main" id="{AB5F4E28-50F1-4911-B797-12C8EA5F37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4" y="3569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9 h 17"/>
                  <a:gd name="T6" fmla="*/ 16 w 17"/>
                  <a:gd name="T7" fmla="*/ 3 h 17"/>
                  <a:gd name="T8" fmla="*/ 10 w 17"/>
                  <a:gd name="T9" fmla="*/ 3 h 17"/>
                  <a:gd name="T10" fmla="*/ 10 w 17"/>
                  <a:gd name="T11" fmla="*/ 0 h 17"/>
                  <a:gd name="T12" fmla="*/ 5 w 17"/>
                  <a:gd name="T13" fmla="*/ 0 h 17"/>
                  <a:gd name="T14" fmla="*/ 5 w 17"/>
                  <a:gd name="T15" fmla="*/ 3 h 17"/>
                  <a:gd name="T16" fmla="*/ 0 w 17"/>
                  <a:gd name="T17" fmla="*/ 3 h 17"/>
                  <a:gd name="T18" fmla="*/ 0 w 17"/>
                  <a:gd name="T19" fmla="*/ 9 h 17"/>
                  <a:gd name="T20" fmla="*/ 5 w 17"/>
                  <a:gd name="T21" fmla="*/ 16 h 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7"/>
                  <a:gd name="T35" fmla="*/ 17 w 17"/>
                  <a:gd name="T36" fmla="*/ 17 h 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9"/>
                    </a:lnTo>
                    <a:lnTo>
                      <a:pt x="16" y="3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0" y="3"/>
                    </a:lnTo>
                    <a:lnTo>
                      <a:pt x="0" y="9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07" name="Freeform 48">
                <a:extLst>
                  <a:ext uri="{FF2B5EF4-FFF2-40B4-BE49-F238E27FC236}">
                    <a16:creationId xmlns:a16="http://schemas.microsoft.com/office/drawing/2014/main" id="{FFAEC513-9F27-4D86-B82D-DEB98AE4B8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3" y="3563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8 h 17"/>
                  <a:gd name="T6" fmla="*/ 16 w 17"/>
                  <a:gd name="T7" fmla="*/ 8 h 17"/>
                  <a:gd name="T8" fmla="*/ 10 w 17"/>
                  <a:gd name="T9" fmla="*/ 0 h 17"/>
                  <a:gd name="T10" fmla="*/ 5 w 17"/>
                  <a:gd name="T11" fmla="*/ 0 h 17"/>
                  <a:gd name="T12" fmla="*/ 5 w 17"/>
                  <a:gd name="T13" fmla="*/ 8 h 17"/>
                  <a:gd name="T14" fmla="*/ 0 w 17"/>
                  <a:gd name="T15" fmla="*/ 8 h 17"/>
                  <a:gd name="T16" fmla="*/ 0 w 17"/>
                  <a:gd name="T17" fmla="*/ 16 h 17"/>
                  <a:gd name="T18" fmla="*/ 5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8"/>
                    </a:lnTo>
                    <a:lnTo>
                      <a:pt x="16" y="8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5" y="8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08" name="Freeform 49">
                <a:extLst>
                  <a:ext uri="{FF2B5EF4-FFF2-40B4-BE49-F238E27FC236}">
                    <a16:creationId xmlns:a16="http://schemas.microsoft.com/office/drawing/2014/main" id="{5C4600CF-6DBF-4EFE-8AF8-2F780A593E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36" y="3544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5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5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09" name="Freeform 50">
                <a:extLst>
                  <a:ext uri="{FF2B5EF4-FFF2-40B4-BE49-F238E27FC236}">
                    <a16:creationId xmlns:a16="http://schemas.microsoft.com/office/drawing/2014/main" id="{C63D9824-5FF9-4778-ADAA-13B9C36899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5" y="3538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10" name="Freeform 51">
                <a:extLst>
                  <a:ext uri="{FF2B5EF4-FFF2-40B4-BE49-F238E27FC236}">
                    <a16:creationId xmlns:a16="http://schemas.microsoft.com/office/drawing/2014/main" id="{EC517CDF-122B-440B-9EF4-A32B36C3B7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4" y="3553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6 w 17"/>
                  <a:gd name="T3" fmla="*/ 16 h 17"/>
                  <a:gd name="T4" fmla="*/ 16 w 17"/>
                  <a:gd name="T5" fmla="*/ 8 h 17"/>
                  <a:gd name="T6" fmla="*/ 16 w 17"/>
                  <a:gd name="T7" fmla="*/ 0 h 17"/>
                  <a:gd name="T8" fmla="*/ 5 w 17"/>
                  <a:gd name="T9" fmla="*/ 0 h 17"/>
                  <a:gd name="T10" fmla="*/ 0 w 17"/>
                  <a:gd name="T11" fmla="*/ 0 h 17"/>
                  <a:gd name="T12" fmla="*/ 0 w 17"/>
                  <a:gd name="T13" fmla="*/ 8 h 17"/>
                  <a:gd name="T14" fmla="*/ 0 w 17"/>
                  <a:gd name="T15" fmla="*/ 16 h 17"/>
                  <a:gd name="T16" fmla="*/ 5 w 17"/>
                  <a:gd name="T17" fmla="*/ 16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17"/>
                  <a:gd name="T29" fmla="*/ 17 w 17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17">
                    <a:moveTo>
                      <a:pt x="5" y="16"/>
                    </a:moveTo>
                    <a:lnTo>
                      <a:pt x="16" y="16"/>
                    </a:lnTo>
                    <a:lnTo>
                      <a:pt x="16" y="8"/>
                    </a:lnTo>
                    <a:lnTo>
                      <a:pt x="16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11" name="Freeform 52">
                <a:extLst>
                  <a:ext uri="{FF2B5EF4-FFF2-40B4-BE49-F238E27FC236}">
                    <a16:creationId xmlns:a16="http://schemas.microsoft.com/office/drawing/2014/main" id="{6A79A744-8607-4974-951E-84BA3FD5D8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3" y="3548"/>
                <a:ext cx="17" cy="17"/>
              </a:xfrm>
              <a:custGeom>
                <a:avLst/>
                <a:gdLst>
                  <a:gd name="T0" fmla="*/ 10 w 17"/>
                  <a:gd name="T1" fmla="*/ 16 h 17"/>
                  <a:gd name="T2" fmla="*/ 16 w 17"/>
                  <a:gd name="T3" fmla="*/ 16 h 17"/>
                  <a:gd name="T4" fmla="*/ 16 w 17"/>
                  <a:gd name="T5" fmla="*/ 5 h 17"/>
                  <a:gd name="T6" fmla="*/ 16 w 17"/>
                  <a:gd name="T7" fmla="*/ 0 h 17"/>
                  <a:gd name="T8" fmla="*/ 10 w 17"/>
                  <a:gd name="T9" fmla="*/ 0 h 17"/>
                  <a:gd name="T10" fmla="*/ 0 w 17"/>
                  <a:gd name="T11" fmla="*/ 0 h 17"/>
                  <a:gd name="T12" fmla="*/ 0 w 17"/>
                  <a:gd name="T13" fmla="*/ 5 h 17"/>
                  <a:gd name="T14" fmla="*/ 0 w 17"/>
                  <a:gd name="T15" fmla="*/ 16 h 17"/>
                  <a:gd name="T16" fmla="*/ 10 w 17"/>
                  <a:gd name="T17" fmla="*/ 16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17"/>
                  <a:gd name="T29" fmla="*/ 17 w 17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17">
                    <a:moveTo>
                      <a:pt x="10" y="16"/>
                    </a:moveTo>
                    <a:lnTo>
                      <a:pt x="16" y="16"/>
                    </a:lnTo>
                    <a:lnTo>
                      <a:pt x="16" y="5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0" y="16"/>
                    </a:lnTo>
                    <a:lnTo>
                      <a:pt x="10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12" name="Freeform 53">
                <a:extLst>
                  <a:ext uri="{FF2B5EF4-FFF2-40B4-BE49-F238E27FC236}">
                    <a16:creationId xmlns:a16="http://schemas.microsoft.com/office/drawing/2014/main" id="{4E210F4A-B714-4DF2-BBE2-A61D4D930F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6" y="3528"/>
                <a:ext cx="18" cy="24"/>
              </a:xfrm>
              <a:custGeom>
                <a:avLst/>
                <a:gdLst>
                  <a:gd name="T0" fmla="*/ 17 w 18"/>
                  <a:gd name="T1" fmla="*/ 18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8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8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8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13" name="Freeform 54">
                <a:extLst>
                  <a:ext uri="{FF2B5EF4-FFF2-40B4-BE49-F238E27FC236}">
                    <a16:creationId xmlns:a16="http://schemas.microsoft.com/office/drawing/2014/main" id="{9A804094-2AC1-4887-A569-3C52A4606F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5" y="3523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5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5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14" name="Freeform 55">
                <a:extLst>
                  <a:ext uri="{FF2B5EF4-FFF2-40B4-BE49-F238E27FC236}">
                    <a16:creationId xmlns:a16="http://schemas.microsoft.com/office/drawing/2014/main" id="{106B23ED-904E-4CC8-AB46-8EB3C8C43B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1" y="3538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16 w 17"/>
                  <a:gd name="T3" fmla="*/ 16 h 17"/>
                  <a:gd name="T4" fmla="*/ 16 w 17"/>
                  <a:gd name="T5" fmla="*/ 8 h 17"/>
                  <a:gd name="T6" fmla="*/ 16 w 17"/>
                  <a:gd name="T7" fmla="*/ 0 h 17"/>
                  <a:gd name="T8" fmla="*/ 8 w 17"/>
                  <a:gd name="T9" fmla="*/ 0 h 17"/>
                  <a:gd name="T10" fmla="*/ 0 w 17"/>
                  <a:gd name="T11" fmla="*/ 0 h 17"/>
                  <a:gd name="T12" fmla="*/ 0 w 17"/>
                  <a:gd name="T13" fmla="*/ 8 h 17"/>
                  <a:gd name="T14" fmla="*/ 0 w 17"/>
                  <a:gd name="T15" fmla="*/ 16 h 17"/>
                  <a:gd name="T16" fmla="*/ 8 w 17"/>
                  <a:gd name="T17" fmla="*/ 16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17"/>
                  <a:gd name="T29" fmla="*/ 17 w 17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17">
                    <a:moveTo>
                      <a:pt x="8" y="16"/>
                    </a:moveTo>
                    <a:lnTo>
                      <a:pt x="16" y="16"/>
                    </a:lnTo>
                    <a:lnTo>
                      <a:pt x="16" y="8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15" name="Freeform 56">
                <a:extLst>
                  <a:ext uri="{FF2B5EF4-FFF2-40B4-BE49-F238E27FC236}">
                    <a16:creationId xmlns:a16="http://schemas.microsoft.com/office/drawing/2014/main" id="{E1034EB8-C5B1-4F97-A4F6-A079FDF30D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11" y="3532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6 w 17"/>
                  <a:gd name="T3" fmla="*/ 16 h 17"/>
                  <a:gd name="T4" fmla="*/ 16 w 17"/>
                  <a:gd name="T5" fmla="*/ 8 h 17"/>
                  <a:gd name="T6" fmla="*/ 16 w 17"/>
                  <a:gd name="T7" fmla="*/ 0 h 17"/>
                  <a:gd name="T8" fmla="*/ 5 w 17"/>
                  <a:gd name="T9" fmla="*/ 0 h 17"/>
                  <a:gd name="T10" fmla="*/ 0 w 17"/>
                  <a:gd name="T11" fmla="*/ 0 h 17"/>
                  <a:gd name="T12" fmla="*/ 0 w 17"/>
                  <a:gd name="T13" fmla="*/ 8 h 17"/>
                  <a:gd name="T14" fmla="*/ 0 w 17"/>
                  <a:gd name="T15" fmla="*/ 16 h 17"/>
                  <a:gd name="T16" fmla="*/ 5 w 17"/>
                  <a:gd name="T17" fmla="*/ 16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17"/>
                  <a:gd name="T29" fmla="*/ 17 w 17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17">
                    <a:moveTo>
                      <a:pt x="5" y="16"/>
                    </a:moveTo>
                    <a:lnTo>
                      <a:pt x="16" y="16"/>
                    </a:lnTo>
                    <a:lnTo>
                      <a:pt x="16" y="8"/>
                    </a:lnTo>
                    <a:lnTo>
                      <a:pt x="16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16" name="Freeform 57">
                <a:extLst>
                  <a:ext uri="{FF2B5EF4-FFF2-40B4-BE49-F238E27FC236}">
                    <a16:creationId xmlns:a16="http://schemas.microsoft.com/office/drawing/2014/main" id="{90FF28D0-F591-469E-89D0-E1B254AC52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3" y="3513"/>
                <a:ext cx="19" cy="24"/>
              </a:xfrm>
              <a:custGeom>
                <a:avLst/>
                <a:gdLst>
                  <a:gd name="T0" fmla="*/ 18 w 19"/>
                  <a:gd name="T1" fmla="*/ 17 h 24"/>
                  <a:gd name="T2" fmla="*/ 18 w 19"/>
                  <a:gd name="T3" fmla="*/ 0 h 24"/>
                  <a:gd name="T4" fmla="*/ 0 w 19"/>
                  <a:gd name="T5" fmla="*/ 6 h 24"/>
                  <a:gd name="T6" fmla="*/ 0 w 19"/>
                  <a:gd name="T7" fmla="*/ 23 h 24"/>
                  <a:gd name="T8" fmla="*/ 18 w 19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4"/>
                  <a:gd name="T17" fmla="*/ 19 w 19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4">
                    <a:moveTo>
                      <a:pt x="18" y="17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8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17" name="Freeform 58">
                <a:extLst>
                  <a:ext uri="{FF2B5EF4-FFF2-40B4-BE49-F238E27FC236}">
                    <a16:creationId xmlns:a16="http://schemas.microsoft.com/office/drawing/2014/main" id="{429ADCC2-EEA1-4330-A62C-72E03B08EA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3" y="3507"/>
                <a:ext cx="18" cy="22"/>
              </a:xfrm>
              <a:custGeom>
                <a:avLst/>
                <a:gdLst>
                  <a:gd name="T0" fmla="*/ 17 w 18"/>
                  <a:gd name="T1" fmla="*/ 16 h 22"/>
                  <a:gd name="T2" fmla="*/ 17 w 18"/>
                  <a:gd name="T3" fmla="*/ 0 h 22"/>
                  <a:gd name="T4" fmla="*/ 0 w 18"/>
                  <a:gd name="T5" fmla="*/ 6 h 22"/>
                  <a:gd name="T6" fmla="*/ 0 w 18"/>
                  <a:gd name="T7" fmla="*/ 21 h 22"/>
                  <a:gd name="T8" fmla="*/ 17 w 18"/>
                  <a:gd name="T9" fmla="*/ 16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2"/>
                  <a:gd name="T17" fmla="*/ 18 w 18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2">
                    <a:moveTo>
                      <a:pt x="17" y="16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1"/>
                    </a:lnTo>
                    <a:lnTo>
                      <a:pt x="17" y="1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18" name="Freeform 59">
                <a:extLst>
                  <a:ext uri="{FF2B5EF4-FFF2-40B4-BE49-F238E27FC236}">
                    <a16:creationId xmlns:a16="http://schemas.microsoft.com/office/drawing/2014/main" id="{4A481B4D-31E7-406F-8B90-3FFCF7DA6B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9" y="3523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10 h 17"/>
                  <a:gd name="T6" fmla="*/ 16 w 17"/>
                  <a:gd name="T7" fmla="*/ 10 h 17"/>
                  <a:gd name="T8" fmla="*/ 16 w 17"/>
                  <a:gd name="T9" fmla="*/ 0 h 17"/>
                  <a:gd name="T10" fmla="*/ 10 w 17"/>
                  <a:gd name="T11" fmla="*/ 0 h 17"/>
                  <a:gd name="T12" fmla="*/ 5 w 17"/>
                  <a:gd name="T13" fmla="*/ 0 h 17"/>
                  <a:gd name="T14" fmla="*/ 0 w 17"/>
                  <a:gd name="T15" fmla="*/ 0 h 17"/>
                  <a:gd name="T16" fmla="*/ 0 w 17"/>
                  <a:gd name="T17" fmla="*/ 10 h 17"/>
                  <a:gd name="T18" fmla="*/ 0 w 17"/>
                  <a:gd name="T19" fmla="*/ 16 h 17"/>
                  <a:gd name="T20" fmla="*/ 5 w 17"/>
                  <a:gd name="T21" fmla="*/ 16 h 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7"/>
                  <a:gd name="T35" fmla="*/ 17 w 17"/>
                  <a:gd name="T36" fmla="*/ 17 h 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10"/>
                    </a:lnTo>
                    <a:lnTo>
                      <a:pt x="16" y="1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19" name="Freeform 60">
                <a:extLst>
                  <a:ext uri="{FF2B5EF4-FFF2-40B4-BE49-F238E27FC236}">
                    <a16:creationId xmlns:a16="http://schemas.microsoft.com/office/drawing/2014/main" id="{180EE17C-2120-4088-8AB9-EF42C8E029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8" y="3515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10 h 17"/>
                  <a:gd name="T6" fmla="*/ 16 w 17"/>
                  <a:gd name="T7" fmla="*/ 10 h 17"/>
                  <a:gd name="T8" fmla="*/ 16 w 17"/>
                  <a:gd name="T9" fmla="*/ 5 h 17"/>
                  <a:gd name="T10" fmla="*/ 10 w 17"/>
                  <a:gd name="T11" fmla="*/ 5 h 17"/>
                  <a:gd name="T12" fmla="*/ 10 w 17"/>
                  <a:gd name="T13" fmla="*/ 0 h 17"/>
                  <a:gd name="T14" fmla="*/ 5 w 17"/>
                  <a:gd name="T15" fmla="*/ 0 h 17"/>
                  <a:gd name="T16" fmla="*/ 5 w 17"/>
                  <a:gd name="T17" fmla="*/ 5 h 17"/>
                  <a:gd name="T18" fmla="*/ 0 w 17"/>
                  <a:gd name="T19" fmla="*/ 5 h 17"/>
                  <a:gd name="T20" fmla="*/ 0 w 17"/>
                  <a:gd name="T21" fmla="*/ 10 h 17"/>
                  <a:gd name="T22" fmla="*/ 5 w 17"/>
                  <a:gd name="T23" fmla="*/ 16 h 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7"/>
                  <a:gd name="T37" fmla="*/ 0 h 17"/>
                  <a:gd name="T38" fmla="*/ 17 w 17"/>
                  <a:gd name="T39" fmla="*/ 17 h 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10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10" y="5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5" y="5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20" name="Freeform 61">
                <a:extLst>
                  <a:ext uri="{FF2B5EF4-FFF2-40B4-BE49-F238E27FC236}">
                    <a16:creationId xmlns:a16="http://schemas.microsoft.com/office/drawing/2014/main" id="{34818116-0C96-4F5B-8E57-BC68984D48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1" y="3498"/>
                <a:ext cx="19" cy="22"/>
              </a:xfrm>
              <a:custGeom>
                <a:avLst/>
                <a:gdLst>
                  <a:gd name="T0" fmla="*/ 18 w 19"/>
                  <a:gd name="T1" fmla="*/ 15 h 22"/>
                  <a:gd name="T2" fmla="*/ 18 w 19"/>
                  <a:gd name="T3" fmla="*/ 0 h 22"/>
                  <a:gd name="T4" fmla="*/ 0 w 19"/>
                  <a:gd name="T5" fmla="*/ 5 h 22"/>
                  <a:gd name="T6" fmla="*/ 0 w 19"/>
                  <a:gd name="T7" fmla="*/ 21 h 22"/>
                  <a:gd name="T8" fmla="*/ 18 w 19"/>
                  <a:gd name="T9" fmla="*/ 15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2"/>
                  <a:gd name="T17" fmla="*/ 19 w 19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2">
                    <a:moveTo>
                      <a:pt x="18" y="15"/>
                    </a:moveTo>
                    <a:lnTo>
                      <a:pt x="18" y="0"/>
                    </a:lnTo>
                    <a:lnTo>
                      <a:pt x="0" y="5"/>
                    </a:lnTo>
                    <a:lnTo>
                      <a:pt x="0" y="21"/>
                    </a:lnTo>
                    <a:lnTo>
                      <a:pt x="18" y="15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21" name="Freeform 62">
                <a:extLst>
                  <a:ext uri="{FF2B5EF4-FFF2-40B4-BE49-F238E27FC236}">
                    <a16:creationId xmlns:a16="http://schemas.microsoft.com/office/drawing/2014/main" id="{F0FBEAB4-527B-48F3-8314-C3998A3251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00" y="3492"/>
                <a:ext cx="19" cy="22"/>
              </a:xfrm>
              <a:custGeom>
                <a:avLst/>
                <a:gdLst>
                  <a:gd name="T0" fmla="*/ 18 w 19"/>
                  <a:gd name="T1" fmla="*/ 15 h 22"/>
                  <a:gd name="T2" fmla="*/ 18 w 19"/>
                  <a:gd name="T3" fmla="*/ 0 h 22"/>
                  <a:gd name="T4" fmla="*/ 0 w 19"/>
                  <a:gd name="T5" fmla="*/ 4 h 22"/>
                  <a:gd name="T6" fmla="*/ 0 w 19"/>
                  <a:gd name="T7" fmla="*/ 21 h 22"/>
                  <a:gd name="T8" fmla="*/ 18 w 19"/>
                  <a:gd name="T9" fmla="*/ 15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2"/>
                  <a:gd name="T17" fmla="*/ 19 w 19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2">
                    <a:moveTo>
                      <a:pt x="18" y="15"/>
                    </a:moveTo>
                    <a:lnTo>
                      <a:pt x="18" y="0"/>
                    </a:lnTo>
                    <a:lnTo>
                      <a:pt x="0" y="4"/>
                    </a:lnTo>
                    <a:lnTo>
                      <a:pt x="0" y="21"/>
                    </a:lnTo>
                    <a:lnTo>
                      <a:pt x="18" y="15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22" name="Freeform 63">
                <a:extLst>
                  <a:ext uri="{FF2B5EF4-FFF2-40B4-BE49-F238E27FC236}">
                    <a16:creationId xmlns:a16="http://schemas.microsoft.com/office/drawing/2014/main" id="{0E24F6E7-2DEF-4723-87B9-10431B0497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9" y="3505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8 w 17"/>
                  <a:gd name="T3" fmla="*/ 10 h 17"/>
                  <a:gd name="T4" fmla="*/ 16 w 17"/>
                  <a:gd name="T5" fmla="*/ 10 h 17"/>
                  <a:gd name="T6" fmla="*/ 16 w 17"/>
                  <a:gd name="T7" fmla="*/ 5 h 17"/>
                  <a:gd name="T8" fmla="*/ 16 w 17"/>
                  <a:gd name="T9" fmla="*/ 0 h 17"/>
                  <a:gd name="T10" fmla="*/ 8 w 17"/>
                  <a:gd name="T11" fmla="*/ 0 h 17"/>
                  <a:gd name="T12" fmla="*/ 0 w 17"/>
                  <a:gd name="T13" fmla="*/ 5 h 17"/>
                  <a:gd name="T14" fmla="*/ 0 w 17"/>
                  <a:gd name="T15" fmla="*/ 10 h 17"/>
                  <a:gd name="T16" fmla="*/ 0 w 17"/>
                  <a:gd name="T17" fmla="*/ 16 h 17"/>
                  <a:gd name="T18" fmla="*/ 8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8" y="16"/>
                    </a:moveTo>
                    <a:lnTo>
                      <a:pt x="8" y="10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23" name="Freeform 64">
                <a:extLst>
                  <a:ext uri="{FF2B5EF4-FFF2-40B4-BE49-F238E27FC236}">
                    <a16:creationId xmlns:a16="http://schemas.microsoft.com/office/drawing/2014/main" id="{AEDE4E21-5B46-458F-B759-54DBDC6D27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08" y="3500"/>
                <a:ext cx="17" cy="17"/>
              </a:xfrm>
              <a:custGeom>
                <a:avLst/>
                <a:gdLst>
                  <a:gd name="T0" fmla="*/ 8 w 17"/>
                  <a:gd name="T1" fmla="*/ 9 h 17"/>
                  <a:gd name="T2" fmla="*/ 16 w 17"/>
                  <a:gd name="T3" fmla="*/ 9 h 17"/>
                  <a:gd name="T4" fmla="*/ 16 w 17"/>
                  <a:gd name="T5" fmla="*/ 6 h 17"/>
                  <a:gd name="T6" fmla="*/ 16 w 17"/>
                  <a:gd name="T7" fmla="*/ 0 h 17"/>
                  <a:gd name="T8" fmla="*/ 8 w 17"/>
                  <a:gd name="T9" fmla="*/ 0 h 17"/>
                  <a:gd name="T10" fmla="*/ 0 w 17"/>
                  <a:gd name="T11" fmla="*/ 0 h 17"/>
                  <a:gd name="T12" fmla="*/ 0 w 17"/>
                  <a:gd name="T13" fmla="*/ 6 h 17"/>
                  <a:gd name="T14" fmla="*/ 0 w 17"/>
                  <a:gd name="T15" fmla="*/ 9 h 17"/>
                  <a:gd name="T16" fmla="*/ 0 w 17"/>
                  <a:gd name="T17" fmla="*/ 16 h 17"/>
                  <a:gd name="T18" fmla="*/ 8 w 17"/>
                  <a:gd name="T19" fmla="*/ 16 h 17"/>
                  <a:gd name="T20" fmla="*/ 8 w 17"/>
                  <a:gd name="T21" fmla="*/ 9 h 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7"/>
                  <a:gd name="T35" fmla="*/ 17 w 17"/>
                  <a:gd name="T36" fmla="*/ 17 h 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7">
                    <a:moveTo>
                      <a:pt x="8" y="9"/>
                    </a:moveTo>
                    <a:lnTo>
                      <a:pt x="16" y="9"/>
                    </a:lnTo>
                    <a:lnTo>
                      <a:pt x="16" y="6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6"/>
                    </a:lnTo>
                    <a:lnTo>
                      <a:pt x="8" y="16"/>
                    </a:lnTo>
                    <a:lnTo>
                      <a:pt x="8" y="9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24" name="Freeform 65">
                <a:extLst>
                  <a:ext uri="{FF2B5EF4-FFF2-40B4-BE49-F238E27FC236}">
                    <a16:creationId xmlns:a16="http://schemas.microsoft.com/office/drawing/2014/main" id="{83B3D817-40ED-4360-819A-D4287A466A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3" y="3442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25" name="Freeform 66">
                <a:extLst>
                  <a:ext uri="{FF2B5EF4-FFF2-40B4-BE49-F238E27FC236}">
                    <a16:creationId xmlns:a16="http://schemas.microsoft.com/office/drawing/2014/main" id="{292CF41A-963A-4FB3-AF47-AFE962D1E9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2" y="3436"/>
                <a:ext cx="19" cy="24"/>
              </a:xfrm>
              <a:custGeom>
                <a:avLst/>
                <a:gdLst>
                  <a:gd name="T0" fmla="*/ 18 w 19"/>
                  <a:gd name="T1" fmla="*/ 18 h 24"/>
                  <a:gd name="T2" fmla="*/ 18 w 19"/>
                  <a:gd name="T3" fmla="*/ 0 h 24"/>
                  <a:gd name="T4" fmla="*/ 0 w 19"/>
                  <a:gd name="T5" fmla="*/ 6 h 24"/>
                  <a:gd name="T6" fmla="*/ 0 w 19"/>
                  <a:gd name="T7" fmla="*/ 23 h 24"/>
                  <a:gd name="T8" fmla="*/ 18 w 19"/>
                  <a:gd name="T9" fmla="*/ 18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4"/>
                  <a:gd name="T17" fmla="*/ 19 w 19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4">
                    <a:moveTo>
                      <a:pt x="18" y="18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8" y="18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26" name="Freeform 67">
                <a:extLst>
                  <a:ext uri="{FF2B5EF4-FFF2-40B4-BE49-F238E27FC236}">
                    <a16:creationId xmlns:a16="http://schemas.microsoft.com/office/drawing/2014/main" id="{1ECB4688-E42D-4E1D-929F-B62C8D8B23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9" y="3452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16 w 17"/>
                  <a:gd name="T3" fmla="*/ 16 h 17"/>
                  <a:gd name="T4" fmla="*/ 16 w 17"/>
                  <a:gd name="T5" fmla="*/ 8 h 17"/>
                  <a:gd name="T6" fmla="*/ 16 w 17"/>
                  <a:gd name="T7" fmla="*/ 0 h 17"/>
                  <a:gd name="T8" fmla="*/ 8 w 17"/>
                  <a:gd name="T9" fmla="*/ 0 h 17"/>
                  <a:gd name="T10" fmla="*/ 8 w 17"/>
                  <a:gd name="T11" fmla="*/ 8 h 17"/>
                  <a:gd name="T12" fmla="*/ 0 w 17"/>
                  <a:gd name="T13" fmla="*/ 8 h 17"/>
                  <a:gd name="T14" fmla="*/ 0 w 17"/>
                  <a:gd name="T15" fmla="*/ 16 h 17"/>
                  <a:gd name="T16" fmla="*/ 8 w 17"/>
                  <a:gd name="T17" fmla="*/ 16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17"/>
                  <a:gd name="T29" fmla="*/ 17 w 17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17">
                    <a:moveTo>
                      <a:pt x="8" y="16"/>
                    </a:moveTo>
                    <a:lnTo>
                      <a:pt x="16" y="16"/>
                    </a:lnTo>
                    <a:lnTo>
                      <a:pt x="16" y="8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27" name="Freeform 68">
                <a:extLst>
                  <a:ext uri="{FF2B5EF4-FFF2-40B4-BE49-F238E27FC236}">
                    <a16:creationId xmlns:a16="http://schemas.microsoft.com/office/drawing/2014/main" id="{08AA0720-7A00-4522-8789-F63FF06B1F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8" y="3446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8 h 17"/>
                  <a:gd name="T6" fmla="*/ 16 w 17"/>
                  <a:gd name="T7" fmla="*/ 8 h 17"/>
                  <a:gd name="T8" fmla="*/ 16 w 17"/>
                  <a:gd name="T9" fmla="*/ 0 h 17"/>
                  <a:gd name="T10" fmla="*/ 10 w 17"/>
                  <a:gd name="T11" fmla="*/ 0 h 17"/>
                  <a:gd name="T12" fmla="*/ 5 w 17"/>
                  <a:gd name="T13" fmla="*/ 0 h 17"/>
                  <a:gd name="T14" fmla="*/ 0 w 17"/>
                  <a:gd name="T15" fmla="*/ 8 h 17"/>
                  <a:gd name="T16" fmla="*/ 0 w 17"/>
                  <a:gd name="T17" fmla="*/ 16 h 17"/>
                  <a:gd name="T18" fmla="*/ 5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8"/>
                    </a:lnTo>
                    <a:lnTo>
                      <a:pt x="16" y="8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28" name="Freeform 69">
                <a:extLst>
                  <a:ext uri="{FF2B5EF4-FFF2-40B4-BE49-F238E27FC236}">
                    <a16:creationId xmlns:a16="http://schemas.microsoft.com/office/drawing/2014/main" id="{C0479EFC-0C5E-4CC6-A800-C3C7F6AC09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4" y="3335"/>
                <a:ext cx="574" cy="330"/>
              </a:xfrm>
              <a:custGeom>
                <a:avLst/>
                <a:gdLst>
                  <a:gd name="T0" fmla="*/ 573 w 574"/>
                  <a:gd name="T1" fmla="*/ 0 h 330"/>
                  <a:gd name="T2" fmla="*/ 0 w 574"/>
                  <a:gd name="T3" fmla="*/ 186 h 330"/>
                  <a:gd name="T4" fmla="*/ 0 w 574"/>
                  <a:gd name="T5" fmla="*/ 329 h 330"/>
                  <a:gd name="T6" fmla="*/ 0 60000 65536"/>
                  <a:gd name="T7" fmla="*/ 0 60000 65536"/>
                  <a:gd name="T8" fmla="*/ 0 60000 65536"/>
                  <a:gd name="T9" fmla="*/ 0 w 574"/>
                  <a:gd name="T10" fmla="*/ 0 h 330"/>
                  <a:gd name="T11" fmla="*/ 574 w 574"/>
                  <a:gd name="T12" fmla="*/ 330 h 33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74" h="330">
                    <a:moveTo>
                      <a:pt x="573" y="0"/>
                    </a:moveTo>
                    <a:lnTo>
                      <a:pt x="0" y="186"/>
                    </a:lnTo>
                    <a:lnTo>
                      <a:pt x="0" y="329"/>
                    </a:lnTo>
                  </a:path>
                </a:pathLst>
              </a:custGeom>
              <a:noFill/>
              <a:ln w="6350" cap="rnd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</p:grpSp>
        <p:sp>
          <p:nvSpPr>
            <p:cNvPr id="23" name="Line 313">
              <a:extLst>
                <a:ext uri="{FF2B5EF4-FFF2-40B4-BE49-F238E27FC236}">
                  <a16:creationId xmlns:a16="http://schemas.microsoft.com/office/drawing/2014/main" id="{79E98986-19B6-4316-9F59-A24E5C32148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353300" y="2005013"/>
              <a:ext cx="0" cy="344891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prstDash val="sysDot"/>
              <a:round/>
              <a:headEnd type="triangle"/>
              <a:tailEnd type="none"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4" name="Line 310">
              <a:extLst>
                <a:ext uri="{FF2B5EF4-FFF2-40B4-BE49-F238E27FC236}">
                  <a16:creationId xmlns:a16="http://schemas.microsoft.com/office/drawing/2014/main" id="{2A9BE3C3-469F-4156-B185-6EAF04A4542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259513" y="1870075"/>
              <a:ext cx="1312862" cy="0"/>
            </a:xfrm>
            <a:prstGeom prst="line">
              <a:avLst/>
            </a:prstGeom>
            <a:noFill/>
            <a:ln w="254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25" name="그룹 262">
              <a:extLst>
                <a:ext uri="{FF2B5EF4-FFF2-40B4-BE49-F238E27FC236}">
                  <a16:creationId xmlns:a16="http://schemas.microsoft.com/office/drawing/2014/main" id="{AE20C2A7-548A-49C4-B630-60BF77CAC71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065971" y="1478166"/>
              <a:ext cx="1630364" cy="916665"/>
              <a:chOff x="6852138" y="1264446"/>
              <a:chExt cx="1804622" cy="1037033"/>
            </a:xfrm>
          </p:grpSpPr>
          <p:grpSp>
            <p:nvGrpSpPr>
              <p:cNvPr id="52" name="그룹 449">
                <a:extLst>
                  <a:ext uri="{FF2B5EF4-FFF2-40B4-BE49-F238E27FC236}">
                    <a16:creationId xmlns:a16="http://schemas.microsoft.com/office/drawing/2014/main" id="{23F8A74B-3CFE-471D-A145-55BC66631B8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2831522">
                <a:off x="7972570" y="1427580"/>
                <a:ext cx="607154" cy="280886"/>
                <a:chOff x="253390" y="3211648"/>
                <a:chExt cx="1322638" cy="760103"/>
              </a:xfrm>
            </p:grpSpPr>
            <p:sp>
              <p:nvSpPr>
                <p:cNvPr id="64" name="Oval 17">
                  <a:extLst>
                    <a:ext uri="{FF2B5EF4-FFF2-40B4-BE49-F238E27FC236}">
                      <a16:creationId xmlns:a16="http://schemas.microsoft.com/office/drawing/2014/main" id="{10CA220A-618F-456C-8A5B-A95DAC9690A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3285031">
                  <a:off x="649867" y="3045591"/>
                  <a:ext cx="529683" cy="1322638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ko-KR" altLang="en-US">
                    <a:ea typeface="굴림" pitchFamily="50" charset="-127"/>
                  </a:endParaRPr>
                </a:p>
              </p:txBody>
            </p:sp>
            <p:sp>
              <p:nvSpPr>
                <p:cNvPr id="65" name="Line 18">
                  <a:extLst>
                    <a:ext uri="{FF2B5EF4-FFF2-40B4-BE49-F238E27FC236}">
                      <a16:creationId xmlns:a16="http://schemas.microsoft.com/office/drawing/2014/main" id="{EAB33E3B-8880-4222-BD78-DD135716E19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395667">
                  <a:off x="649034" y="3302999"/>
                  <a:ext cx="681270" cy="21639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66" name="Line 19">
                  <a:extLst>
                    <a:ext uri="{FF2B5EF4-FFF2-40B4-BE49-F238E27FC236}">
                      <a16:creationId xmlns:a16="http://schemas.microsoft.com/office/drawing/2014/main" id="{5C20C0E1-9301-4E66-9D96-2D7FC8729C0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395667">
                  <a:off x="481791" y="3211648"/>
                  <a:ext cx="357188" cy="69578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ko-KR" altLang="en-US"/>
                </a:p>
              </p:txBody>
            </p:sp>
          </p:grpSp>
          <p:pic>
            <p:nvPicPr>
              <p:cNvPr id="53" name="Picture 2">
                <a:extLst>
                  <a:ext uri="{FF2B5EF4-FFF2-40B4-BE49-F238E27FC236}">
                    <a16:creationId xmlns:a16="http://schemas.microsoft.com/office/drawing/2014/main" id="{F02181B1-6A03-4FC1-B67F-7173C92BCE9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7744219" y="1405062"/>
                <a:ext cx="351107" cy="2964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4" name="Picture 2">
                <a:extLst>
                  <a:ext uri="{FF2B5EF4-FFF2-40B4-BE49-F238E27FC236}">
                    <a16:creationId xmlns:a16="http://schemas.microsoft.com/office/drawing/2014/main" id="{4294677F-2CAF-463F-B46E-C547EB417CD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7744219" y="1725421"/>
                <a:ext cx="351107" cy="2964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55" name="Group 8">
                <a:extLst>
                  <a:ext uri="{FF2B5EF4-FFF2-40B4-BE49-F238E27FC236}">
                    <a16:creationId xmlns:a16="http://schemas.microsoft.com/office/drawing/2014/main" id="{6CE27E3F-29E4-449C-AD51-12E94235FDD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235788" y="1694715"/>
                <a:ext cx="351109" cy="606764"/>
                <a:chOff x="5096" y="498"/>
                <a:chExt cx="492" cy="685"/>
              </a:xfrm>
            </p:grpSpPr>
            <p:pic>
              <p:nvPicPr>
                <p:cNvPr id="60" name="Picture 9" descr="방화">
                  <a:extLst>
                    <a:ext uri="{FF2B5EF4-FFF2-40B4-BE49-F238E27FC236}">
                      <a16:creationId xmlns:a16="http://schemas.microsoft.com/office/drawing/2014/main" id="{907DE4D7-CD7F-4E1D-AA41-1F2451E8D44C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5256" y="740"/>
                  <a:ext cx="318" cy="24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61" name="Oval 10">
                  <a:extLst>
                    <a:ext uri="{FF2B5EF4-FFF2-40B4-BE49-F238E27FC236}">
                      <a16:creationId xmlns:a16="http://schemas.microsoft.com/office/drawing/2014/main" id="{6FD39052-7D29-4576-BF3A-B7D339538B0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889364">
                  <a:off x="5225" y="498"/>
                  <a:ext cx="363" cy="68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ko-KR" altLang="en-US"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  <p:sp>
              <p:nvSpPr>
                <p:cNvPr id="62" name="Line 11">
                  <a:extLst>
                    <a:ext uri="{FF2B5EF4-FFF2-40B4-BE49-F238E27FC236}">
                      <a16:creationId xmlns:a16="http://schemas.microsoft.com/office/drawing/2014/main" id="{DAFD3ECA-C749-49D8-9C76-CFB0B4AD514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143" y="605"/>
                  <a:ext cx="408" cy="9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63" name="Line 12">
                  <a:extLst>
                    <a:ext uri="{FF2B5EF4-FFF2-40B4-BE49-F238E27FC236}">
                      <a16:creationId xmlns:a16="http://schemas.microsoft.com/office/drawing/2014/main" id="{F1F3CD75-FA29-4346-8EB3-B7DF1EB38EE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096" y="621"/>
                  <a:ext cx="205" cy="41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ko-KR" altLang="en-US"/>
                </a:p>
              </p:txBody>
            </p:sp>
          </p:grpSp>
          <p:pic>
            <p:nvPicPr>
              <p:cNvPr id="56" name="Picture 3" descr="C:\Documents and Settings\권강일\Local Settings\Temporary Internet Files\Content.IE5\SRMK91FP\MC900388754[1].wmf">
                <a:extLst>
                  <a:ext uri="{FF2B5EF4-FFF2-40B4-BE49-F238E27FC236}">
                    <a16:creationId xmlns:a16="http://schemas.microsoft.com/office/drawing/2014/main" id="{75B35EC0-3A8C-4CA0-9AAD-5AC93EACEED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8305990" y="1469134"/>
                <a:ext cx="350770" cy="2857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57" name="꺾인 연결선 268">
                <a:extLst>
                  <a:ext uri="{FF2B5EF4-FFF2-40B4-BE49-F238E27FC236}">
                    <a16:creationId xmlns:a16="http://schemas.microsoft.com/office/drawing/2014/main" id="{BBE193EE-441D-4EDD-AA73-140C354719CF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7467440" y="1553266"/>
                <a:ext cx="276779" cy="75249"/>
              </a:xfrm>
              <a:prstGeom prst="bentConnector3">
                <a:avLst>
                  <a:gd name="adj1" fmla="val 50000"/>
                </a:avLst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58" name="꺾인 연결선 269">
                <a:extLst>
                  <a:ext uri="{FF2B5EF4-FFF2-40B4-BE49-F238E27FC236}">
                    <a16:creationId xmlns:a16="http://schemas.microsoft.com/office/drawing/2014/main" id="{E62527D2-DE4F-499F-8968-3731C2459024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7517584" y="1689642"/>
                <a:ext cx="226635" cy="183983"/>
              </a:xfrm>
              <a:prstGeom prst="bentConnector3">
                <a:avLst>
                  <a:gd name="adj1" fmla="val 50000"/>
                </a:avLst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pic>
            <p:nvPicPr>
              <p:cNvPr id="59" name="Picture 2">
                <a:extLst>
                  <a:ext uri="{FF2B5EF4-FFF2-40B4-BE49-F238E27FC236}">
                    <a16:creationId xmlns:a16="http://schemas.microsoft.com/office/drawing/2014/main" id="{9137FC66-84F7-4566-A1D4-DA138AF6B17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6852138" y="1542804"/>
                <a:ext cx="674077" cy="2234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6" name="Text Box 318">
              <a:extLst>
                <a:ext uri="{FF2B5EF4-FFF2-40B4-BE49-F238E27FC236}">
                  <a16:creationId xmlns:a16="http://schemas.microsoft.com/office/drawing/2014/main" id="{5B454ACF-F1D0-4543-B5AC-A41D92A0D4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20403" y="1436396"/>
              <a:ext cx="873665" cy="254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ko-KR" sz="1000" b="1" dirty="0">
                  <a:ea typeface="굴림" pitchFamily="50" charset="-127"/>
                </a:rPr>
                <a:t>PTN/</a:t>
              </a:r>
              <a:r>
                <a:rPr lang="ko-KR" altLang="en-US" sz="1000" b="1" dirty="0">
                  <a:ea typeface="굴림" pitchFamily="50" charset="-127"/>
                </a:rPr>
                <a:t>스위치</a:t>
              </a:r>
              <a:endParaRPr lang="en-US" altLang="ko-KR" sz="1000" b="1" dirty="0">
                <a:ea typeface="굴림" pitchFamily="50" charset="-127"/>
              </a:endParaRPr>
            </a:p>
          </p:txBody>
        </p:sp>
        <p:sp>
          <p:nvSpPr>
            <p:cNvPr id="27" name="Text Box 318">
              <a:extLst>
                <a:ext uri="{FF2B5EF4-FFF2-40B4-BE49-F238E27FC236}">
                  <a16:creationId xmlns:a16="http://schemas.microsoft.com/office/drawing/2014/main" id="{8E8F9DE2-2E44-465E-B4D2-E6CC4A2BF7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99287" y="1377950"/>
              <a:ext cx="669553" cy="254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ko-KR" sz="1000" b="1" dirty="0">
                  <a:ea typeface="굴림" pitchFamily="50" charset="-127"/>
                </a:rPr>
                <a:t>RT </a:t>
              </a:r>
              <a:r>
                <a:rPr lang="ko-KR" altLang="en-US" sz="1000" b="1" dirty="0">
                  <a:ea typeface="굴림" pitchFamily="50" charset="-127"/>
                </a:rPr>
                <a:t>장치</a:t>
              </a:r>
              <a:endParaRPr lang="en-US" altLang="ko-KR" sz="1000" b="1" dirty="0">
                <a:ea typeface="굴림" pitchFamily="50" charset="-127"/>
              </a:endParaRPr>
            </a:p>
          </p:txBody>
        </p:sp>
        <p:grpSp>
          <p:nvGrpSpPr>
            <p:cNvPr id="28" name="그룹 75">
              <a:extLst>
                <a:ext uri="{FF2B5EF4-FFF2-40B4-BE49-F238E27FC236}">
                  <a16:creationId xmlns:a16="http://schemas.microsoft.com/office/drawing/2014/main" id="{BF54F142-43B6-4ADE-8989-316CB90BE4F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33800" y="1828800"/>
              <a:ext cx="152400" cy="130175"/>
              <a:chOff x="6286512" y="3952861"/>
              <a:chExt cx="185726" cy="190518"/>
            </a:xfrm>
          </p:grpSpPr>
          <p:sp>
            <p:nvSpPr>
              <p:cNvPr id="49" name="타원 48">
                <a:extLst>
                  <a:ext uri="{FF2B5EF4-FFF2-40B4-BE49-F238E27FC236}">
                    <a16:creationId xmlns:a16="http://schemas.microsoft.com/office/drawing/2014/main" id="{0F518E54-A5CF-4EAC-BCC7-E296FA365CC0}"/>
                  </a:ext>
                </a:extLst>
              </p:cNvPr>
              <p:cNvSpPr/>
              <p:nvPr/>
            </p:nvSpPr>
            <p:spPr>
              <a:xfrm>
                <a:off x="6286512" y="3952861"/>
                <a:ext cx="185726" cy="190518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ko-KR" altLang="en-US">
                  <a:solidFill>
                    <a:srgbClr val="FFFFFF"/>
                  </a:solidFill>
                  <a:ea typeface="굴림" pitchFamily="50" charset="-127"/>
                </a:endParaRPr>
              </a:p>
            </p:txBody>
          </p:sp>
          <p:cxnSp>
            <p:nvCxnSpPr>
              <p:cNvPr id="50" name="직선 화살표 연결선 49">
                <a:extLst>
                  <a:ext uri="{FF2B5EF4-FFF2-40B4-BE49-F238E27FC236}">
                    <a16:creationId xmlns:a16="http://schemas.microsoft.com/office/drawing/2014/main" id="{B5EAAC63-3D9E-4CAF-8F98-A4ACE7408B40}"/>
                  </a:ext>
                </a:extLst>
              </p:cNvPr>
              <p:cNvCxnSpPr/>
              <p:nvPr/>
            </p:nvCxnSpPr>
            <p:spPr>
              <a:xfrm rot="16200000" flipH="1">
                <a:off x="6280844" y="4023946"/>
                <a:ext cx="148697" cy="71581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직선 화살표 연결선 50">
                <a:extLst>
                  <a:ext uri="{FF2B5EF4-FFF2-40B4-BE49-F238E27FC236}">
                    <a16:creationId xmlns:a16="http://schemas.microsoft.com/office/drawing/2014/main" id="{3F2CB9D4-4630-4CEF-8A62-BD69F440F77C}"/>
                  </a:ext>
                </a:extLst>
              </p:cNvPr>
              <p:cNvCxnSpPr/>
              <p:nvPr/>
            </p:nvCxnSpPr>
            <p:spPr>
              <a:xfrm rot="16200000" flipH="1">
                <a:off x="6336564" y="3978261"/>
                <a:ext cx="141728" cy="90928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그룹 75">
              <a:extLst>
                <a:ext uri="{FF2B5EF4-FFF2-40B4-BE49-F238E27FC236}">
                  <a16:creationId xmlns:a16="http://schemas.microsoft.com/office/drawing/2014/main" id="{1D2FCAE0-EE59-4C14-B0DD-AF740D67BB4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76800" y="1828800"/>
              <a:ext cx="152400" cy="130175"/>
              <a:chOff x="6286512" y="3952861"/>
              <a:chExt cx="185726" cy="190518"/>
            </a:xfrm>
          </p:grpSpPr>
          <p:sp>
            <p:nvSpPr>
              <p:cNvPr id="46" name="타원 45">
                <a:extLst>
                  <a:ext uri="{FF2B5EF4-FFF2-40B4-BE49-F238E27FC236}">
                    <a16:creationId xmlns:a16="http://schemas.microsoft.com/office/drawing/2014/main" id="{DC0DEC50-2A5E-4402-A8FC-B9414C5F6ECE}"/>
                  </a:ext>
                </a:extLst>
              </p:cNvPr>
              <p:cNvSpPr/>
              <p:nvPr/>
            </p:nvSpPr>
            <p:spPr>
              <a:xfrm>
                <a:off x="6286512" y="3952861"/>
                <a:ext cx="185726" cy="190518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ko-KR" altLang="en-US">
                  <a:solidFill>
                    <a:srgbClr val="FFFFFF"/>
                  </a:solidFill>
                  <a:ea typeface="굴림" pitchFamily="50" charset="-127"/>
                </a:endParaRPr>
              </a:p>
            </p:txBody>
          </p:sp>
          <p:cxnSp>
            <p:nvCxnSpPr>
              <p:cNvPr id="47" name="직선 화살표 연결선 46">
                <a:extLst>
                  <a:ext uri="{FF2B5EF4-FFF2-40B4-BE49-F238E27FC236}">
                    <a16:creationId xmlns:a16="http://schemas.microsoft.com/office/drawing/2014/main" id="{BD588080-C215-4C16-9867-B3377E47583C}"/>
                  </a:ext>
                </a:extLst>
              </p:cNvPr>
              <p:cNvCxnSpPr/>
              <p:nvPr/>
            </p:nvCxnSpPr>
            <p:spPr>
              <a:xfrm rot="16200000" flipH="1">
                <a:off x="6280844" y="4023946"/>
                <a:ext cx="148697" cy="71581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직선 화살표 연결선 47">
                <a:extLst>
                  <a:ext uri="{FF2B5EF4-FFF2-40B4-BE49-F238E27FC236}">
                    <a16:creationId xmlns:a16="http://schemas.microsoft.com/office/drawing/2014/main" id="{D7B3523A-61BB-4274-A42D-B25180A4DD72}"/>
                  </a:ext>
                </a:extLst>
              </p:cNvPr>
              <p:cNvCxnSpPr/>
              <p:nvPr/>
            </p:nvCxnSpPr>
            <p:spPr>
              <a:xfrm rot="16200000" flipH="1">
                <a:off x="6336564" y="3978261"/>
                <a:ext cx="141728" cy="90928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" name="그룹 65">
              <a:extLst>
                <a:ext uri="{FF2B5EF4-FFF2-40B4-BE49-F238E27FC236}">
                  <a16:creationId xmlns:a16="http://schemas.microsoft.com/office/drawing/2014/main" id="{BBF27D04-7B64-4D72-A06F-50D5CDEC3BF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711950" y="1797050"/>
              <a:ext cx="123825" cy="138113"/>
              <a:chOff x="6858016" y="2928934"/>
              <a:chExt cx="214314" cy="214314"/>
            </a:xfrm>
          </p:grpSpPr>
          <p:sp>
            <p:nvSpPr>
              <p:cNvPr id="44" name="타원 43">
                <a:extLst>
                  <a:ext uri="{FF2B5EF4-FFF2-40B4-BE49-F238E27FC236}">
                    <a16:creationId xmlns:a16="http://schemas.microsoft.com/office/drawing/2014/main" id="{A750E8CC-D56C-4AF4-B885-2F31F1DA91CE}"/>
                  </a:ext>
                </a:extLst>
              </p:cNvPr>
              <p:cNvSpPr/>
              <p:nvPr/>
            </p:nvSpPr>
            <p:spPr>
              <a:xfrm>
                <a:off x="6858016" y="2928934"/>
                <a:ext cx="214314" cy="214314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ko-KR" altLang="en-US">
                  <a:solidFill>
                    <a:srgbClr val="FFFFFF"/>
                  </a:solidFill>
                  <a:ea typeface="굴림" pitchFamily="50" charset="-127"/>
                </a:endParaRPr>
              </a:p>
            </p:txBody>
          </p:sp>
          <p:cxnSp>
            <p:nvCxnSpPr>
              <p:cNvPr id="45" name="직선 화살표 연결선 44">
                <a:extLst>
                  <a:ext uri="{FF2B5EF4-FFF2-40B4-BE49-F238E27FC236}">
                    <a16:creationId xmlns:a16="http://schemas.microsoft.com/office/drawing/2014/main" id="{3C44152F-DDB8-4ACA-B3C8-1E09A5E64D52}"/>
                  </a:ext>
                </a:extLst>
              </p:cNvPr>
              <p:cNvCxnSpPr/>
              <p:nvPr/>
            </p:nvCxnSpPr>
            <p:spPr>
              <a:xfrm rot="16200000" flipH="1">
                <a:off x="6884024" y="2993503"/>
                <a:ext cx="165047" cy="85177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" name="그룹 192">
              <a:extLst>
                <a:ext uri="{FF2B5EF4-FFF2-40B4-BE49-F238E27FC236}">
                  <a16:creationId xmlns:a16="http://schemas.microsoft.com/office/drawing/2014/main" id="{A0D467C6-3DD1-4A83-8092-D419AAA0D030}"/>
                </a:ext>
              </a:extLst>
            </p:cNvPr>
            <p:cNvGrpSpPr/>
            <p:nvPr/>
          </p:nvGrpSpPr>
          <p:grpSpPr>
            <a:xfrm>
              <a:off x="619831" y="1285860"/>
              <a:ext cx="2039344" cy="1444242"/>
              <a:chOff x="619831" y="1285860"/>
              <a:chExt cx="2039344" cy="1444242"/>
            </a:xfrm>
          </p:grpSpPr>
          <p:sp>
            <p:nvSpPr>
              <p:cNvPr id="32" name="Line 312">
                <a:extLst>
                  <a:ext uri="{FF2B5EF4-FFF2-40B4-BE49-F238E27FC236}">
                    <a16:creationId xmlns:a16="http://schemas.microsoft.com/office/drawing/2014/main" id="{2C31FFF0-B9F5-486B-B956-27FF874992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0166" y="1428736"/>
                <a:ext cx="1587" cy="476250"/>
              </a:xfrm>
              <a:prstGeom prst="line">
                <a:avLst/>
              </a:prstGeom>
              <a:noFill/>
              <a:ln w="25400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33" name="Line 313">
                <a:extLst>
                  <a:ext uri="{FF2B5EF4-FFF2-40B4-BE49-F238E27FC236}">
                    <a16:creationId xmlns:a16="http://schemas.microsoft.com/office/drawing/2014/main" id="{B53D70BB-41D0-4E87-8433-90D892F7FF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16952" y="1897447"/>
                <a:ext cx="1587" cy="476250"/>
              </a:xfrm>
              <a:prstGeom prst="line">
                <a:avLst/>
              </a:prstGeom>
              <a:noFill/>
              <a:ln w="25400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34" name="Text Box 316">
                <a:extLst>
                  <a:ext uri="{FF2B5EF4-FFF2-40B4-BE49-F238E27FC236}">
                    <a16:creationId xmlns:a16="http://schemas.microsoft.com/office/drawing/2014/main" id="{E6D241C3-EE3B-4715-8D14-22557F7FD63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67964" y="2466137"/>
                <a:ext cx="900433" cy="254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ko-KR" altLang="en-US" sz="1000" b="1" dirty="0" err="1">
                    <a:ea typeface="굴림" pitchFamily="50" charset="-127"/>
                  </a:rPr>
                  <a:t>스트림</a:t>
                </a:r>
                <a:r>
                  <a:rPr lang="ko-KR" altLang="en-US" sz="1000" b="1" dirty="0">
                    <a:ea typeface="굴림" pitchFamily="50" charset="-127"/>
                  </a:rPr>
                  <a:t> 서버</a:t>
                </a:r>
              </a:p>
            </p:txBody>
          </p:sp>
          <p:sp>
            <p:nvSpPr>
              <p:cNvPr id="35" name="Text Box 317">
                <a:extLst>
                  <a:ext uri="{FF2B5EF4-FFF2-40B4-BE49-F238E27FC236}">
                    <a16:creationId xmlns:a16="http://schemas.microsoft.com/office/drawing/2014/main" id="{B130CAA6-6D11-4B6F-B57D-4C269CF123B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069928" y="1417277"/>
                <a:ext cx="589247" cy="254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ko-KR" altLang="en-US" sz="1000" b="1" dirty="0">
                    <a:ea typeface="굴림" pitchFamily="50" charset="-127"/>
                  </a:rPr>
                  <a:t>방화벽</a:t>
                </a:r>
              </a:p>
            </p:txBody>
          </p:sp>
          <p:sp>
            <p:nvSpPr>
              <p:cNvPr id="36" name="Text Box 319">
                <a:extLst>
                  <a:ext uri="{FF2B5EF4-FFF2-40B4-BE49-F238E27FC236}">
                    <a16:creationId xmlns:a16="http://schemas.microsoft.com/office/drawing/2014/main" id="{4905FCDE-D603-46BA-A9DF-89F09B12DE3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19831" y="1447726"/>
                <a:ext cx="721417" cy="254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ko-KR" altLang="en-US" sz="1000" b="1" dirty="0">
                    <a:ea typeface="굴림" pitchFamily="50" charset="-127"/>
                  </a:rPr>
                  <a:t>저장서버</a:t>
                </a:r>
              </a:p>
            </p:txBody>
          </p:sp>
          <p:sp>
            <p:nvSpPr>
              <p:cNvPr id="37" name="Text Box 321">
                <a:extLst>
                  <a:ext uri="{FF2B5EF4-FFF2-40B4-BE49-F238E27FC236}">
                    <a16:creationId xmlns:a16="http://schemas.microsoft.com/office/drawing/2014/main" id="{C00078D5-0208-4EA3-8D0A-8982A18E301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518688" y="2475665"/>
                <a:ext cx="721417" cy="254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ko-KR" altLang="en-US" sz="1000" b="1" dirty="0">
                    <a:ea typeface="굴림" pitchFamily="50" charset="-127"/>
                  </a:rPr>
                  <a:t>운용서버</a:t>
                </a:r>
              </a:p>
            </p:txBody>
          </p:sp>
          <p:pic>
            <p:nvPicPr>
              <p:cNvPr id="38" name="그림 230">
                <a:extLst>
                  <a:ext uri="{FF2B5EF4-FFF2-40B4-BE49-F238E27FC236}">
                    <a16:creationId xmlns:a16="http://schemas.microsoft.com/office/drawing/2014/main" id="{76D49D2C-37DE-41F5-84C7-C92AC9560D8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1285852" y="1285860"/>
                <a:ext cx="406400" cy="476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9" name="그림 231">
                <a:extLst>
                  <a:ext uri="{FF2B5EF4-FFF2-40B4-BE49-F238E27FC236}">
                    <a16:creationId xmlns:a16="http://schemas.microsoft.com/office/drawing/2014/main" id="{E849FB86-4798-40C4-AC4A-57765D134D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1598889" y="2026344"/>
                <a:ext cx="404812" cy="476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aphicFrame>
            <p:nvGraphicFramePr>
              <p:cNvPr id="40" name="Object 4">
                <a:extLst>
                  <a:ext uri="{FF2B5EF4-FFF2-40B4-BE49-F238E27FC236}">
                    <a16:creationId xmlns:a16="http://schemas.microsoft.com/office/drawing/2014/main" id="{105B65C4-BF4B-4A51-81AC-8ECE8FCC77E9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2206625" y="1652588"/>
              <a:ext cx="300038" cy="56673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클립" r:id="rId11" imgW="498240" imgH="545760" progId="">
                      <p:embed/>
                    </p:oleObj>
                  </mc:Choice>
                  <mc:Fallback>
                    <p:oleObj name="클립" r:id="rId11" imgW="498240" imgH="545760" progId="">
                      <p:embed/>
                      <p:pic>
                        <p:nvPicPr>
                          <p:cNvPr id="37" name="Object 4">
                            <a:extLst>
                              <a:ext uri="{FF2B5EF4-FFF2-40B4-BE49-F238E27FC236}">
                                <a16:creationId xmlns:a16="http://schemas.microsoft.com/office/drawing/2014/main" id="{4988D578-B4F3-4C64-816E-6A2DC8DF7D00}"/>
                              </a:ext>
                            </a:extLst>
                          </p:cNvPr>
                          <p:cNvPicPr preferRelativeResize="0">
                            <a:picLocks noChangeArrowheads="1"/>
                          </p:cNvPicPr>
                          <p:nvPr/>
                        </p:nvPicPr>
                        <p:blipFill>
                          <a:blip r:embed="rId1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206625" y="1652588"/>
                            <a:ext cx="300038" cy="56673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41" name="Line 310">
                <a:extLst>
                  <a:ext uri="{FF2B5EF4-FFF2-40B4-BE49-F238E27FC236}">
                    <a16:creationId xmlns:a16="http://schemas.microsoft.com/office/drawing/2014/main" id="{0AFD7F35-2E01-4A16-9C0A-56C278774B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29723" y="1888294"/>
                <a:ext cx="1312862" cy="0"/>
              </a:xfrm>
              <a:prstGeom prst="line">
                <a:avLst/>
              </a:prstGeom>
              <a:noFill/>
              <a:ln w="25400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2" name="Line 313">
                <a:extLst>
                  <a:ext uri="{FF2B5EF4-FFF2-40B4-BE49-F238E27FC236}">
                    <a16:creationId xmlns:a16="http://schemas.microsoft.com/office/drawing/2014/main" id="{819BDF48-146B-4762-B692-482DD52806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6876" y="1899405"/>
                <a:ext cx="1587" cy="476250"/>
              </a:xfrm>
              <a:prstGeom prst="line">
                <a:avLst/>
              </a:prstGeom>
              <a:noFill/>
              <a:ln w="25400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pic>
            <p:nvPicPr>
              <p:cNvPr id="43" name="그림 229">
                <a:extLst>
                  <a:ext uri="{FF2B5EF4-FFF2-40B4-BE49-F238E27FC236}">
                    <a16:creationId xmlns:a16="http://schemas.microsoft.com/office/drawing/2014/main" id="{C8D0522D-88DD-4D13-A99E-14579317B73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974752" y="2054604"/>
                <a:ext cx="404812" cy="476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197" name="그림 196">
            <a:extLst>
              <a:ext uri="{FF2B5EF4-FFF2-40B4-BE49-F238E27FC236}">
                <a16:creationId xmlns:a16="http://schemas.microsoft.com/office/drawing/2014/main" id="{C5B9E4F1-FA51-466F-B00B-A06F9ABBFFAE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7603" y="1753272"/>
            <a:ext cx="1045630" cy="177521"/>
          </a:xfrm>
          <a:prstGeom prst="rect">
            <a:avLst/>
          </a:prstGeom>
        </p:spPr>
      </p:pic>
      <p:sp>
        <p:nvSpPr>
          <p:cNvPr id="198" name="Text Box 318">
            <a:extLst>
              <a:ext uri="{FF2B5EF4-FFF2-40B4-BE49-F238E27FC236}">
                <a16:creationId xmlns:a16="http://schemas.microsoft.com/office/drawing/2014/main" id="{C3A67E9A-657C-43E3-8C7C-6A1DD8A5F1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3407" y="1455972"/>
            <a:ext cx="134363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1000" b="1" dirty="0">
                <a:ea typeface="굴림" pitchFamily="50" charset="-127"/>
              </a:rPr>
              <a:t>WTLAN-2420 L2  </a:t>
            </a:r>
            <a:r>
              <a:rPr lang="ko-KR" altLang="en-US" sz="1000" b="1" dirty="0">
                <a:ea typeface="굴림" pitchFamily="50" charset="-127"/>
              </a:rPr>
              <a:t>장치</a:t>
            </a:r>
            <a:endParaRPr lang="en-US" altLang="ko-KR" sz="1000" b="1" dirty="0">
              <a:ea typeface="굴림" pitchFamily="50" charset="-127"/>
            </a:endParaRPr>
          </a:p>
        </p:txBody>
      </p:sp>
      <p:cxnSp>
        <p:nvCxnSpPr>
          <p:cNvPr id="4" name="직선 화살표 연결선 3">
            <a:extLst>
              <a:ext uri="{FF2B5EF4-FFF2-40B4-BE49-F238E27FC236}">
                <a16:creationId xmlns:a16="http://schemas.microsoft.com/office/drawing/2014/main" id="{C9E4B6A6-3E06-4D9D-AA4C-1B55313E7217}"/>
              </a:ext>
            </a:extLst>
          </p:cNvPr>
          <p:cNvCxnSpPr>
            <a:cxnSpLocks/>
          </p:cNvCxnSpPr>
          <p:nvPr/>
        </p:nvCxnSpPr>
        <p:spPr>
          <a:xfrm>
            <a:off x="5003407" y="2505249"/>
            <a:ext cx="1912422" cy="0"/>
          </a:xfrm>
          <a:prstGeom prst="straightConnector1">
            <a:avLst/>
          </a:prstGeom>
          <a:ln w="41275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직선 화살표 연결선 198">
            <a:extLst>
              <a:ext uri="{FF2B5EF4-FFF2-40B4-BE49-F238E27FC236}">
                <a16:creationId xmlns:a16="http://schemas.microsoft.com/office/drawing/2014/main" id="{EE10BED6-FFF7-4865-A041-BCD789F0FBA5}"/>
              </a:ext>
            </a:extLst>
          </p:cNvPr>
          <p:cNvCxnSpPr>
            <a:cxnSpLocks/>
          </p:cNvCxnSpPr>
          <p:nvPr/>
        </p:nvCxnSpPr>
        <p:spPr>
          <a:xfrm flipH="1">
            <a:off x="7186468" y="2831452"/>
            <a:ext cx="801871" cy="0"/>
          </a:xfrm>
          <a:prstGeom prst="straightConnector1">
            <a:avLst/>
          </a:prstGeom>
          <a:ln w="3810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1" name="Text Box 321">
            <a:extLst>
              <a:ext uri="{FF2B5EF4-FFF2-40B4-BE49-F238E27FC236}">
                <a16:creationId xmlns:a16="http://schemas.microsoft.com/office/drawing/2014/main" id="{7A29AEA3-708B-4F71-ACD0-E054A36E66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37140" y="2202870"/>
            <a:ext cx="82426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1000" b="1" dirty="0">
                <a:ea typeface="굴림" pitchFamily="50" charset="-127"/>
              </a:rPr>
              <a:t>서버측 </a:t>
            </a:r>
            <a:r>
              <a:rPr lang="en-US" altLang="ko-KR" sz="1000" b="1" dirty="0">
                <a:ea typeface="굴림" pitchFamily="50" charset="-127"/>
              </a:rPr>
              <a:t>Ping</a:t>
            </a:r>
            <a:endParaRPr lang="ko-KR" altLang="en-US" sz="1000" b="1" dirty="0">
              <a:ea typeface="굴림" pitchFamily="50" charset="-127"/>
            </a:endParaRPr>
          </a:p>
        </p:txBody>
      </p:sp>
      <p:sp>
        <p:nvSpPr>
          <p:cNvPr id="202" name="Text Box 321">
            <a:extLst>
              <a:ext uri="{FF2B5EF4-FFF2-40B4-BE49-F238E27FC236}">
                <a16:creationId xmlns:a16="http://schemas.microsoft.com/office/drawing/2014/main" id="{C99C30FE-D115-4B1D-B250-2E620C72B7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5537" y="2533406"/>
            <a:ext cx="97975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1000" b="1" dirty="0">
                <a:ea typeface="굴림" pitchFamily="50" charset="-127"/>
              </a:rPr>
              <a:t>카메라측  </a:t>
            </a:r>
            <a:r>
              <a:rPr lang="en-US" altLang="ko-KR" sz="1000" b="1" dirty="0">
                <a:ea typeface="굴림" pitchFamily="50" charset="-127"/>
              </a:rPr>
              <a:t>Ping</a:t>
            </a:r>
            <a:endParaRPr lang="ko-KR" altLang="en-US" sz="1000" b="1" dirty="0">
              <a:ea typeface="굴림" pitchFamily="50" charset="-127"/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7F954641-D2DC-431A-B87F-7D95E0218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78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58277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15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>
            <a:extLst>
              <a:ext uri="{FF2B5EF4-FFF2-40B4-BE49-F238E27FC236}">
                <a16:creationId xmlns:a16="http://schemas.microsoft.com/office/drawing/2014/main" id="{B3FF3A9A-B63D-4EAE-9E09-A823F9D3A631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8-11. Traffic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1165726B-B11D-4C60-A579-4E7C75AC2E7E}"/>
              </a:ext>
            </a:extLst>
          </p:cNvPr>
          <p:cNvSpPr/>
          <p:nvPr/>
        </p:nvSpPr>
        <p:spPr bwMode="auto">
          <a:xfrm>
            <a:off x="5643570" y="3000372"/>
            <a:ext cx="3286148" cy="181587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ko-KR" altLang="en-US" sz="1400" b="1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국사용 </a:t>
            </a: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EMS</a:t>
            </a: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b="1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1) </a:t>
            </a:r>
            <a:r>
              <a:rPr lang="ko-KR" altLang="en-US" sz="14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절분시험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 </a:t>
            </a:r>
            <a:r>
              <a:rPr lang="ko-KR" altLang="en-US" sz="14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상하향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ping test)</a:t>
            </a:r>
          </a:p>
          <a:p>
            <a:pPr algn="l"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2) Traffic </a:t>
            </a:r>
            <a:r>
              <a:rPr lang="en-US" altLang="ko-KR" sz="14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monitering</a:t>
            </a: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3) 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회선정보관리</a:t>
            </a: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8" name="Picture 5" descr="Traffic_123">
            <a:extLst>
              <a:ext uri="{FF2B5EF4-FFF2-40B4-BE49-F238E27FC236}">
                <a16:creationId xmlns:a16="http://schemas.microsoft.com/office/drawing/2014/main" id="{8756E9FD-7DA6-49D9-B250-2EC1ACA572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928935"/>
            <a:ext cx="5143536" cy="335758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grpSp>
        <p:nvGrpSpPr>
          <p:cNvPr id="9" name="그룹 193">
            <a:extLst>
              <a:ext uri="{FF2B5EF4-FFF2-40B4-BE49-F238E27FC236}">
                <a16:creationId xmlns:a16="http://schemas.microsoft.com/office/drawing/2014/main" id="{D823E717-62FB-4FD6-B818-B78C44A8AA80}"/>
              </a:ext>
            </a:extLst>
          </p:cNvPr>
          <p:cNvGrpSpPr/>
          <p:nvPr/>
        </p:nvGrpSpPr>
        <p:grpSpPr>
          <a:xfrm>
            <a:off x="619835" y="1281248"/>
            <a:ext cx="7738383" cy="1397605"/>
            <a:chOff x="619831" y="1285860"/>
            <a:chExt cx="8076504" cy="1444242"/>
          </a:xfrm>
        </p:grpSpPr>
        <p:sp>
          <p:nvSpPr>
            <p:cNvPr id="10" name="모서리가 둥근 직사각형 415">
              <a:extLst>
                <a:ext uri="{FF2B5EF4-FFF2-40B4-BE49-F238E27FC236}">
                  <a16:creationId xmlns:a16="http://schemas.microsoft.com/office/drawing/2014/main" id="{B1A2908A-D2EE-4151-9A9B-DAE3918782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6880" y="1425300"/>
              <a:ext cx="1546224" cy="728193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alpha val="14902"/>
              </a:schemeClr>
            </a:solidFill>
            <a:ln w="952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square" lIns="82124" tIns="41061" rIns="82124" bIns="41061" anchor="ctr">
              <a:spAutoFit/>
            </a:bodyPr>
            <a:lstStyle/>
            <a:p>
              <a:pPr defTabSz="814296"/>
              <a:endParaRPr lang="en-US" altLang="ko-KR" dirty="0">
                <a:ea typeface="굴림" pitchFamily="50" charset="-127"/>
              </a:endParaRPr>
            </a:p>
            <a:p>
              <a:pPr defTabSz="814296"/>
              <a:endParaRPr lang="ko-KR" altLang="en-US" dirty="0">
                <a:ea typeface="굴림" pitchFamily="50" charset="-127"/>
              </a:endParaRPr>
            </a:p>
          </p:txBody>
        </p:sp>
        <p:sp>
          <p:nvSpPr>
            <p:cNvPr id="11" name="Line 310">
              <a:extLst>
                <a:ext uri="{FF2B5EF4-FFF2-40B4-BE49-F238E27FC236}">
                  <a16:creationId xmlns:a16="http://schemas.microsoft.com/office/drawing/2014/main" id="{6BBD73E9-9132-4C58-BCC6-741BBE12086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439988" y="1889125"/>
              <a:ext cx="1312862" cy="0"/>
            </a:xfrm>
            <a:prstGeom prst="line">
              <a:avLst/>
            </a:prstGeom>
            <a:noFill/>
            <a:ln w="254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2" name="Text Box 318">
              <a:extLst>
                <a:ext uri="{FF2B5EF4-FFF2-40B4-BE49-F238E27FC236}">
                  <a16:creationId xmlns:a16="http://schemas.microsoft.com/office/drawing/2014/main" id="{04513155-02C5-4785-903A-FDEA1D318A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89263" y="1416050"/>
              <a:ext cx="853588" cy="254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ko-KR" altLang="en-US" sz="1000" b="1" dirty="0">
                  <a:ea typeface="굴림" pitchFamily="50" charset="-127"/>
                </a:rPr>
                <a:t>내부스위치</a:t>
              </a:r>
              <a:endParaRPr lang="en-US" altLang="ko-KR" sz="1000" b="1" dirty="0">
                <a:ea typeface="굴림" pitchFamily="50" charset="-127"/>
              </a:endParaRPr>
            </a:p>
          </p:txBody>
        </p:sp>
        <p:sp>
          <p:nvSpPr>
            <p:cNvPr id="13" name="Line 310">
              <a:extLst>
                <a:ext uri="{FF2B5EF4-FFF2-40B4-BE49-F238E27FC236}">
                  <a16:creationId xmlns:a16="http://schemas.microsoft.com/office/drawing/2014/main" id="{03DB26BA-9176-4DE5-B064-66E735AC91A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459163" y="1889125"/>
              <a:ext cx="1312862" cy="0"/>
            </a:xfrm>
            <a:prstGeom prst="line">
              <a:avLst/>
            </a:prstGeom>
            <a:noFill/>
            <a:ln w="254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4" name="Line 310">
              <a:extLst>
                <a:ext uri="{FF2B5EF4-FFF2-40B4-BE49-F238E27FC236}">
                  <a16:creationId xmlns:a16="http://schemas.microsoft.com/office/drawing/2014/main" id="{EC67FDA2-289A-4AB4-B973-1F59ED9C54C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754563" y="1889125"/>
              <a:ext cx="1312862" cy="0"/>
            </a:xfrm>
            <a:prstGeom prst="line">
              <a:avLst/>
            </a:prstGeom>
            <a:noFill/>
            <a:ln w="254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16" name="Group 4">
              <a:extLst>
                <a:ext uri="{FF2B5EF4-FFF2-40B4-BE49-F238E27FC236}">
                  <a16:creationId xmlns:a16="http://schemas.microsoft.com/office/drawing/2014/main" id="{53310C76-9253-412E-8782-707AACFFCAA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00500" y="1676400"/>
              <a:ext cx="771525" cy="381000"/>
              <a:chOff x="4368" y="3216"/>
              <a:chExt cx="1110" cy="449"/>
            </a:xfrm>
          </p:grpSpPr>
          <p:grpSp>
            <p:nvGrpSpPr>
              <p:cNvPr id="129" name="Group 5">
                <a:extLst>
                  <a:ext uri="{FF2B5EF4-FFF2-40B4-BE49-F238E27FC236}">
                    <a16:creationId xmlns:a16="http://schemas.microsoft.com/office/drawing/2014/main" id="{379C2F81-1C13-4405-A04C-668FC28B9B7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368" y="3216"/>
                <a:ext cx="1110" cy="449"/>
                <a:chOff x="4368" y="3216"/>
                <a:chExt cx="1110" cy="449"/>
              </a:xfrm>
            </p:grpSpPr>
            <p:sp>
              <p:nvSpPr>
                <p:cNvPr id="191" name="Freeform 6">
                  <a:extLst>
                    <a:ext uri="{FF2B5EF4-FFF2-40B4-BE49-F238E27FC236}">
                      <a16:creationId xmlns:a16="http://schemas.microsoft.com/office/drawing/2014/main" id="{4FC790BC-1752-4D97-8E91-6431D91FDED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68" y="3402"/>
                  <a:ext cx="537" cy="263"/>
                </a:xfrm>
                <a:custGeom>
                  <a:avLst/>
                  <a:gdLst>
                    <a:gd name="T0" fmla="*/ 536 w 537"/>
                    <a:gd name="T1" fmla="*/ 119 h 263"/>
                    <a:gd name="T2" fmla="*/ 536 w 537"/>
                    <a:gd name="T3" fmla="*/ 262 h 263"/>
                    <a:gd name="T4" fmla="*/ 0 w 537"/>
                    <a:gd name="T5" fmla="*/ 144 h 263"/>
                    <a:gd name="T6" fmla="*/ 0 w 537"/>
                    <a:gd name="T7" fmla="*/ 0 h 263"/>
                    <a:gd name="T8" fmla="*/ 536 w 537"/>
                    <a:gd name="T9" fmla="*/ 119 h 26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37"/>
                    <a:gd name="T16" fmla="*/ 0 h 263"/>
                    <a:gd name="T17" fmla="*/ 537 w 537"/>
                    <a:gd name="T18" fmla="*/ 263 h 26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37" h="263">
                      <a:moveTo>
                        <a:pt x="536" y="119"/>
                      </a:moveTo>
                      <a:lnTo>
                        <a:pt x="536" y="262"/>
                      </a:lnTo>
                      <a:lnTo>
                        <a:pt x="0" y="144"/>
                      </a:lnTo>
                      <a:lnTo>
                        <a:pt x="0" y="0"/>
                      </a:lnTo>
                      <a:lnTo>
                        <a:pt x="536" y="119"/>
                      </a:lnTo>
                    </a:path>
                  </a:pathLst>
                </a:custGeom>
                <a:solidFill>
                  <a:srgbClr val="FFFFFF"/>
                </a:solidFill>
                <a:ln w="12700" cap="rnd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ko-KR" altLang="en-US">
                    <a:ea typeface="굴림" pitchFamily="50" charset="-127"/>
                  </a:endParaRPr>
                </a:p>
              </p:txBody>
            </p:sp>
            <p:sp>
              <p:nvSpPr>
                <p:cNvPr id="192" name="Freeform 7">
                  <a:extLst>
                    <a:ext uri="{FF2B5EF4-FFF2-40B4-BE49-F238E27FC236}">
                      <a16:creationId xmlns:a16="http://schemas.microsoft.com/office/drawing/2014/main" id="{1007E366-4B42-4744-BF3B-65B46E082A7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68" y="3216"/>
                  <a:ext cx="1110" cy="306"/>
                </a:xfrm>
                <a:custGeom>
                  <a:avLst/>
                  <a:gdLst>
                    <a:gd name="T0" fmla="*/ 1109 w 1110"/>
                    <a:gd name="T1" fmla="*/ 119 h 306"/>
                    <a:gd name="T2" fmla="*/ 536 w 1110"/>
                    <a:gd name="T3" fmla="*/ 305 h 306"/>
                    <a:gd name="T4" fmla="*/ 0 w 1110"/>
                    <a:gd name="T5" fmla="*/ 186 h 306"/>
                    <a:gd name="T6" fmla="*/ 575 w 1110"/>
                    <a:gd name="T7" fmla="*/ 0 h 306"/>
                    <a:gd name="T8" fmla="*/ 1109 w 1110"/>
                    <a:gd name="T9" fmla="*/ 119 h 3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10"/>
                    <a:gd name="T16" fmla="*/ 0 h 306"/>
                    <a:gd name="T17" fmla="*/ 1110 w 1110"/>
                    <a:gd name="T18" fmla="*/ 306 h 3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10" h="306">
                      <a:moveTo>
                        <a:pt x="1109" y="119"/>
                      </a:moveTo>
                      <a:lnTo>
                        <a:pt x="536" y="305"/>
                      </a:lnTo>
                      <a:lnTo>
                        <a:pt x="0" y="186"/>
                      </a:lnTo>
                      <a:lnTo>
                        <a:pt x="575" y="0"/>
                      </a:lnTo>
                      <a:lnTo>
                        <a:pt x="1109" y="119"/>
                      </a:lnTo>
                    </a:path>
                  </a:pathLst>
                </a:custGeom>
                <a:solidFill>
                  <a:srgbClr val="FFFFFF"/>
                </a:solidFill>
                <a:ln w="12700" cap="rnd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ko-KR" altLang="en-US">
                    <a:ea typeface="굴림" pitchFamily="50" charset="-127"/>
                  </a:endParaRPr>
                </a:p>
              </p:txBody>
            </p:sp>
            <p:sp>
              <p:nvSpPr>
                <p:cNvPr id="193" name="Freeform 8">
                  <a:extLst>
                    <a:ext uri="{FF2B5EF4-FFF2-40B4-BE49-F238E27FC236}">
                      <a16:creationId xmlns:a16="http://schemas.microsoft.com/office/drawing/2014/main" id="{CD4CDA28-F794-4096-9D64-59497FC0FCC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04" y="3335"/>
                  <a:ext cx="574" cy="330"/>
                </a:xfrm>
                <a:custGeom>
                  <a:avLst/>
                  <a:gdLst>
                    <a:gd name="T0" fmla="*/ 573 w 574"/>
                    <a:gd name="T1" fmla="*/ 142 h 330"/>
                    <a:gd name="T2" fmla="*/ 573 w 574"/>
                    <a:gd name="T3" fmla="*/ 0 h 330"/>
                    <a:gd name="T4" fmla="*/ 0 w 574"/>
                    <a:gd name="T5" fmla="*/ 186 h 330"/>
                    <a:gd name="T6" fmla="*/ 0 w 574"/>
                    <a:gd name="T7" fmla="*/ 329 h 330"/>
                    <a:gd name="T8" fmla="*/ 573 w 574"/>
                    <a:gd name="T9" fmla="*/ 142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74"/>
                    <a:gd name="T16" fmla="*/ 0 h 330"/>
                    <a:gd name="T17" fmla="*/ 574 w 574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74" h="330">
                      <a:moveTo>
                        <a:pt x="573" y="142"/>
                      </a:moveTo>
                      <a:lnTo>
                        <a:pt x="573" y="0"/>
                      </a:lnTo>
                      <a:lnTo>
                        <a:pt x="0" y="186"/>
                      </a:lnTo>
                      <a:lnTo>
                        <a:pt x="0" y="329"/>
                      </a:lnTo>
                      <a:lnTo>
                        <a:pt x="573" y="142"/>
                      </a:lnTo>
                    </a:path>
                  </a:pathLst>
                </a:custGeom>
                <a:solidFill>
                  <a:srgbClr val="FFFFFF"/>
                </a:solidFill>
                <a:ln w="12700" cap="rnd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ko-KR" altLang="en-US">
                    <a:ea typeface="굴림" pitchFamily="50" charset="-127"/>
                  </a:endParaRPr>
                </a:p>
              </p:txBody>
            </p:sp>
          </p:grpSp>
          <p:sp>
            <p:nvSpPr>
              <p:cNvPr id="130" name="Freeform 9">
                <a:extLst>
                  <a:ext uri="{FF2B5EF4-FFF2-40B4-BE49-F238E27FC236}">
                    <a16:creationId xmlns:a16="http://schemas.microsoft.com/office/drawing/2014/main" id="{5B7B8713-6FAC-4606-A2F5-07DB29BDA2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8" y="3402"/>
                <a:ext cx="537" cy="263"/>
              </a:xfrm>
              <a:custGeom>
                <a:avLst/>
                <a:gdLst>
                  <a:gd name="T0" fmla="*/ 536 w 537"/>
                  <a:gd name="T1" fmla="*/ 119 h 263"/>
                  <a:gd name="T2" fmla="*/ 536 w 537"/>
                  <a:gd name="T3" fmla="*/ 262 h 263"/>
                  <a:gd name="T4" fmla="*/ 0 w 537"/>
                  <a:gd name="T5" fmla="*/ 144 h 263"/>
                  <a:gd name="T6" fmla="*/ 0 w 537"/>
                  <a:gd name="T7" fmla="*/ 0 h 263"/>
                  <a:gd name="T8" fmla="*/ 536 w 537"/>
                  <a:gd name="T9" fmla="*/ 119 h 2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37"/>
                  <a:gd name="T16" fmla="*/ 0 h 263"/>
                  <a:gd name="T17" fmla="*/ 537 w 537"/>
                  <a:gd name="T18" fmla="*/ 263 h 26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37" h="263">
                    <a:moveTo>
                      <a:pt x="536" y="119"/>
                    </a:moveTo>
                    <a:lnTo>
                      <a:pt x="536" y="262"/>
                    </a:lnTo>
                    <a:lnTo>
                      <a:pt x="0" y="144"/>
                    </a:lnTo>
                    <a:lnTo>
                      <a:pt x="0" y="0"/>
                    </a:lnTo>
                    <a:lnTo>
                      <a:pt x="536" y="119"/>
                    </a:lnTo>
                  </a:path>
                </a:pathLst>
              </a:custGeom>
              <a:solidFill>
                <a:srgbClr val="008694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31" name="Freeform 10">
                <a:extLst>
                  <a:ext uri="{FF2B5EF4-FFF2-40B4-BE49-F238E27FC236}">
                    <a16:creationId xmlns:a16="http://schemas.microsoft.com/office/drawing/2014/main" id="{8915CFDE-7EDE-480D-AB23-D40CE95330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8" y="3216"/>
                <a:ext cx="1110" cy="306"/>
              </a:xfrm>
              <a:custGeom>
                <a:avLst/>
                <a:gdLst>
                  <a:gd name="T0" fmla="*/ 1109 w 1110"/>
                  <a:gd name="T1" fmla="*/ 119 h 306"/>
                  <a:gd name="T2" fmla="*/ 536 w 1110"/>
                  <a:gd name="T3" fmla="*/ 305 h 306"/>
                  <a:gd name="T4" fmla="*/ 0 w 1110"/>
                  <a:gd name="T5" fmla="*/ 186 h 306"/>
                  <a:gd name="T6" fmla="*/ 575 w 1110"/>
                  <a:gd name="T7" fmla="*/ 0 h 306"/>
                  <a:gd name="T8" fmla="*/ 1109 w 1110"/>
                  <a:gd name="T9" fmla="*/ 119 h 3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10"/>
                  <a:gd name="T16" fmla="*/ 0 h 306"/>
                  <a:gd name="T17" fmla="*/ 1110 w 1110"/>
                  <a:gd name="T18" fmla="*/ 306 h 3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10" h="306">
                    <a:moveTo>
                      <a:pt x="1109" y="119"/>
                    </a:moveTo>
                    <a:lnTo>
                      <a:pt x="536" y="305"/>
                    </a:lnTo>
                    <a:lnTo>
                      <a:pt x="0" y="186"/>
                    </a:lnTo>
                    <a:lnTo>
                      <a:pt x="575" y="0"/>
                    </a:lnTo>
                    <a:lnTo>
                      <a:pt x="1109" y="119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rgbClr val="008694"/>
                  </a:gs>
                </a:gsLst>
                <a:lin ang="18900000" scaled="1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32" name="Freeform 11">
                <a:extLst>
                  <a:ext uri="{FF2B5EF4-FFF2-40B4-BE49-F238E27FC236}">
                    <a16:creationId xmlns:a16="http://schemas.microsoft.com/office/drawing/2014/main" id="{1E901DF2-5903-47B5-8833-6C8A9419FB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4" y="3335"/>
                <a:ext cx="574" cy="330"/>
              </a:xfrm>
              <a:custGeom>
                <a:avLst/>
                <a:gdLst>
                  <a:gd name="T0" fmla="*/ 573 w 574"/>
                  <a:gd name="T1" fmla="*/ 142 h 330"/>
                  <a:gd name="T2" fmla="*/ 573 w 574"/>
                  <a:gd name="T3" fmla="*/ 0 h 330"/>
                  <a:gd name="T4" fmla="*/ 0 w 574"/>
                  <a:gd name="T5" fmla="*/ 186 h 330"/>
                  <a:gd name="T6" fmla="*/ 0 w 574"/>
                  <a:gd name="T7" fmla="*/ 329 h 330"/>
                  <a:gd name="T8" fmla="*/ 573 w 574"/>
                  <a:gd name="T9" fmla="*/ 142 h 3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4"/>
                  <a:gd name="T16" fmla="*/ 0 h 330"/>
                  <a:gd name="T17" fmla="*/ 574 w 574"/>
                  <a:gd name="T18" fmla="*/ 330 h 3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4" h="330">
                    <a:moveTo>
                      <a:pt x="573" y="142"/>
                    </a:moveTo>
                    <a:lnTo>
                      <a:pt x="573" y="0"/>
                    </a:lnTo>
                    <a:lnTo>
                      <a:pt x="0" y="186"/>
                    </a:lnTo>
                    <a:lnTo>
                      <a:pt x="0" y="329"/>
                    </a:lnTo>
                    <a:lnTo>
                      <a:pt x="573" y="142"/>
                    </a:lnTo>
                  </a:path>
                </a:pathLst>
              </a:custGeom>
              <a:solidFill>
                <a:srgbClr val="008694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33" name="Freeform 12">
                <a:extLst>
                  <a:ext uri="{FF2B5EF4-FFF2-40B4-BE49-F238E27FC236}">
                    <a16:creationId xmlns:a16="http://schemas.microsoft.com/office/drawing/2014/main" id="{C43AA766-6764-40EE-9590-13BE4D49CE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46" y="3450"/>
                <a:ext cx="17" cy="17"/>
              </a:xfrm>
              <a:custGeom>
                <a:avLst/>
                <a:gdLst>
                  <a:gd name="T0" fmla="*/ 6 w 17"/>
                  <a:gd name="T1" fmla="*/ 13 h 17"/>
                  <a:gd name="T2" fmla="*/ 11 w 17"/>
                  <a:gd name="T3" fmla="*/ 13 h 17"/>
                  <a:gd name="T4" fmla="*/ 11 w 17"/>
                  <a:gd name="T5" fmla="*/ 11 h 17"/>
                  <a:gd name="T6" fmla="*/ 13 w 17"/>
                  <a:gd name="T7" fmla="*/ 11 h 17"/>
                  <a:gd name="T8" fmla="*/ 13 w 17"/>
                  <a:gd name="T9" fmla="*/ 9 h 17"/>
                  <a:gd name="T10" fmla="*/ 16 w 17"/>
                  <a:gd name="T11" fmla="*/ 9 h 17"/>
                  <a:gd name="T12" fmla="*/ 16 w 17"/>
                  <a:gd name="T13" fmla="*/ 4 h 17"/>
                  <a:gd name="T14" fmla="*/ 16 w 17"/>
                  <a:gd name="T15" fmla="*/ 2 h 17"/>
                  <a:gd name="T16" fmla="*/ 16 w 17"/>
                  <a:gd name="T17" fmla="*/ 0 h 17"/>
                  <a:gd name="T18" fmla="*/ 13 w 17"/>
                  <a:gd name="T19" fmla="*/ 0 h 17"/>
                  <a:gd name="T20" fmla="*/ 6 w 17"/>
                  <a:gd name="T21" fmla="*/ 2 h 17"/>
                  <a:gd name="T22" fmla="*/ 9 w 17"/>
                  <a:gd name="T23" fmla="*/ 2 h 17"/>
                  <a:gd name="T24" fmla="*/ 2 w 17"/>
                  <a:gd name="T25" fmla="*/ 4 h 17"/>
                  <a:gd name="T26" fmla="*/ 0 w 17"/>
                  <a:gd name="T27" fmla="*/ 4 h 17"/>
                  <a:gd name="T28" fmla="*/ 0 w 17"/>
                  <a:gd name="T29" fmla="*/ 7 h 17"/>
                  <a:gd name="T30" fmla="*/ 0 w 17"/>
                  <a:gd name="T31" fmla="*/ 9 h 17"/>
                  <a:gd name="T32" fmla="*/ 2 w 17"/>
                  <a:gd name="T33" fmla="*/ 13 h 17"/>
                  <a:gd name="T34" fmla="*/ 2 w 17"/>
                  <a:gd name="T35" fmla="*/ 16 h 17"/>
                  <a:gd name="T36" fmla="*/ 4 w 17"/>
                  <a:gd name="T37" fmla="*/ 16 h 17"/>
                  <a:gd name="T38" fmla="*/ 6 w 17"/>
                  <a:gd name="T39" fmla="*/ 16 h 17"/>
                  <a:gd name="T40" fmla="*/ 9 w 17"/>
                  <a:gd name="T41" fmla="*/ 13 h 17"/>
                  <a:gd name="T42" fmla="*/ 6 w 17"/>
                  <a:gd name="T43" fmla="*/ 13 h 1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7"/>
                  <a:gd name="T67" fmla="*/ 0 h 17"/>
                  <a:gd name="T68" fmla="*/ 17 w 17"/>
                  <a:gd name="T69" fmla="*/ 17 h 17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7" h="17">
                    <a:moveTo>
                      <a:pt x="6" y="13"/>
                    </a:moveTo>
                    <a:lnTo>
                      <a:pt x="11" y="13"/>
                    </a:lnTo>
                    <a:lnTo>
                      <a:pt x="11" y="11"/>
                    </a:lnTo>
                    <a:lnTo>
                      <a:pt x="13" y="11"/>
                    </a:lnTo>
                    <a:lnTo>
                      <a:pt x="13" y="9"/>
                    </a:lnTo>
                    <a:lnTo>
                      <a:pt x="16" y="9"/>
                    </a:lnTo>
                    <a:lnTo>
                      <a:pt x="16" y="4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6" y="2"/>
                    </a:lnTo>
                    <a:lnTo>
                      <a:pt x="9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13"/>
                    </a:lnTo>
                    <a:lnTo>
                      <a:pt x="2" y="16"/>
                    </a:lnTo>
                    <a:lnTo>
                      <a:pt x="4" y="16"/>
                    </a:lnTo>
                    <a:lnTo>
                      <a:pt x="6" y="16"/>
                    </a:lnTo>
                    <a:lnTo>
                      <a:pt x="9" y="13"/>
                    </a:lnTo>
                    <a:lnTo>
                      <a:pt x="6" y="13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34" name="Freeform 13">
                <a:extLst>
                  <a:ext uri="{FF2B5EF4-FFF2-40B4-BE49-F238E27FC236}">
                    <a16:creationId xmlns:a16="http://schemas.microsoft.com/office/drawing/2014/main" id="{315A8871-C4B0-4698-921C-9DC185FC7C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2" y="3488"/>
                <a:ext cx="20" cy="28"/>
              </a:xfrm>
              <a:custGeom>
                <a:avLst/>
                <a:gdLst>
                  <a:gd name="T0" fmla="*/ 8 w 20"/>
                  <a:gd name="T1" fmla="*/ 6 h 28"/>
                  <a:gd name="T2" fmla="*/ 8 w 20"/>
                  <a:gd name="T3" fmla="*/ 4 h 28"/>
                  <a:gd name="T4" fmla="*/ 12 w 20"/>
                  <a:gd name="T5" fmla="*/ 14 h 28"/>
                  <a:gd name="T6" fmla="*/ 6 w 20"/>
                  <a:gd name="T7" fmla="*/ 15 h 28"/>
                  <a:gd name="T8" fmla="*/ 8 w 20"/>
                  <a:gd name="T9" fmla="*/ 6 h 28"/>
                  <a:gd name="T10" fmla="*/ 6 w 20"/>
                  <a:gd name="T11" fmla="*/ 25 h 28"/>
                  <a:gd name="T12" fmla="*/ 6 w 20"/>
                  <a:gd name="T13" fmla="*/ 23 h 28"/>
                  <a:gd name="T14" fmla="*/ 2 w 20"/>
                  <a:gd name="T15" fmla="*/ 25 h 28"/>
                  <a:gd name="T16" fmla="*/ 4 w 20"/>
                  <a:gd name="T17" fmla="*/ 15 h 28"/>
                  <a:gd name="T18" fmla="*/ 12 w 20"/>
                  <a:gd name="T19" fmla="*/ 14 h 28"/>
                  <a:gd name="T20" fmla="*/ 13 w 20"/>
                  <a:gd name="T21" fmla="*/ 21 h 28"/>
                  <a:gd name="T22" fmla="*/ 12 w 20"/>
                  <a:gd name="T23" fmla="*/ 21 h 28"/>
                  <a:gd name="T24" fmla="*/ 19 w 20"/>
                  <a:gd name="T25" fmla="*/ 19 h 28"/>
                  <a:gd name="T26" fmla="*/ 17 w 20"/>
                  <a:gd name="T27" fmla="*/ 19 h 28"/>
                  <a:gd name="T28" fmla="*/ 10 w 20"/>
                  <a:gd name="T29" fmla="*/ 0 h 28"/>
                  <a:gd name="T30" fmla="*/ 8 w 20"/>
                  <a:gd name="T31" fmla="*/ 2 h 28"/>
                  <a:gd name="T32" fmla="*/ 2 w 20"/>
                  <a:gd name="T33" fmla="*/ 25 h 28"/>
                  <a:gd name="T34" fmla="*/ 0 w 20"/>
                  <a:gd name="T35" fmla="*/ 25 h 28"/>
                  <a:gd name="T36" fmla="*/ 0 w 20"/>
                  <a:gd name="T37" fmla="*/ 27 h 28"/>
                  <a:gd name="T38" fmla="*/ 6 w 20"/>
                  <a:gd name="T39" fmla="*/ 25 h 28"/>
                  <a:gd name="T40" fmla="*/ 8 w 20"/>
                  <a:gd name="T41" fmla="*/ 6 h 2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0"/>
                  <a:gd name="T64" fmla="*/ 0 h 28"/>
                  <a:gd name="T65" fmla="*/ 20 w 20"/>
                  <a:gd name="T66" fmla="*/ 28 h 28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0" h="28">
                    <a:moveTo>
                      <a:pt x="8" y="6"/>
                    </a:moveTo>
                    <a:lnTo>
                      <a:pt x="8" y="4"/>
                    </a:lnTo>
                    <a:lnTo>
                      <a:pt x="12" y="14"/>
                    </a:lnTo>
                    <a:lnTo>
                      <a:pt x="6" y="15"/>
                    </a:lnTo>
                    <a:lnTo>
                      <a:pt x="8" y="6"/>
                    </a:lnTo>
                    <a:lnTo>
                      <a:pt x="6" y="25"/>
                    </a:lnTo>
                    <a:lnTo>
                      <a:pt x="6" y="23"/>
                    </a:lnTo>
                    <a:lnTo>
                      <a:pt x="2" y="25"/>
                    </a:lnTo>
                    <a:lnTo>
                      <a:pt x="4" y="15"/>
                    </a:lnTo>
                    <a:lnTo>
                      <a:pt x="12" y="14"/>
                    </a:lnTo>
                    <a:lnTo>
                      <a:pt x="13" y="21"/>
                    </a:lnTo>
                    <a:lnTo>
                      <a:pt x="12" y="21"/>
                    </a:lnTo>
                    <a:lnTo>
                      <a:pt x="19" y="19"/>
                    </a:lnTo>
                    <a:lnTo>
                      <a:pt x="17" y="19"/>
                    </a:lnTo>
                    <a:lnTo>
                      <a:pt x="10" y="0"/>
                    </a:lnTo>
                    <a:lnTo>
                      <a:pt x="8" y="2"/>
                    </a:lnTo>
                    <a:lnTo>
                      <a:pt x="2" y="25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6" y="25"/>
                    </a:lnTo>
                    <a:lnTo>
                      <a:pt x="8" y="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35" name="Freeform 14">
                <a:extLst>
                  <a:ext uri="{FF2B5EF4-FFF2-40B4-BE49-F238E27FC236}">
                    <a16:creationId xmlns:a16="http://schemas.microsoft.com/office/drawing/2014/main" id="{14B51547-BDCB-4AEA-9409-866A2AE099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9" y="3482"/>
                <a:ext cx="17" cy="24"/>
              </a:xfrm>
              <a:custGeom>
                <a:avLst/>
                <a:gdLst>
                  <a:gd name="T0" fmla="*/ 16 w 17"/>
                  <a:gd name="T1" fmla="*/ 6 h 24"/>
                  <a:gd name="T2" fmla="*/ 14 w 17"/>
                  <a:gd name="T3" fmla="*/ 8 h 24"/>
                  <a:gd name="T4" fmla="*/ 14 w 17"/>
                  <a:gd name="T5" fmla="*/ 6 h 24"/>
                  <a:gd name="T6" fmla="*/ 14 w 17"/>
                  <a:gd name="T7" fmla="*/ 4 h 24"/>
                  <a:gd name="T8" fmla="*/ 12 w 17"/>
                  <a:gd name="T9" fmla="*/ 2 h 24"/>
                  <a:gd name="T10" fmla="*/ 10 w 17"/>
                  <a:gd name="T11" fmla="*/ 2 h 24"/>
                  <a:gd name="T12" fmla="*/ 8 w 17"/>
                  <a:gd name="T13" fmla="*/ 2 h 24"/>
                  <a:gd name="T14" fmla="*/ 8 w 17"/>
                  <a:gd name="T15" fmla="*/ 4 h 24"/>
                  <a:gd name="T16" fmla="*/ 6 w 17"/>
                  <a:gd name="T17" fmla="*/ 4 h 24"/>
                  <a:gd name="T18" fmla="*/ 6 w 17"/>
                  <a:gd name="T19" fmla="*/ 6 h 24"/>
                  <a:gd name="T20" fmla="*/ 4 w 17"/>
                  <a:gd name="T21" fmla="*/ 8 h 24"/>
                  <a:gd name="T22" fmla="*/ 4 w 17"/>
                  <a:gd name="T23" fmla="*/ 10 h 24"/>
                  <a:gd name="T24" fmla="*/ 4 w 17"/>
                  <a:gd name="T25" fmla="*/ 12 h 24"/>
                  <a:gd name="T26" fmla="*/ 4 w 17"/>
                  <a:gd name="T27" fmla="*/ 14 h 24"/>
                  <a:gd name="T28" fmla="*/ 4 w 17"/>
                  <a:gd name="T29" fmla="*/ 18 h 24"/>
                  <a:gd name="T30" fmla="*/ 4 w 17"/>
                  <a:gd name="T31" fmla="*/ 20 h 24"/>
                  <a:gd name="T32" fmla="*/ 4 w 17"/>
                  <a:gd name="T33" fmla="*/ 21 h 24"/>
                  <a:gd name="T34" fmla="*/ 6 w 17"/>
                  <a:gd name="T35" fmla="*/ 21 h 24"/>
                  <a:gd name="T36" fmla="*/ 6 w 17"/>
                  <a:gd name="T37" fmla="*/ 23 h 24"/>
                  <a:gd name="T38" fmla="*/ 8 w 17"/>
                  <a:gd name="T39" fmla="*/ 23 h 24"/>
                  <a:gd name="T40" fmla="*/ 10 w 17"/>
                  <a:gd name="T41" fmla="*/ 23 h 24"/>
                  <a:gd name="T42" fmla="*/ 12 w 17"/>
                  <a:gd name="T43" fmla="*/ 21 h 24"/>
                  <a:gd name="T44" fmla="*/ 12 w 17"/>
                  <a:gd name="T45" fmla="*/ 20 h 24"/>
                  <a:gd name="T46" fmla="*/ 14 w 17"/>
                  <a:gd name="T47" fmla="*/ 20 h 24"/>
                  <a:gd name="T48" fmla="*/ 14 w 17"/>
                  <a:gd name="T49" fmla="*/ 18 h 24"/>
                  <a:gd name="T50" fmla="*/ 14 w 17"/>
                  <a:gd name="T51" fmla="*/ 16 h 24"/>
                  <a:gd name="T52" fmla="*/ 14 w 17"/>
                  <a:gd name="T53" fmla="*/ 14 h 24"/>
                  <a:gd name="T54" fmla="*/ 16 w 17"/>
                  <a:gd name="T55" fmla="*/ 14 h 24"/>
                  <a:gd name="T56" fmla="*/ 16 w 17"/>
                  <a:gd name="T57" fmla="*/ 21 h 24"/>
                  <a:gd name="T58" fmla="*/ 14 w 17"/>
                  <a:gd name="T59" fmla="*/ 21 h 24"/>
                  <a:gd name="T60" fmla="*/ 12 w 17"/>
                  <a:gd name="T61" fmla="*/ 23 h 24"/>
                  <a:gd name="T62" fmla="*/ 10 w 17"/>
                  <a:gd name="T63" fmla="*/ 23 h 24"/>
                  <a:gd name="T64" fmla="*/ 8 w 17"/>
                  <a:gd name="T65" fmla="*/ 23 h 24"/>
                  <a:gd name="T66" fmla="*/ 6 w 17"/>
                  <a:gd name="T67" fmla="*/ 23 h 24"/>
                  <a:gd name="T68" fmla="*/ 4 w 17"/>
                  <a:gd name="T69" fmla="*/ 23 h 24"/>
                  <a:gd name="T70" fmla="*/ 2 w 17"/>
                  <a:gd name="T71" fmla="*/ 23 h 24"/>
                  <a:gd name="T72" fmla="*/ 2 w 17"/>
                  <a:gd name="T73" fmla="*/ 21 h 24"/>
                  <a:gd name="T74" fmla="*/ 0 w 17"/>
                  <a:gd name="T75" fmla="*/ 20 h 24"/>
                  <a:gd name="T76" fmla="*/ 0 w 17"/>
                  <a:gd name="T77" fmla="*/ 18 h 24"/>
                  <a:gd name="T78" fmla="*/ 0 w 17"/>
                  <a:gd name="T79" fmla="*/ 16 h 24"/>
                  <a:gd name="T80" fmla="*/ 0 w 17"/>
                  <a:gd name="T81" fmla="*/ 14 h 24"/>
                  <a:gd name="T82" fmla="*/ 0 w 17"/>
                  <a:gd name="T83" fmla="*/ 10 h 24"/>
                  <a:gd name="T84" fmla="*/ 2 w 17"/>
                  <a:gd name="T85" fmla="*/ 8 h 24"/>
                  <a:gd name="T86" fmla="*/ 2 w 17"/>
                  <a:gd name="T87" fmla="*/ 6 h 24"/>
                  <a:gd name="T88" fmla="*/ 4 w 17"/>
                  <a:gd name="T89" fmla="*/ 4 h 24"/>
                  <a:gd name="T90" fmla="*/ 6 w 17"/>
                  <a:gd name="T91" fmla="*/ 4 h 24"/>
                  <a:gd name="T92" fmla="*/ 8 w 17"/>
                  <a:gd name="T93" fmla="*/ 2 h 24"/>
                  <a:gd name="T94" fmla="*/ 10 w 17"/>
                  <a:gd name="T95" fmla="*/ 2 h 24"/>
                  <a:gd name="T96" fmla="*/ 10 w 17"/>
                  <a:gd name="T97" fmla="*/ 0 h 24"/>
                  <a:gd name="T98" fmla="*/ 12 w 17"/>
                  <a:gd name="T99" fmla="*/ 0 h 24"/>
                  <a:gd name="T100" fmla="*/ 14 w 17"/>
                  <a:gd name="T101" fmla="*/ 0 h 24"/>
                  <a:gd name="T102" fmla="*/ 16 w 17"/>
                  <a:gd name="T103" fmla="*/ 0 h 24"/>
                  <a:gd name="T104" fmla="*/ 16 w 17"/>
                  <a:gd name="T105" fmla="*/ 6 h 24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7"/>
                  <a:gd name="T160" fmla="*/ 0 h 24"/>
                  <a:gd name="T161" fmla="*/ 17 w 17"/>
                  <a:gd name="T162" fmla="*/ 24 h 24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7" h="24">
                    <a:moveTo>
                      <a:pt x="16" y="6"/>
                    </a:moveTo>
                    <a:lnTo>
                      <a:pt x="14" y="8"/>
                    </a:lnTo>
                    <a:lnTo>
                      <a:pt x="14" y="6"/>
                    </a:lnTo>
                    <a:lnTo>
                      <a:pt x="14" y="4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6" y="6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4" y="18"/>
                    </a:lnTo>
                    <a:lnTo>
                      <a:pt x="4" y="20"/>
                    </a:lnTo>
                    <a:lnTo>
                      <a:pt x="4" y="21"/>
                    </a:lnTo>
                    <a:lnTo>
                      <a:pt x="6" y="21"/>
                    </a:lnTo>
                    <a:lnTo>
                      <a:pt x="6" y="23"/>
                    </a:lnTo>
                    <a:lnTo>
                      <a:pt x="8" y="23"/>
                    </a:lnTo>
                    <a:lnTo>
                      <a:pt x="10" y="23"/>
                    </a:lnTo>
                    <a:lnTo>
                      <a:pt x="12" y="21"/>
                    </a:lnTo>
                    <a:lnTo>
                      <a:pt x="12" y="20"/>
                    </a:lnTo>
                    <a:lnTo>
                      <a:pt x="14" y="20"/>
                    </a:lnTo>
                    <a:lnTo>
                      <a:pt x="14" y="18"/>
                    </a:lnTo>
                    <a:lnTo>
                      <a:pt x="14" y="16"/>
                    </a:lnTo>
                    <a:lnTo>
                      <a:pt x="14" y="14"/>
                    </a:lnTo>
                    <a:lnTo>
                      <a:pt x="16" y="14"/>
                    </a:lnTo>
                    <a:lnTo>
                      <a:pt x="16" y="21"/>
                    </a:lnTo>
                    <a:lnTo>
                      <a:pt x="14" y="21"/>
                    </a:lnTo>
                    <a:lnTo>
                      <a:pt x="12" y="23"/>
                    </a:lnTo>
                    <a:lnTo>
                      <a:pt x="10" y="23"/>
                    </a:lnTo>
                    <a:lnTo>
                      <a:pt x="8" y="23"/>
                    </a:lnTo>
                    <a:lnTo>
                      <a:pt x="6" y="23"/>
                    </a:lnTo>
                    <a:lnTo>
                      <a:pt x="4" y="23"/>
                    </a:lnTo>
                    <a:lnTo>
                      <a:pt x="2" y="23"/>
                    </a:lnTo>
                    <a:lnTo>
                      <a:pt x="2" y="21"/>
                    </a:lnTo>
                    <a:lnTo>
                      <a:pt x="0" y="20"/>
                    </a:lnTo>
                    <a:lnTo>
                      <a:pt x="0" y="18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2" y="8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6" y="0"/>
                    </a:lnTo>
                    <a:lnTo>
                      <a:pt x="16" y="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36" name="Freeform 15">
                <a:extLst>
                  <a:ext uri="{FF2B5EF4-FFF2-40B4-BE49-F238E27FC236}">
                    <a16:creationId xmlns:a16="http://schemas.microsoft.com/office/drawing/2014/main" id="{3902E551-F446-4671-920B-D6341C916C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5" y="3477"/>
                <a:ext cx="18" cy="27"/>
              </a:xfrm>
              <a:custGeom>
                <a:avLst/>
                <a:gdLst>
                  <a:gd name="T0" fmla="*/ 0 w 18"/>
                  <a:gd name="T1" fmla="*/ 26 h 27"/>
                  <a:gd name="T2" fmla="*/ 2 w 18"/>
                  <a:gd name="T3" fmla="*/ 25 h 27"/>
                  <a:gd name="T4" fmla="*/ 2 w 18"/>
                  <a:gd name="T5" fmla="*/ 5 h 27"/>
                  <a:gd name="T6" fmla="*/ 0 w 18"/>
                  <a:gd name="T7" fmla="*/ 5 h 27"/>
                  <a:gd name="T8" fmla="*/ 15 w 18"/>
                  <a:gd name="T9" fmla="*/ 0 h 27"/>
                  <a:gd name="T10" fmla="*/ 15 w 18"/>
                  <a:gd name="T11" fmla="*/ 7 h 27"/>
                  <a:gd name="T12" fmla="*/ 15 w 18"/>
                  <a:gd name="T13" fmla="*/ 5 h 27"/>
                  <a:gd name="T14" fmla="*/ 13 w 18"/>
                  <a:gd name="T15" fmla="*/ 4 h 27"/>
                  <a:gd name="T16" fmla="*/ 13 w 18"/>
                  <a:gd name="T17" fmla="*/ 2 h 27"/>
                  <a:gd name="T18" fmla="*/ 11 w 18"/>
                  <a:gd name="T19" fmla="*/ 2 h 27"/>
                  <a:gd name="T20" fmla="*/ 5 w 18"/>
                  <a:gd name="T21" fmla="*/ 4 h 27"/>
                  <a:gd name="T22" fmla="*/ 5 w 18"/>
                  <a:gd name="T23" fmla="*/ 13 h 27"/>
                  <a:gd name="T24" fmla="*/ 7 w 18"/>
                  <a:gd name="T25" fmla="*/ 13 h 27"/>
                  <a:gd name="T26" fmla="*/ 7 w 18"/>
                  <a:gd name="T27" fmla="*/ 11 h 27"/>
                  <a:gd name="T28" fmla="*/ 9 w 18"/>
                  <a:gd name="T29" fmla="*/ 11 h 27"/>
                  <a:gd name="T30" fmla="*/ 9 w 18"/>
                  <a:gd name="T31" fmla="*/ 9 h 27"/>
                  <a:gd name="T32" fmla="*/ 11 w 18"/>
                  <a:gd name="T33" fmla="*/ 9 h 27"/>
                  <a:gd name="T34" fmla="*/ 11 w 18"/>
                  <a:gd name="T35" fmla="*/ 7 h 27"/>
                  <a:gd name="T36" fmla="*/ 11 w 18"/>
                  <a:gd name="T37" fmla="*/ 17 h 27"/>
                  <a:gd name="T38" fmla="*/ 11 w 18"/>
                  <a:gd name="T39" fmla="*/ 15 h 27"/>
                  <a:gd name="T40" fmla="*/ 9 w 18"/>
                  <a:gd name="T41" fmla="*/ 15 h 27"/>
                  <a:gd name="T42" fmla="*/ 9 w 18"/>
                  <a:gd name="T43" fmla="*/ 13 h 27"/>
                  <a:gd name="T44" fmla="*/ 7 w 18"/>
                  <a:gd name="T45" fmla="*/ 13 h 27"/>
                  <a:gd name="T46" fmla="*/ 5 w 18"/>
                  <a:gd name="T47" fmla="*/ 13 h 27"/>
                  <a:gd name="T48" fmla="*/ 5 w 18"/>
                  <a:gd name="T49" fmla="*/ 25 h 27"/>
                  <a:gd name="T50" fmla="*/ 11 w 18"/>
                  <a:gd name="T51" fmla="*/ 23 h 27"/>
                  <a:gd name="T52" fmla="*/ 11 w 18"/>
                  <a:gd name="T53" fmla="*/ 21 h 27"/>
                  <a:gd name="T54" fmla="*/ 13 w 18"/>
                  <a:gd name="T55" fmla="*/ 21 h 27"/>
                  <a:gd name="T56" fmla="*/ 13 w 18"/>
                  <a:gd name="T57" fmla="*/ 19 h 27"/>
                  <a:gd name="T58" fmla="*/ 15 w 18"/>
                  <a:gd name="T59" fmla="*/ 17 h 27"/>
                  <a:gd name="T60" fmla="*/ 15 w 18"/>
                  <a:gd name="T61" fmla="*/ 15 h 27"/>
                  <a:gd name="T62" fmla="*/ 15 w 18"/>
                  <a:gd name="T63" fmla="*/ 13 h 27"/>
                  <a:gd name="T64" fmla="*/ 17 w 18"/>
                  <a:gd name="T65" fmla="*/ 13 h 27"/>
                  <a:gd name="T66" fmla="*/ 17 w 18"/>
                  <a:gd name="T67" fmla="*/ 21 h 27"/>
                  <a:gd name="T68" fmla="*/ 0 w 18"/>
                  <a:gd name="T69" fmla="*/ 26 h 27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8"/>
                  <a:gd name="T106" fmla="*/ 0 h 27"/>
                  <a:gd name="T107" fmla="*/ 18 w 18"/>
                  <a:gd name="T108" fmla="*/ 27 h 27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8" h="27">
                    <a:moveTo>
                      <a:pt x="0" y="26"/>
                    </a:moveTo>
                    <a:lnTo>
                      <a:pt x="2" y="2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15" y="0"/>
                    </a:lnTo>
                    <a:lnTo>
                      <a:pt x="15" y="7"/>
                    </a:lnTo>
                    <a:lnTo>
                      <a:pt x="15" y="5"/>
                    </a:lnTo>
                    <a:lnTo>
                      <a:pt x="13" y="4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5" y="4"/>
                    </a:lnTo>
                    <a:lnTo>
                      <a:pt x="5" y="13"/>
                    </a:lnTo>
                    <a:lnTo>
                      <a:pt x="7" y="13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9" y="9"/>
                    </a:lnTo>
                    <a:lnTo>
                      <a:pt x="11" y="9"/>
                    </a:lnTo>
                    <a:lnTo>
                      <a:pt x="11" y="7"/>
                    </a:lnTo>
                    <a:lnTo>
                      <a:pt x="11" y="17"/>
                    </a:lnTo>
                    <a:lnTo>
                      <a:pt x="11" y="15"/>
                    </a:lnTo>
                    <a:lnTo>
                      <a:pt x="9" y="15"/>
                    </a:lnTo>
                    <a:lnTo>
                      <a:pt x="9" y="13"/>
                    </a:lnTo>
                    <a:lnTo>
                      <a:pt x="7" y="13"/>
                    </a:lnTo>
                    <a:lnTo>
                      <a:pt x="5" y="13"/>
                    </a:lnTo>
                    <a:lnTo>
                      <a:pt x="5" y="25"/>
                    </a:lnTo>
                    <a:lnTo>
                      <a:pt x="11" y="23"/>
                    </a:lnTo>
                    <a:lnTo>
                      <a:pt x="11" y="21"/>
                    </a:lnTo>
                    <a:lnTo>
                      <a:pt x="13" y="21"/>
                    </a:lnTo>
                    <a:lnTo>
                      <a:pt x="13" y="19"/>
                    </a:lnTo>
                    <a:lnTo>
                      <a:pt x="15" y="17"/>
                    </a:lnTo>
                    <a:lnTo>
                      <a:pt x="15" y="15"/>
                    </a:lnTo>
                    <a:lnTo>
                      <a:pt x="15" y="13"/>
                    </a:lnTo>
                    <a:lnTo>
                      <a:pt x="17" y="13"/>
                    </a:lnTo>
                    <a:lnTo>
                      <a:pt x="17" y="21"/>
                    </a:lnTo>
                    <a:lnTo>
                      <a:pt x="0" y="2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37" name="Freeform 16">
                <a:extLst>
                  <a:ext uri="{FF2B5EF4-FFF2-40B4-BE49-F238E27FC236}">
                    <a16:creationId xmlns:a16="http://schemas.microsoft.com/office/drawing/2014/main" id="{1EE0A6EA-9A5E-4369-BA05-65868616F9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2" y="3479"/>
                <a:ext cx="17" cy="20"/>
              </a:xfrm>
              <a:custGeom>
                <a:avLst/>
                <a:gdLst>
                  <a:gd name="T0" fmla="*/ 2 w 17"/>
                  <a:gd name="T1" fmla="*/ 11 h 20"/>
                  <a:gd name="T2" fmla="*/ 2 w 17"/>
                  <a:gd name="T3" fmla="*/ 13 h 20"/>
                  <a:gd name="T4" fmla="*/ 2 w 17"/>
                  <a:gd name="T5" fmla="*/ 15 h 20"/>
                  <a:gd name="T6" fmla="*/ 5 w 17"/>
                  <a:gd name="T7" fmla="*/ 17 h 20"/>
                  <a:gd name="T8" fmla="*/ 8 w 17"/>
                  <a:gd name="T9" fmla="*/ 17 h 20"/>
                  <a:gd name="T10" fmla="*/ 11 w 17"/>
                  <a:gd name="T11" fmla="*/ 17 h 20"/>
                  <a:gd name="T12" fmla="*/ 11 w 17"/>
                  <a:gd name="T13" fmla="*/ 15 h 20"/>
                  <a:gd name="T14" fmla="*/ 13 w 17"/>
                  <a:gd name="T15" fmla="*/ 15 h 20"/>
                  <a:gd name="T16" fmla="*/ 13 w 17"/>
                  <a:gd name="T17" fmla="*/ 13 h 20"/>
                  <a:gd name="T18" fmla="*/ 13 w 17"/>
                  <a:gd name="T19" fmla="*/ 11 h 20"/>
                  <a:gd name="T20" fmla="*/ 11 w 17"/>
                  <a:gd name="T21" fmla="*/ 11 h 20"/>
                  <a:gd name="T22" fmla="*/ 8 w 17"/>
                  <a:gd name="T23" fmla="*/ 11 h 20"/>
                  <a:gd name="T24" fmla="*/ 5 w 17"/>
                  <a:gd name="T25" fmla="*/ 11 h 20"/>
                  <a:gd name="T26" fmla="*/ 2 w 17"/>
                  <a:gd name="T27" fmla="*/ 9 h 20"/>
                  <a:gd name="T28" fmla="*/ 0 w 17"/>
                  <a:gd name="T29" fmla="*/ 7 h 20"/>
                  <a:gd name="T30" fmla="*/ 0 w 17"/>
                  <a:gd name="T31" fmla="*/ 5 h 20"/>
                  <a:gd name="T32" fmla="*/ 2 w 17"/>
                  <a:gd name="T33" fmla="*/ 5 h 20"/>
                  <a:gd name="T34" fmla="*/ 2 w 17"/>
                  <a:gd name="T35" fmla="*/ 3 h 20"/>
                  <a:gd name="T36" fmla="*/ 5 w 17"/>
                  <a:gd name="T37" fmla="*/ 2 h 20"/>
                  <a:gd name="T38" fmla="*/ 8 w 17"/>
                  <a:gd name="T39" fmla="*/ 2 h 20"/>
                  <a:gd name="T40" fmla="*/ 8 w 17"/>
                  <a:gd name="T41" fmla="*/ 0 h 20"/>
                  <a:gd name="T42" fmla="*/ 11 w 17"/>
                  <a:gd name="T43" fmla="*/ 0 h 20"/>
                  <a:gd name="T44" fmla="*/ 13 w 17"/>
                  <a:gd name="T45" fmla="*/ 0 h 20"/>
                  <a:gd name="T46" fmla="*/ 16 w 17"/>
                  <a:gd name="T47" fmla="*/ 0 h 20"/>
                  <a:gd name="T48" fmla="*/ 16 w 17"/>
                  <a:gd name="T49" fmla="*/ 5 h 20"/>
                  <a:gd name="T50" fmla="*/ 13 w 17"/>
                  <a:gd name="T51" fmla="*/ 5 h 20"/>
                  <a:gd name="T52" fmla="*/ 13 w 17"/>
                  <a:gd name="T53" fmla="*/ 3 h 20"/>
                  <a:gd name="T54" fmla="*/ 13 w 17"/>
                  <a:gd name="T55" fmla="*/ 2 h 20"/>
                  <a:gd name="T56" fmla="*/ 11 w 17"/>
                  <a:gd name="T57" fmla="*/ 2 h 20"/>
                  <a:gd name="T58" fmla="*/ 8 w 17"/>
                  <a:gd name="T59" fmla="*/ 2 h 20"/>
                  <a:gd name="T60" fmla="*/ 5 w 17"/>
                  <a:gd name="T61" fmla="*/ 2 h 20"/>
                  <a:gd name="T62" fmla="*/ 5 w 17"/>
                  <a:gd name="T63" fmla="*/ 3 h 20"/>
                  <a:gd name="T64" fmla="*/ 2 w 17"/>
                  <a:gd name="T65" fmla="*/ 5 h 20"/>
                  <a:gd name="T66" fmla="*/ 5 w 17"/>
                  <a:gd name="T67" fmla="*/ 5 h 20"/>
                  <a:gd name="T68" fmla="*/ 5 w 17"/>
                  <a:gd name="T69" fmla="*/ 7 h 20"/>
                  <a:gd name="T70" fmla="*/ 8 w 17"/>
                  <a:gd name="T71" fmla="*/ 7 h 20"/>
                  <a:gd name="T72" fmla="*/ 11 w 17"/>
                  <a:gd name="T73" fmla="*/ 7 h 20"/>
                  <a:gd name="T74" fmla="*/ 13 w 17"/>
                  <a:gd name="T75" fmla="*/ 7 h 20"/>
                  <a:gd name="T76" fmla="*/ 16 w 17"/>
                  <a:gd name="T77" fmla="*/ 7 h 20"/>
                  <a:gd name="T78" fmla="*/ 16 w 17"/>
                  <a:gd name="T79" fmla="*/ 9 h 20"/>
                  <a:gd name="T80" fmla="*/ 16 w 17"/>
                  <a:gd name="T81" fmla="*/ 11 h 20"/>
                  <a:gd name="T82" fmla="*/ 16 w 17"/>
                  <a:gd name="T83" fmla="*/ 13 h 20"/>
                  <a:gd name="T84" fmla="*/ 13 w 17"/>
                  <a:gd name="T85" fmla="*/ 15 h 20"/>
                  <a:gd name="T86" fmla="*/ 11 w 17"/>
                  <a:gd name="T87" fmla="*/ 17 h 20"/>
                  <a:gd name="T88" fmla="*/ 8 w 17"/>
                  <a:gd name="T89" fmla="*/ 17 h 20"/>
                  <a:gd name="T90" fmla="*/ 5 w 17"/>
                  <a:gd name="T91" fmla="*/ 17 h 20"/>
                  <a:gd name="T92" fmla="*/ 5 w 17"/>
                  <a:gd name="T93" fmla="*/ 19 h 20"/>
                  <a:gd name="T94" fmla="*/ 2 w 17"/>
                  <a:gd name="T95" fmla="*/ 19 h 20"/>
                  <a:gd name="T96" fmla="*/ 2 w 17"/>
                  <a:gd name="T97" fmla="*/ 17 h 20"/>
                  <a:gd name="T98" fmla="*/ 0 w 17"/>
                  <a:gd name="T99" fmla="*/ 17 h 20"/>
                  <a:gd name="T100" fmla="*/ 0 w 17"/>
                  <a:gd name="T101" fmla="*/ 13 h 20"/>
                  <a:gd name="T102" fmla="*/ 2 w 17"/>
                  <a:gd name="T103" fmla="*/ 11 h 2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7"/>
                  <a:gd name="T157" fmla="*/ 0 h 20"/>
                  <a:gd name="T158" fmla="*/ 17 w 17"/>
                  <a:gd name="T159" fmla="*/ 20 h 20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7" h="20">
                    <a:moveTo>
                      <a:pt x="2" y="11"/>
                    </a:moveTo>
                    <a:lnTo>
                      <a:pt x="2" y="13"/>
                    </a:lnTo>
                    <a:lnTo>
                      <a:pt x="2" y="15"/>
                    </a:lnTo>
                    <a:lnTo>
                      <a:pt x="5" y="17"/>
                    </a:lnTo>
                    <a:lnTo>
                      <a:pt x="8" y="17"/>
                    </a:lnTo>
                    <a:lnTo>
                      <a:pt x="11" y="17"/>
                    </a:lnTo>
                    <a:lnTo>
                      <a:pt x="11" y="15"/>
                    </a:lnTo>
                    <a:lnTo>
                      <a:pt x="13" y="15"/>
                    </a:lnTo>
                    <a:lnTo>
                      <a:pt x="13" y="13"/>
                    </a:lnTo>
                    <a:lnTo>
                      <a:pt x="13" y="11"/>
                    </a:lnTo>
                    <a:lnTo>
                      <a:pt x="11" y="11"/>
                    </a:lnTo>
                    <a:lnTo>
                      <a:pt x="8" y="11"/>
                    </a:lnTo>
                    <a:lnTo>
                      <a:pt x="5" y="11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5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6" y="0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8" y="2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5" y="7"/>
                    </a:lnTo>
                    <a:lnTo>
                      <a:pt x="8" y="7"/>
                    </a:lnTo>
                    <a:lnTo>
                      <a:pt x="11" y="7"/>
                    </a:lnTo>
                    <a:lnTo>
                      <a:pt x="13" y="7"/>
                    </a:lnTo>
                    <a:lnTo>
                      <a:pt x="16" y="7"/>
                    </a:lnTo>
                    <a:lnTo>
                      <a:pt x="16" y="9"/>
                    </a:lnTo>
                    <a:lnTo>
                      <a:pt x="16" y="11"/>
                    </a:lnTo>
                    <a:lnTo>
                      <a:pt x="16" y="13"/>
                    </a:lnTo>
                    <a:lnTo>
                      <a:pt x="13" y="15"/>
                    </a:lnTo>
                    <a:lnTo>
                      <a:pt x="11" y="17"/>
                    </a:lnTo>
                    <a:lnTo>
                      <a:pt x="8" y="17"/>
                    </a:lnTo>
                    <a:lnTo>
                      <a:pt x="5" y="17"/>
                    </a:lnTo>
                    <a:lnTo>
                      <a:pt x="5" y="19"/>
                    </a:lnTo>
                    <a:lnTo>
                      <a:pt x="2" y="19"/>
                    </a:lnTo>
                    <a:lnTo>
                      <a:pt x="2" y="17"/>
                    </a:lnTo>
                    <a:lnTo>
                      <a:pt x="0" y="17"/>
                    </a:lnTo>
                    <a:lnTo>
                      <a:pt x="0" y="13"/>
                    </a:lnTo>
                    <a:lnTo>
                      <a:pt x="2" y="11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38" name="Freeform 17">
                <a:extLst>
                  <a:ext uri="{FF2B5EF4-FFF2-40B4-BE49-F238E27FC236}">
                    <a16:creationId xmlns:a16="http://schemas.microsoft.com/office/drawing/2014/main" id="{1DC66347-2EC8-4E99-B079-214BAB9FF7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3" y="3471"/>
                <a:ext cx="24" cy="22"/>
              </a:xfrm>
              <a:custGeom>
                <a:avLst/>
                <a:gdLst>
                  <a:gd name="T0" fmla="*/ 0 w 24"/>
                  <a:gd name="T1" fmla="*/ 8 h 22"/>
                  <a:gd name="T2" fmla="*/ 6 w 24"/>
                  <a:gd name="T3" fmla="*/ 6 h 22"/>
                  <a:gd name="T4" fmla="*/ 4 w 24"/>
                  <a:gd name="T5" fmla="*/ 6 h 22"/>
                  <a:gd name="T6" fmla="*/ 10 w 24"/>
                  <a:gd name="T7" fmla="*/ 17 h 22"/>
                  <a:gd name="T8" fmla="*/ 12 w 24"/>
                  <a:gd name="T9" fmla="*/ 10 h 22"/>
                  <a:gd name="T10" fmla="*/ 10 w 24"/>
                  <a:gd name="T11" fmla="*/ 6 h 22"/>
                  <a:gd name="T12" fmla="*/ 8 w 24"/>
                  <a:gd name="T13" fmla="*/ 6 h 22"/>
                  <a:gd name="T14" fmla="*/ 16 w 24"/>
                  <a:gd name="T15" fmla="*/ 2 h 22"/>
                  <a:gd name="T16" fmla="*/ 16 w 24"/>
                  <a:gd name="T17" fmla="*/ 4 h 22"/>
                  <a:gd name="T18" fmla="*/ 14 w 24"/>
                  <a:gd name="T19" fmla="*/ 4 h 22"/>
                  <a:gd name="T20" fmla="*/ 18 w 24"/>
                  <a:gd name="T21" fmla="*/ 15 h 22"/>
                  <a:gd name="T22" fmla="*/ 21 w 24"/>
                  <a:gd name="T23" fmla="*/ 2 h 22"/>
                  <a:gd name="T24" fmla="*/ 19 w 24"/>
                  <a:gd name="T25" fmla="*/ 2 h 22"/>
                  <a:gd name="T26" fmla="*/ 23 w 24"/>
                  <a:gd name="T27" fmla="*/ 0 h 22"/>
                  <a:gd name="T28" fmla="*/ 21 w 24"/>
                  <a:gd name="T29" fmla="*/ 0 h 22"/>
                  <a:gd name="T30" fmla="*/ 18 w 24"/>
                  <a:gd name="T31" fmla="*/ 17 h 22"/>
                  <a:gd name="T32" fmla="*/ 16 w 24"/>
                  <a:gd name="T33" fmla="*/ 19 h 22"/>
                  <a:gd name="T34" fmla="*/ 12 w 24"/>
                  <a:gd name="T35" fmla="*/ 10 h 22"/>
                  <a:gd name="T36" fmla="*/ 8 w 24"/>
                  <a:gd name="T37" fmla="*/ 21 h 22"/>
                  <a:gd name="T38" fmla="*/ 2 w 24"/>
                  <a:gd name="T39" fmla="*/ 8 h 22"/>
                  <a:gd name="T40" fmla="*/ 0 w 24"/>
                  <a:gd name="T41" fmla="*/ 8 h 22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4"/>
                  <a:gd name="T64" fmla="*/ 0 h 22"/>
                  <a:gd name="T65" fmla="*/ 24 w 24"/>
                  <a:gd name="T66" fmla="*/ 22 h 22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4" h="22">
                    <a:moveTo>
                      <a:pt x="0" y="8"/>
                    </a:moveTo>
                    <a:lnTo>
                      <a:pt x="6" y="6"/>
                    </a:lnTo>
                    <a:lnTo>
                      <a:pt x="4" y="6"/>
                    </a:lnTo>
                    <a:lnTo>
                      <a:pt x="10" y="17"/>
                    </a:lnTo>
                    <a:lnTo>
                      <a:pt x="12" y="10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16" y="2"/>
                    </a:lnTo>
                    <a:lnTo>
                      <a:pt x="16" y="4"/>
                    </a:lnTo>
                    <a:lnTo>
                      <a:pt x="14" y="4"/>
                    </a:lnTo>
                    <a:lnTo>
                      <a:pt x="18" y="15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18" y="17"/>
                    </a:lnTo>
                    <a:lnTo>
                      <a:pt x="16" y="19"/>
                    </a:lnTo>
                    <a:lnTo>
                      <a:pt x="12" y="10"/>
                    </a:lnTo>
                    <a:lnTo>
                      <a:pt x="8" y="21"/>
                    </a:lnTo>
                    <a:lnTo>
                      <a:pt x="2" y="8"/>
                    </a:lnTo>
                    <a:lnTo>
                      <a:pt x="0" y="8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39" name="Freeform 18">
                <a:extLst>
                  <a:ext uri="{FF2B5EF4-FFF2-40B4-BE49-F238E27FC236}">
                    <a16:creationId xmlns:a16="http://schemas.microsoft.com/office/drawing/2014/main" id="{7C5EA2C4-695F-41C4-BBE3-820BB9EC58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26" y="3465"/>
                <a:ext cx="17" cy="22"/>
              </a:xfrm>
              <a:custGeom>
                <a:avLst/>
                <a:gdLst>
                  <a:gd name="T0" fmla="*/ 0 w 17"/>
                  <a:gd name="T1" fmla="*/ 2 h 22"/>
                  <a:gd name="T2" fmla="*/ 0 w 17"/>
                  <a:gd name="T3" fmla="*/ 4 h 22"/>
                  <a:gd name="T4" fmla="*/ 5 w 17"/>
                  <a:gd name="T5" fmla="*/ 4 h 22"/>
                  <a:gd name="T6" fmla="*/ 10 w 17"/>
                  <a:gd name="T7" fmla="*/ 2 h 22"/>
                  <a:gd name="T8" fmla="*/ 10 w 17"/>
                  <a:gd name="T9" fmla="*/ 0 h 22"/>
                  <a:gd name="T10" fmla="*/ 5 w 17"/>
                  <a:gd name="T11" fmla="*/ 0 h 22"/>
                  <a:gd name="T12" fmla="*/ 0 w 17"/>
                  <a:gd name="T13" fmla="*/ 0 h 22"/>
                  <a:gd name="T14" fmla="*/ 0 w 17"/>
                  <a:gd name="T15" fmla="*/ 2 h 22"/>
                  <a:gd name="T16" fmla="*/ 10 w 17"/>
                  <a:gd name="T17" fmla="*/ 4 h 22"/>
                  <a:gd name="T18" fmla="*/ 0 w 17"/>
                  <a:gd name="T19" fmla="*/ 6 h 22"/>
                  <a:gd name="T20" fmla="*/ 0 w 17"/>
                  <a:gd name="T21" fmla="*/ 21 h 22"/>
                  <a:gd name="T22" fmla="*/ 16 w 17"/>
                  <a:gd name="T23" fmla="*/ 19 h 22"/>
                  <a:gd name="T24" fmla="*/ 10 w 17"/>
                  <a:gd name="T25" fmla="*/ 19 h 22"/>
                  <a:gd name="T26" fmla="*/ 10 w 17"/>
                  <a:gd name="T27" fmla="*/ 4 h 22"/>
                  <a:gd name="T28" fmla="*/ 0 w 17"/>
                  <a:gd name="T29" fmla="*/ 2 h 2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7"/>
                  <a:gd name="T46" fmla="*/ 0 h 22"/>
                  <a:gd name="T47" fmla="*/ 17 w 17"/>
                  <a:gd name="T48" fmla="*/ 22 h 2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7" h="22">
                    <a:moveTo>
                      <a:pt x="0" y="2"/>
                    </a:moveTo>
                    <a:lnTo>
                      <a:pt x="0" y="4"/>
                    </a:lnTo>
                    <a:lnTo>
                      <a:pt x="5" y="4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0" y="4"/>
                    </a:lnTo>
                    <a:lnTo>
                      <a:pt x="0" y="6"/>
                    </a:lnTo>
                    <a:lnTo>
                      <a:pt x="0" y="21"/>
                    </a:lnTo>
                    <a:lnTo>
                      <a:pt x="16" y="19"/>
                    </a:lnTo>
                    <a:lnTo>
                      <a:pt x="10" y="19"/>
                    </a:lnTo>
                    <a:lnTo>
                      <a:pt x="10" y="4"/>
                    </a:lnTo>
                    <a:lnTo>
                      <a:pt x="0" y="2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40" name="Freeform 19">
                <a:extLst>
                  <a:ext uri="{FF2B5EF4-FFF2-40B4-BE49-F238E27FC236}">
                    <a16:creationId xmlns:a16="http://schemas.microsoft.com/office/drawing/2014/main" id="{8BF02FAB-9940-4433-AAD4-4709F8743A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32" y="3463"/>
                <a:ext cx="17" cy="22"/>
              </a:xfrm>
              <a:custGeom>
                <a:avLst/>
                <a:gdLst>
                  <a:gd name="T0" fmla="*/ 0 w 17"/>
                  <a:gd name="T1" fmla="*/ 6 h 22"/>
                  <a:gd name="T2" fmla="*/ 3 w 17"/>
                  <a:gd name="T3" fmla="*/ 6 h 22"/>
                  <a:gd name="T4" fmla="*/ 3 w 17"/>
                  <a:gd name="T5" fmla="*/ 2 h 22"/>
                  <a:gd name="T6" fmla="*/ 9 w 17"/>
                  <a:gd name="T7" fmla="*/ 0 h 22"/>
                  <a:gd name="T8" fmla="*/ 9 w 17"/>
                  <a:gd name="T9" fmla="*/ 4 h 22"/>
                  <a:gd name="T10" fmla="*/ 12 w 17"/>
                  <a:gd name="T11" fmla="*/ 4 h 22"/>
                  <a:gd name="T12" fmla="*/ 9 w 17"/>
                  <a:gd name="T13" fmla="*/ 4 h 22"/>
                  <a:gd name="T14" fmla="*/ 9 w 17"/>
                  <a:gd name="T15" fmla="*/ 18 h 22"/>
                  <a:gd name="T16" fmla="*/ 9 w 17"/>
                  <a:gd name="T17" fmla="*/ 19 h 22"/>
                  <a:gd name="T18" fmla="*/ 12 w 17"/>
                  <a:gd name="T19" fmla="*/ 19 h 22"/>
                  <a:gd name="T20" fmla="*/ 12 w 17"/>
                  <a:gd name="T21" fmla="*/ 18 h 22"/>
                  <a:gd name="T22" fmla="*/ 16 w 17"/>
                  <a:gd name="T23" fmla="*/ 16 h 22"/>
                  <a:gd name="T24" fmla="*/ 16 w 17"/>
                  <a:gd name="T25" fmla="*/ 12 h 22"/>
                  <a:gd name="T26" fmla="*/ 16 w 17"/>
                  <a:gd name="T27" fmla="*/ 16 h 22"/>
                  <a:gd name="T28" fmla="*/ 16 w 17"/>
                  <a:gd name="T29" fmla="*/ 18 h 22"/>
                  <a:gd name="T30" fmla="*/ 12 w 17"/>
                  <a:gd name="T31" fmla="*/ 19 h 22"/>
                  <a:gd name="T32" fmla="*/ 9 w 17"/>
                  <a:gd name="T33" fmla="*/ 19 h 22"/>
                  <a:gd name="T34" fmla="*/ 9 w 17"/>
                  <a:gd name="T35" fmla="*/ 21 h 22"/>
                  <a:gd name="T36" fmla="*/ 6 w 17"/>
                  <a:gd name="T37" fmla="*/ 21 h 22"/>
                  <a:gd name="T38" fmla="*/ 6 w 17"/>
                  <a:gd name="T39" fmla="*/ 19 h 22"/>
                  <a:gd name="T40" fmla="*/ 3 w 17"/>
                  <a:gd name="T41" fmla="*/ 19 h 22"/>
                  <a:gd name="T42" fmla="*/ 3 w 17"/>
                  <a:gd name="T43" fmla="*/ 18 h 22"/>
                  <a:gd name="T44" fmla="*/ 3 w 17"/>
                  <a:gd name="T45" fmla="*/ 6 h 22"/>
                  <a:gd name="T46" fmla="*/ 0 w 17"/>
                  <a:gd name="T47" fmla="*/ 6 h 2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7"/>
                  <a:gd name="T73" fmla="*/ 0 h 22"/>
                  <a:gd name="T74" fmla="*/ 17 w 17"/>
                  <a:gd name="T75" fmla="*/ 22 h 2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7" h="22">
                    <a:moveTo>
                      <a:pt x="0" y="6"/>
                    </a:moveTo>
                    <a:lnTo>
                      <a:pt x="3" y="6"/>
                    </a:lnTo>
                    <a:lnTo>
                      <a:pt x="3" y="2"/>
                    </a:lnTo>
                    <a:lnTo>
                      <a:pt x="9" y="0"/>
                    </a:lnTo>
                    <a:lnTo>
                      <a:pt x="9" y="4"/>
                    </a:lnTo>
                    <a:lnTo>
                      <a:pt x="12" y="4"/>
                    </a:lnTo>
                    <a:lnTo>
                      <a:pt x="9" y="4"/>
                    </a:lnTo>
                    <a:lnTo>
                      <a:pt x="9" y="18"/>
                    </a:lnTo>
                    <a:lnTo>
                      <a:pt x="9" y="19"/>
                    </a:lnTo>
                    <a:lnTo>
                      <a:pt x="12" y="19"/>
                    </a:lnTo>
                    <a:lnTo>
                      <a:pt x="12" y="18"/>
                    </a:lnTo>
                    <a:lnTo>
                      <a:pt x="16" y="16"/>
                    </a:lnTo>
                    <a:lnTo>
                      <a:pt x="16" y="12"/>
                    </a:lnTo>
                    <a:lnTo>
                      <a:pt x="16" y="16"/>
                    </a:lnTo>
                    <a:lnTo>
                      <a:pt x="16" y="18"/>
                    </a:lnTo>
                    <a:lnTo>
                      <a:pt x="12" y="19"/>
                    </a:lnTo>
                    <a:lnTo>
                      <a:pt x="9" y="19"/>
                    </a:lnTo>
                    <a:lnTo>
                      <a:pt x="9" y="21"/>
                    </a:lnTo>
                    <a:lnTo>
                      <a:pt x="6" y="21"/>
                    </a:lnTo>
                    <a:lnTo>
                      <a:pt x="6" y="19"/>
                    </a:lnTo>
                    <a:lnTo>
                      <a:pt x="3" y="19"/>
                    </a:lnTo>
                    <a:lnTo>
                      <a:pt x="3" y="18"/>
                    </a:lnTo>
                    <a:lnTo>
                      <a:pt x="3" y="6"/>
                    </a:lnTo>
                    <a:lnTo>
                      <a:pt x="0" y="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41" name="Freeform 20">
                <a:extLst>
                  <a:ext uri="{FF2B5EF4-FFF2-40B4-BE49-F238E27FC236}">
                    <a16:creationId xmlns:a16="http://schemas.microsoft.com/office/drawing/2014/main" id="{A742895B-A2A7-46FA-B007-E7922CDE23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2" y="3463"/>
                <a:ext cx="17" cy="19"/>
              </a:xfrm>
              <a:custGeom>
                <a:avLst/>
                <a:gdLst>
                  <a:gd name="T0" fmla="*/ 16 w 17"/>
                  <a:gd name="T1" fmla="*/ 6 h 19"/>
                  <a:gd name="T2" fmla="*/ 13 w 17"/>
                  <a:gd name="T3" fmla="*/ 4 h 19"/>
                  <a:gd name="T4" fmla="*/ 13 w 17"/>
                  <a:gd name="T5" fmla="*/ 2 h 19"/>
                  <a:gd name="T6" fmla="*/ 13 w 17"/>
                  <a:gd name="T7" fmla="*/ 0 h 19"/>
                  <a:gd name="T8" fmla="*/ 10 w 17"/>
                  <a:gd name="T9" fmla="*/ 0 h 19"/>
                  <a:gd name="T10" fmla="*/ 7 w 17"/>
                  <a:gd name="T11" fmla="*/ 0 h 19"/>
                  <a:gd name="T12" fmla="*/ 7 w 17"/>
                  <a:gd name="T13" fmla="*/ 2 h 19"/>
                  <a:gd name="T14" fmla="*/ 4 w 17"/>
                  <a:gd name="T15" fmla="*/ 4 h 19"/>
                  <a:gd name="T16" fmla="*/ 4 w 17"/>
                  <a:gd name="T17" fmla="*/ 6 h 19"/>
                  <a:gd name="T18" fmla="*/ 4 w 17"/>
                  <a:gd name="T19" fmla="*/ 8 h 19"/>
                  <a:gd name="T20" fmla="*/ 4 w 17"/>
                  <a:gd name="T21" fmla="*/ 10 h 19"/>
                  <a:gd name="T22" fmla="*/ 4 w 17"/>
                  <a:gd name="T23" fmla="*/ 12 h 19"/>
                  <a:gd name="T24" fmla="*/ 4 w 17"/>
                  <a:gd name="T25" fmla="*/ 14 h 19"/>
                  <a:gd name="T26" fmla="*/ 4 w 17"/>
                  <a:gd name="T27" fmla="*/ 16 h 19"/>
                  <a:gd name="T28" fmla="*/ 7 w 17"/>
                  <a:gd name="T29" fmla="*/ 16 h 19"/>
                  <a:gd name="T30" fmla="*/ 10 w 17"/>
                  <a:gd name="T31" fmla="*/ 16 h 19"/>
                  <a:gd name="T32" fmla="*/ 13 w 17"/>
                  <a:gd name="T33" fmla="*/ 16 h 19"/>
                  <a:gd name="T34" fmla="*/ 13 w 17"/>
                  <a:gd name="T35" fmla="*/ 14 h 19"/>
                  <a:gd name="T36" fmla="*/ 16 w 17"/>
                  <a:gd name="T37" fmla="*/ 12 h 19"/>
                  <a:gd name="T38" fmla="*/ 16 w 17"/>
                  <a:gd name="T39" fmla="*/ 10 h 19"/>
                  <a:gd name="T40" fmla="*/ 16 w 17"/>
                  <a:gd name="T41" fmla="*/ 8 h 19"/>
                  <a:gd name="T42" fmla="*/ 16 w 17"/>
                  <a:gd name="T43" fmla="*/ 10 h 19"/>
                  <a:gd name="T44" fmla="*/ 16 w 17"/>
                  <a:gd name="T45" fmla="*/ 12 h 19"/>
                  <a:gd name="T46" fmla="*/ 16 w 17"/>
                  <a:gd name="T47" fmla="*/ 14 h 19"/>
                  <a:gd name="T48" fmla="*/ 13 w 17"/>
                  <a:gd name="T49" fmla="*/ 16 h 19"/>
                  <a:gd name="T50" fmla="*/ 10 w 17"/>
                  <a:gd name="T51" fmla="*/ 16 h 19"/>
                  <a:gd name="T52" fmla="*/ 10 w 17"/>
                  <a:gd name="T53" fmla="*/ 18 h 19"/>
                  <a:gd name="T54" fmla="*/ 7 w 17"/>
                  <a:gd name="T55" fmla="*/ 18 h 19"/>
                  <a:gd name="T56" fmla="*/ 4 w 17"/>
                  <a:gd name="T57" fmla="*/ 18 h 19"/>
                  <a:gd name="T58" fmla="*/ 2 w 17"/>
                  <a:gd name="T59" fmla="*/ 16 h 19"/>
                  <a:gd name="T60" fmla="*/ 0 w 17"/>
                  <a:gd name="T61" fmla="*/ 14 h 19"/>
                  <a:gd name="T62" fmla="*/ 0 w 17"/>
                  <a:gd name="T63" fmla="*/ 12 h 19"/>
                  <a:gd name="T64" fmla="*/ 0 w 17"/>
                  <a:gd name="T65" fmla="*/ 10 h 19"/>
                  <a:gd name="T66" fmla="*/ 0 w 17"/>
                  <a:gd name="T67" fmla="*/ 8 h 19"/>
                  <a:gd name="T68" fmla="*/ 2 w 17"/>
                  <a:gd name="T69" fmla="*/ 6 h 19"/>
                  <a:gd name="T70" fmla="*/ 2 w 17"/>
                  <a:gd name="T71" fmla="*/ 4 h 19"/>
                  <a:gd name="T72" fmla="*/ 4 w 17"/>
                  <a:gd name="T73" fmla="*/ 2 h 19"/>
                  <a:gd name="T74" fmla="*/ 7 w 17"/>
                  <a:gd name="T75" fmla="*/ 0 h 19"/>
                  <a:gd name="T76" fmla="*/ 10 w 17"/>
                  <a:gd name="T77" fmla="*/ 0 h 19"/>
                  <a:gd name="T78" fmla="*/ 13 w 17"/>
                  <a:gd name="T79" fmla="*/ 0 h 19"/>
                  <a:gd name="T80" fmla="*/ 16 w 17"/>
                  <a:gd name="T81" fmla="*/ 0 h 19"/>
                  <a:gd name="T82" fmla="*/ 16 w 17"/>
                  <a:gd name="T83" fmla="*/ 6 h 19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"/>
                  <a:gd name="T127" fmla="*/ 0 h 19"/>
                  <a:gd name="T128" fmla="*/ 17 w 17"/>
                  <a:gd name="T129" fmla="*/ 19 h 19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" h="19">
                    <a:moveTo>
                      <a:pt x="16" y="6"/>
                    </a:moveTo>
                    <a:lnTo>
                      <a:pt x="13" y="4"/>
                    </a:lnTo>
                    <a:lnTo>
                      <a:pt x="13" y="2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4" y="16"/>
                    </a:lnTo>
                    <a:lnTo>
                      <a:pt x="7" y="16"/>
                    </a:lnTo>
                    <a:lnTo>
                      <a:pt x="10" y="16"/>
                    </a:lnTo>
                    <a:lnTo>
                      <a:pt x="13" y="16"/>
                    </a:lnTo>
                    <a:lnTo>
                      <a:pt x="13" y="14"/>
                    </a:lnTo>
                    <a:lnTo>
                      <a:pt x="16" y="12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16" y="10"/>
                    </a:lnTo>
                    <a:lnTo>
                      <a:pt x="16" y="12"/>
                    </a:lnTo>
                    <a:lnTo>
                      <a:pt x="16" y="14"/>
                    </a:lnTo>
                    <a:lnTo>
                      <a:pt x="13" y="16"/>
                    </a:lnTo>
                    <a:lnTo>
                      <a:pt x="10" y="16"/>
                    </a:lnTo>
                    <a:lnTo>
                      <a:pt x="10" y="18"/>
                    </a:lnTo>
                    <a:lnTo>
                      <a:pt x="7" y="18"/>
                    </a:lnTo>
                    <a:lnTo>
                      <a:pt x="4" y="18"/>
                    </a:lnTo>
                    <a:lnTo>
                      <a:pt x="2" y="16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3" y="0"/>
                    </a:lnTo>
                    <a:lnTo>
                      <a:pt x="16" y="0"/>
                    </a:lnTo>
                    <a:lnTo>
                      <a:pt x="16" y="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42" name="Freeform 21">
                <a:extLst>
                  <a:ext uri="{FF2B5EF4-FFF2-40B4-BE49-F238E27FC236}">
                    <a16:creationId xmlns:a16="http://schemas.microsoft.com/office/drawing/2014/main" id="{68EF46EC-B082-4F90-808C-FC89AD3037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5" y="3454"/>
                <a:ext cx="17" cy="24"/>
              </a:xfrm>
              <a:custGeom>
                <a:avLst/>
                <a:gdLst>
                  <a:gd name="T0" fmla="*/ 0 w 17"/>
                  <a:gd name="T1" fmla="*/ 2 h 24"/>
                  <a:gd name="T2" fmla="*/ 4 w 17"/>
                  <a:gd name="T3" fmla="*/ 0 h 24"/>
                  <a:gd name="T4" fmla="*/ 4 w 17"/>
                  <a:gd name="T5" fmla="*/ 7 h 24"/>
                  <a:gd name="T6" fmla="*/ 7 w 17"/>
                  <a:gd name="T7" fmla="*/ 7 h 24"/>
                  <a:gd name="T8" fmla="*/ 7 w 17"/>
                  <a:gd name="T9" fmla="*/ 5 h 24"/>
                  <a:gd name="T10" fmla="*/ 9 w 17"/>
                  <a:gd name="T11" fmla="*/ 5 h 24"/>
                  <a:gd name="T12" fmla="*/ 9 w 17"/>
                  <a:gd name="T13" fmla="*/ 4 h 24"/>
                  <a:gd name="T14" fmla="*/ 12 w 17"/>
                  <a:gd name="T15" fmla="*/ 4 h 24"/>
                  <a:gd name="T16" fmla="*/ 13 w 17"/>
                  <a:gd name="T17" fmla="*/ 4 h 24"/>
                  <a:gd name="T18" fmla="*/ 13 w 17"/>
                  <a:gd name="T19" fmla="*/ 5 h 24"/>
                  <a:gd name="T20" fmla="*/ 16 w 17"/>
                  <a:gd name="T21" fmla="*/ 5 h 24"/>
                  <a:gd name="T22" fmla="*/ 16 w 17"/>
                  <a:gd name="T23" fmla="*/ 7 h 24"/>
                  <a:gd name="T24" fmla="*/ 16 w 17"/>
                  <a:gd name="T25" fmla="*/ 19 h 24"/>
                  <a:gd name="T26" fmla="*/ 9 w 17"/>
                  <a:gd name="T27" fmla="*/ 21 h 24"/>
                  <a:gd name="T28" fmla="*/ 12 w 17"/>
                  <a:gd name="T29" fmla="*/ 19 h 24"/>
                  <a:gd name="T30" fmla="*/ 12 w 17"/>
                  <a:gd name="T31" fmla="*/ 7 h 24"/>
                  <a:gd name="T32" fmla="*/ 12 w 17"/>
                  <a:gd name="T33" fmla="*/ 5 h 24"/>
                  <a:gd name="T34" fmla="*/ 9 w 17"/>
                  <a:gd name="T35" fmla="*/ 5 h 24"/>
                  <a:gd name="T36" fmla="*/ 7 w 17"/>
                  <a:gd name="T37" fmla="*/ 5 h 24"/>
                  <a:gd name="T38" fmla="*/ 7 w 17"/>
                  <a:gd name="T39" fmla="*/ 7 h 24"/>
                  <a:gd name="T40" fmla="*/ 7 w 17"/>
                  <a:gd name="T41" fmla="*/ 9 h 24"/>
                  <a:gd name="T42" fmla="*/ 4 w 17"/>
                  <a:gd name="T43" fmla="*/ 9 h 24"/>
                  <a:gd name="T44" fmla="*/ 4 w 17"/>
                  <a:gd name="T45" fmla="*/ 11 h 24"/>
                  <a:gd name="T46" fmla="*/ 4 w 17"/>
                  <a:gd name="T47" fmla="*/ 21 h 24"/>
                  <a:gd name="T48" fmla="*/ 7 w 17"/>
                  <a:gd name="T49" fmla="*/ 21 h 24"/>
                  <a:gd name="T50" fmla="*/ 0 w 17"/>
                  <a:gd name="T51" fmla="*/ 23 h 24"/>
                  <a:gd name="T52" fmla="*/ 2 w 17"/>
                  <a:gd name="T53" fmla="*/ 23 h 24"/>
                  <a:gd name="T54" fmla="*/ 2 w 17"/>
                  <a:gd name="T55" fmla="*/ 2 h 24"/>
                  <a:gd name="T56" fmla="*/ 0 w 17"/>
                  <a:gd name="T57" fmla="*/ 4 h 24"/>
                  <a:gd name="T58" fmla="*/ 0 w 17"/>
                  <a:gd name="T59" fmla="*/ 2 h 2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17"/>
                  <a:gd name="T91" fmla="*/ 0 h 24"/>
                  <a:gd name="T92" fmla="*/ 17 w 17"/>
                  <a:gd name="T93" fmla="*/ 24 h 2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17" h="24">
                    <a:moveTo>
                      <a:pt x="0" y="2"/>
                    </a:moveTo>
                    <a:lnTo>
                      <a:pt x="4" y="0"/>
                    </a:lnTo>
                    <a:lnTo>
                      <a:pt x="4" y="7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9" y="4"/>
                    </a:lnTo>
                    <a:lnTo>
                      <a:pt x="12" y="4"/>
                    </a:lnTo>
                    <a:lnTo>
                      <a:pt x="13" y="4"/>
                    </a:lnTo>
                    <a:lnTo>
                      <a:pt x="13" y="5"/>
                    </a:lnTo>
                    <a:lnTo>
                      <a:pt x="16" y="5"/>
                    </a:lnTo>
                    <a:lnTo>
                      <a:pt x="16" y="7"/>
                    </a:lnTo>
                    <a:lnTo>
                      <a:pt x="16" y="19"/>
                    </a:lnTo>
                    <a:lnTo>
                      <a:pt x="9" y="21"/>
                    </a:lnTo>
                    <a:lnTo>
                      <a:pt x="12" y="19"/>
                    </a:lnTo>
                    <a:lnTo>
                      <a:pt x="12" y="7"/>
                    </a:lnTo>
                    <a:lnTo>
                      <a:pt x="12" y="5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7" y="7"/>
                    </a:lnTo>
                    <a:lnTo>
                      <a:pt x="7" y="9"/>
                    </a:lnTo>
                    <a:lnTo>
                      <a:pt x="4" y="9"/>
                    </a:lnTo>
                    <a:lnTo>
                      <a:pt x="4" y="11"/>
                    </a:lnTo>
                    <a:lnTo>
                      <a:pt x="4" y="21"/>
                    </a:lnTo>
                    <a:lnTo>
                      <a:pt x="7" y="21"/>
                    </a:lnTo>
                    <a:lnTo>
                      <a:pt x="0" y="23"/>
                    </a:lnTo>
                    <a:lnTo>
                      <a:pt x="2" y="23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2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43" name="Freeform 22">
                <a:extLst>
                  <a:ext uri="{FF2B5EF4-FFF2-40B4-BE49-F238E27FC236}">
                    <a16:creationId xmlns:a16="http://schemas.microsoft.com/office/drawing/2014/main" id="{10B36316-B3E9-49D2-981E-325CDC91F2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4" y="3444"/>
                <a:ext cx="17" cy="24"/>
              </a:xfrm>
              <a:custGeom>
                <a:avLst/>
                <a:gdLst>
                  <a:gd name="T0" fmla="*/ 0 w 17"/>
                  <a:gd name="T1" fmla="*/ 8 h 24"/>
                  <a:gd name="T2" fmla="*/ 3 w 17"/>
                  <a:gd name="T3" fmla="*/ 6 h 24"/>
                  <a:gd name="T4" fmla="*/ 3 w 17"/>
                  <a:gd name="T5" fmla="*/ 4 h 24"/>
                  <a:gd name="T6" fmla="*/ 7 w 17"/>
                  <a:gd name="T7" fmla="*/ 4 h 24"/>
                  <a:gd name="T8" fmla="*/ 7 w 17"/>
                  <a:gd name="T9" fmla="*/ 2 h 24"/>
                  <a:gd name="T10" fmla="*/ 8 w 17"/>
                  <a:gd name="T11" fmla="*/ 2 h 24"/>
                  <a:gd name="T12" fmla="*/ 8 w 17"/>
                  <a:gd name="T13" fmla="*/ 0 h 24"/>
                  <a:gd name="T14" fmla="*/ 12 w 17"/>
                  <a:gd name="T15" fmla="*/ 0 h 24"/>
                  <a:gd name="T16" fmla="*/ 12 w 17"/>
                  <a:gd name="T17" fmla="*/ 21 h 24"/>
                  <a:gd name="T18" fmla="*/ 16 w 17"/>
                  <a:gd name="T19" fmla="*/ 21 h 24"/>
                  <a:gd name="T20" fmla="*/ 3 w 17"/>
                  <a:gd name="T21" fmla="*/ 23 h 24"/>
                  <a:gd name="T22" fmla="*/ 7 w 17"/>
                  <a:gd name="T23" fmla="*/ 21 h 24"/>
                  <a:gd name="T24" fmla="*/ 7 w 17"/>
                  <a:gd name="T25" fmla="*/ 4 h 24"/>
                  <a:gd name="T26" fmla="*/ 3 w 17"/>
                  <a:gd name="T27" fmla="*/ 6 h 24"/>
                  <a:gd name="T28" fmla="*/ 0 w 17"/>
                  <a:gd name="T29" fmla="*/ 8 h 2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7"/>
                  <a:gd name="T46" fmla="*/ 0 h 24"/>
                  <a:gd name="T47" fmla="*/ 17 w 17"/>
                  <a:gd name="T48" fmla="*/ 24 h 24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7" h="24">
                    <a:moveTo>
                      <a:pt x="0" y="8"/>
                    </a:moveTo>
                    <a:lnTo>
                      <a:pt x="3" y="6"/>
                    </a:lnTo>
                    <a:lnTo>
                      <a:pt x="3" y="4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2" y="21"/>
                    </a:lnTo>
                    <a:lnTo>
                      <a:pt x="16" y="21"/>
                    </a:lnTo>
                    <a:lnTo>
                      <a:pt x="3" y="23"/>
                    </a:lnTo>
                    <a:lnTo>
                      <a:pt x="7" y="21"/>
                    </a:lnTo>
                    <a:lnTo>
                      <a:pt x="7" y="4"/>
                    </a:lnTo>
                    <a:lnTo>
                      <a:pt x="3" y="6"/>
                    </a:lnTo>
                    <a:lnTo>
                      <a:pt x="0" y="8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44" name="Freeform 23">
                <a:extLst>
                  <a:ext uri="{FF2B5EF4-FFF2-40B4-BE49-F238E27FC236}">
                    <a16:creationId xmlns:a16="http://schemas.microsoft.com/office/drawing/2014/main" id="{14FA7A73-CE6B-4979-9496-E60358A56B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3" y="3440"/>
                <a:ext cx="17" cy="24"/>
              </a:xfrm>
              <a:custGeom>
                <a:avLst/>
                <a:gdLst>
                  <a:gd name="T0" fmla="*/ 10 w 17"/>
                  <a:gd name="T1" fmla="*/ 12 h 24"/>
                  <a:gd name="T2" fmla="*/ 12 w 17"/>
                  <a:gd name="T3" fmla="*/ 14 h 24"/>
                  <a:gd name="T4" fmla="*/ 12 w 17"/>
                  <a:gd name="T5" fmla="*/ 18 h 24"/>
                  <a:gd name="T6" fmla="*/ 10 w 17"/>
                  <a:gd name="T7" fmla="*/ 21 h 24"/>
                  <a:gd name="T8" fmla="*/ 6 w 17"/>
                  <a:gd name="T9" fmla="*/ 21 h 24"/>
                  <a:gd name="T10" fmla="*/ 4 w 17"/>
                  <a:gd name="T11" fmla="*/ 19 h 24"/>
                  <a:gd name="T12" fmla="*/ 4 w 17"/>
                  <a:gd name="T13" fmla="*/ 16 h 24"/>
                  <a:gd name="T14" fmla="*/ 6 w 17"/>
                  <a:gd name="T15" fmla="*/ 14 h 24"/>
                  <a:gd name="T16" fmla="*/ 8 w 17"/>
                  <a:gd name="T17" fmla="*/ 12 h 24"/>
                  <a:gd name="T18" fmla="*/ 6 w 17"/>
                  <a:gd name="T19" fmla="*/ 0 h 24"/>
                  <a:gd name="T20" fmla="*/ 4 w 17"/>
                  <a:gd name="T21" fmla="*/ 2 h 24"/>
                  <a:gd name="T22" fmla="*/ 2 w 17"/>
                  <a:gd name="T23" fmla="*/ 4 h 24"/>
                  <a:gd name="T24" fmla="*/ 2 w 17"/>
                  <a:gd name="T25" fmla="*/ 8 h 24"/>
                  <a:gd name="T26" fmla="*/ 2 w 17"/>
                  <a:gd name="T27" fmla="*/ 12 h 24"/>
                  <a:gd name="T28" fmla="*/ 6 w 17"/>
                  <a:gd name="T29" fmla="*/ 12 h 24"/>
                  <a:gd name="T30" fmla="*/ 4 w 17"/>
                  <a:gd name="T31" fmla="*/ 14 h 24"/>
                  <a:gd name="T32" fmla="*/ 2 w 17"/>
                  <a:gd name="T33" fmla="*/ 16 h 24"/>
                  <a:gd name="T34" fmla="*/ 0 w 17"/>
                  <a:gd name="T35" fmla="*/ 19 h 24"/>
                  <a:gd name="T36" fmla="*/ 2 w 17"/>
                  <a:gd name="T37" fmla="*/ 23 h 24"/>
                  <a:gd name="T38" fmla="*/ 6 w 17"/>
                  <a:gd name="T39" fmla="*/ 23 h 24"/>
                  <a:gd name="T40" fmla="*/ 10 w 17"/>
                  <a:gd name="T41" fmla="*/ 21 h 24"/>
                  <a:gd name="T42" fmla="*/ 14 w 17"/>
                  <a:gd name="T43" fmla="*/ 19 h 24"/>
                  <a:gd name="T44" fmla="*/ 16 w 17"/>
                  <a:gd name="T45" fmla="*/ 18 h 24"/>
                  <a:gd name="T46" fmla="*/ 16 w 17"/>
                  <a:gd name="T47" fmla="*/ 14 h 24"/>
                  <a:gd name="T48" fmla="*/ 14 w 17"/>
                  <a:gd name="T49" fmla="*/ 12 h 24"/>
                  <a:gd name="T50" fmla="*/ 12 w 17"/>
                  <a:gd name="T51" fmla="*/ 10 h 24"/>
                  <a:gd name="T52" fmla="*/ 12 w 17"/>
                  <a:gd name="T53" fmla="*/ 10 h 24"/>
                  <a:gd name="T54" fmla="*/ 14 w 17"/>
                  <a:gd name="T55" fmla="*/ 8 h 24"/>
                  <a:gd name="T56" fmla="*/ 16 w 17"/>
                  <a:gd name="T57" fmla="*/ 4 h 24"/>
                  <a:gd name="T58" fmla="*/ 14 w 17"/>
                  <a:gd name="T59" fmla="*/ 2 h 24"/>
                  <a:gd name="T60" fmla="*/ 12 w 17"/>
                  <a:gd name="T61" fmla="*/ 0 h 24"/>
                  <a:gd name="T62" fmla="*/ 8 w 17"/>
                  <a:gd name="T63" fmla="*/ 0 h 24"/>
                  <a:gd name="T64" fmla="*/ 10 w 17"/>
                  <a:gd name="T65" fmla="*/ 2 h 24"/>
                  <a:gd name="T66" fmla="*/ 12 w 17"/>
                  <a:gd name="T67" fmla="*/ 4 h 24"/>
                  <a:gd name="T68" fmla="*/ 12 w 17"/>
                  <a:gd name="T69" fmla="*/ 8 h 24"/>
                  <a:gd name="T70" fmla="*/ 10 w 17"/>
                  <a:gd name="T71" fmla="*/ 10 h 24"/>
                  <a:gd name="T72" fmla="*/ 6 w 17"/>
                  <a:gd name="T73" fmla="*/ 12 h 24"/>
                  <a:gd name="T74" fmla="*/ 4 w 17"/>
                  <a:gd name="T75" fmla="*/ 10 h 24"/>
                  <a:gd name="T76" fmla="*/ 4 w 17"/>
                  <a:gd name="T77" fmla="*/ 6 h 24"/>
                  <a:gd name="T78" fmla="*/ 6 w 17"/>
                  <a:gd name="T79" fmla="*/ 4 h 24"/>
                  <a:gd name="T80" fmla="*/ 8 w 17"/>
                  <a:gd name="T81" fmla="*/ 2 h 24"/>
                  <a:gd name="T82" fmla="*/ 8 w 17"/>
                  <a:gd name="T83" fmla="*/ 12 h 2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"/>
                  <a:gd name="T127" fmla="*/ 0 h 24"/>
                  <a:gd name="T128" fmla="*/ 17 w 17"/>
                  <a:gd name="T129" fmla="*/ 24 h 2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" h="24">
                    <a:moveTo>
                      <a:pt x="8" y="12"/>
                    </a:moveTo>
                    <a:lnTo>
                      <a:pt x="10" y="12"/>
                    </a:lnTo>
                    <a:lnTo>
                      <a:pt x="12" y="12"/>
                    </a:lnTo>
                    <a:lnTo>
                      <a:pt x="12" y="14"/>
                    </a:lnTo>
                    <a:lnTo>
                      <a:pt x="12" y="16"/>
                    </a:lnTo>
                    <a:lnTo>
                      <a:pt x="12" y="18"/>
                    </a:lnTo>
                    <a:lnTo>
                      <a:pt x="12" y="19"/>
                    </a:lnTo>
                    <a:lnTo>
                      <a:pt x="10" y="21"/>
                    </a:lnTo>
                    <a:lnTo>
                      <a:pt x="8" y="21"/>
                    </a:lnTo>
                    <a:lnTo>
                      <a:pt x="6" y="21"/>
                    </a:lnTo>
                    <a:lnTo>
                      <a:pt x="4" y="21"/>
                    </a:lnTo>
                    <a:lnTo>
                      <a:pt x="4" y="19"/>
                    </a:lnTo>
                    <a:lnTo>
                      <a:pt x="4" y="18"/>
                    </a:lnTo>
                    <a:lnTo>
                      <a:pt x="4" y="16"/>
                    </a:lnTo>
                    <a:lnTo>
                      <a:pt x="4" y="14"/>
                    </a:lnTo>
                    <a:lnTo>
                      <a:pt x="6" y="14"/>
                    </a:lnTo>
                    <a:lnTo>
                      <a:pt x="6" y="12"/>
                    </a:lnTo>
                    <a:lnTo>
                      <a:pt x="8" y="1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4" y="12"/>
                    </a:lnTo>
                    <a:lnTo>
                      <a:pt x="6" y="12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2" y="14"/>
                    </a:lnTo>
                    <a:lnTo>
                      <a:pt x="2" y="16"/>
                    </a:lnTo>
                    <a:lnTo>
                      <a:pt x="0" y="18"/>
                    </a:lnTo>
                    <a:lnTo>
                      <a:pt x="0" y="19"/>
                    </a:lnTo>
                    <a:lnTo>
                      <a:pt x="2" y="21"/>
                    </a:lnTo>
                    <a:lnTo>
                      <a:pt x="2" y="23"/>
                    </a:lnTo>
                    <a:lnTo>
                      <a:pt x="4" y="23"/>
                    </a:lnTo>
                    <a:lnTo>
                      <a:pt x="6" y="23"/>
                    </a:lnTo>
                    <a:lnTo>
                      <a:pt x="8" y="23"/>
                    </a:lnTo>
                    <a:lnTo>
                      <a:pt x="10" y="21"/>
                    </a:lnTo>
                    <a:lnTo>
                      <a:pt x="12" y="21"/>
                    </a:lnTo>
                    <a:lnTo>
                      <a:pt x="14" y="19"/>
                    </a:lnTo>
                    <a:lnTo>
                      <a:pt x="14" y="18"/>
                    </a:lnTo>
                    <a:lnTo>
                      <a:pt x="16" y="18"/>
                    </a:lnTo>
                    <a:lnTo>
                      <a:pt x="16" y="16"/>
                    </a:lnTo>
                    <a:lnTo>
                      <a:pt x="16" y="14"/>
                    </a:lnTo>
                    <a:lnTo>
                      <a:pt x="16" y="12"/>
                    </a:lnTo>
                    <a:lnTo>
                      <a:pt x="14" y="12"/>
                    </a:lnTo>
                    <a:lnTo>
                      <a:pt x="14" y="10"/>
                    </a:lnTo>
                    <a:lnTo>
                      <a:pt x="12" y="10"/>
                    </a:lnTo>
                    <a:lnTo>
                      <a:pt x="10" y="10"/>
                    </a:lnTo>
                    <a:lnTo>
                      <a:pt x="12" y="10"/>
                    </a:lnTo>
                    <a:lnTo>
                      <a:pt x="12" y="8"/>
                    </a:lnTo>
                    <a:lnTo>
                      <a:pt x="14" y="8"/>
                    </a:lnTo>
                    <a:lnTo>
                      <a:pt x="14" y="6"/>
                    </a:lnTo>
                    <a:lnTo>
                      <a:pt x="16" y="4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2" y="4"/>
                    </a:lnTo>
                    <a:lnTo>
                      <a:pt x="12" y="6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10" y="10"/>
                    </a:lnTo>
                    <a:lnTo>
                      <a:pt x="8" y="10"/>
                    </a:lnTo>
                    <a:lnTo>
                      <a:pt x="6" y="12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12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45" name="Freeform 24">
                <a:extLst>
                  <a:ext uri="{FF2B5EF4-FFF2-40B4-BE49-F238E27FC236}">
                    <a16:creationId xmlns:a16="http://schemas.microsoft.com/office/drawing/2014/main" id="{D15FB581-E5BF-4967-8A76-F604040BD7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11" y="3435"/>
                <a:ext cx="17" cy="24"/>
              </a:xfrm>
              <a:custGeom>
                <a:avLst/>
                <a:gdLst>
                  <a:gd name="T0" fmla="*/ 6 w 17"/>
                  <a:gd name="T1" fmla="*/ 1 h 24"/>
                  <a:gd name="T2" fmla="*/ 8 w 17"/>
                  <a:gd name="T3" fmla="*/ 1 h 24"/>
                  <a:gd name="T4" fmla="*/ 11 w 17"/>
                  <a:gd name="T5" fmla="*/ 1 h 24"/>
                  <a:gd name="T6" fmla="*/ 11 w 17"/>
                  <a:gd name="T7" fmla="*/ 3 h 24"/>
                  <a:gd name="T8" fmla="*/ 11 w 17"/>
                  <a:gd name="T9" fmla="*/ 5 h 24"/>
                  <a:gd name="T10" fmla="*/ 11 w 17"/>
                  <a:gd name="T11" fmla="*/ 7 h 24"/>
                  <a:gd name="T12" fmla="*/ 11 w 17"/>
                  <a:gd name="T13" fmla="*/ 11 h 24"/>
                  <a:gd name="T14" fmla="*/ 11 w 17"/>
                  <a:gd name="T15" fmla="*/ 13 h 24"/>
                  <a:gd name="T16" fmla="*/ 11 w 17"/>
                  <a:gd name="T17" fmla="*/ 15 h 24"/>
                  <a:gd name="T18" fmla="*/ 11 w 17"/>
                  <a:gd name="T19" fmla="*/ 17 h 24"/>
                  <a:gd name="T20" fmla="*/ 11 w 17"/>
                  <a:gd name="T21" fmla="*/ 19 h 24"/>
                  <a:gd name="T22" fmla="*/ 8 w 17"/>
                  <a:gd name="T23" fmla="*/ 21 h 24"/>
                  <a:gd name="T24" fmla="*/ 8 w 17"/>
                  <a:gd name="T25" fmla="*/ 23 h 24"/>
                  <a:gd name="T26" fmla="*/ 6 w 17"/>
                  <a:gd name="T27" fmla="*/ 23 h 24"/>
                  <a:gd name="T28" fmla="*/ 3 w 17"/>
                  <a:gd name="T29" fmla="*/ 23 h 24"/>
                  <a:gd name="T30" fmla="*/ 3 w 17"/>
                  <a:gd name="T31" fmla="*/ 21 h 24"/>
                  <a:gd name="T32" fmla="*/ 3 w 17"/>
                  <a:gd name="T33" fmla="*/ 19 h 24"/>
                  <a:gd name="T34" fmla="*/ 1 w 17"/>
                  <a:gd name="T35" fmla="*/ 15 h 24"/>
                  <a:gd name="T36" fmla="*/ 1 w 17"/>
                  <a:gd name="T37" fmla="*/ 13 h 24"/>
                  <a:gd name="T38" fmla="*/ 1 w 17"/>
                  <a:gd name="T39" fmla="*/ 9 h 24"/>
                  <a:gd name="T40" fmla="*/ 3 w 17"/>
                  <a:gd name="T41" fmla="*/ 7 h 24"/>
                  <a:gd name="T42" fmla="*/ 3 w 17"/>
                  <a:gd name="T43" fmla="*/ 5 h 24"/>
                  <a:gd name="T44" fmla="*/ 3 w 17"/>
                  <a:gd name="T45" fmla="*/ 3 h 24"/>
                  <a:gd name="T46" fmla="*/ 3 w 17"/>
                  <a:gd name="T47" fmla="*/ 1 h 24"/>
                  <a:gd name="T48" fmla="*/ 6 w 17"/>
                  <a:gd name="T49" fmla="*/ 1 h 24"/>
                  <a:gd name="T50" fmla="*/ 6 w 17"/>
                  <a:gd name="T51" fmla="*/ 0 h 24"/>
                  <a:gd name="T52" fmla="*/ 3 w 17"/>
                  <a:gd name="T53" fmla="*/ 1 h 24"/>
                  <a:gd name="T54" fmla="*/ 1 w 17"/>
                  <a:gd name="T55" fmla="*/ 3 h 24"/>
                  <a:gd name="T56" fmla="*/ 1 w 17"/>
                  <a:gd name="T57" fmla="*/ 5 h 24"/>
                  <a:gd name="T58" fmla="*/ 0 w 17"/>
                  <a:gd name="T59" fmla="*/ 7 h 24"/>
                  <a:gd name="T60" fmla="*/ 0 w 17"/>
                  <a:gd name="T61" fmla="*/ 9 h 24"/>
                  <a:gd name="T62" fmla="*/ 0 w 17"/>
                  <a:gd name="T63" fmla="*/ 11 h 24"/>
                  <a:gd name="T64" fmla="*/ 0 w 17"/>
                  <a:gd name="T65" fmla="*/ 13 h 24"/>
                  <a:gd name="T66" fmla="*/ 0 w 17"/>
                  <a:gd name="T67" fmla="*/ 17 h 24"/>
                  <a:gd name="T68" fmla="*/ 0 w 17"/>
                  <a:gd name="T69" fmla="*/ 19 h 24"/>
                  <a:gd name="T70" fmla="*/ 0 w 17"/>
                  <a:gd name="T71" fmla="*/ 21 h 24"/>
                  <a:gd name="T72" fmla="*/ 1 w 17"/>
                  <a:gd name="T73" fmla="*/ 21 h 24"/>
                  <a:gd name="T74" fmla="*/ 1 w 17"/>
                  <a:gd name="T75" fmla="*/ 23 h 24"/>
                  <a:gd name="T76" fmla="*/ 3 w 17"/>
                  <a:gd name="T77" fmla="*/ 23 h 24"/>
                  <a:gd name="T78" fmla="*/ 6 w 17"/>
                  <a:gd name="T79" fmla="*/ 23 h 24"/>
                  <a:gd name="T80" fmla="*/ 8 w 17"/>
                  <a:gd name="T81" fmla="*/ 23 h 24"/>
                  <a:gd name="T82" fmla="*/ 11 w 17"/>
                  <a:gd name="T83" fmla="*/ 21 h 24"/>
                  <a:gd name="T84" fmla="*/ 11 w 17"/>
                  <a:gd name="T85" fmla="*/ 19 h 24"/>
                  <a:gd name="T86" fmla="*/ 13 w 17"/>
                  <a:gd name="T87" fmla="*/ 19 h 24"/>
                  <a:gd name="T88" fmla="*/ 13 w 17"/>
                  <a:gd name="T89" fmla="*/ 17 h 24"/>
                  <a:gd name="T90" fmla="*/ 16 w 17"/>
                  <a:gd name="T91" fmla="*/ 15 h 24"/>
                  <a:gd name="T92" fmla="*/ 16 w 17"/>
                  <a:gd name="T93" fmla="*/ 11 h 24"/>
                  <a:gd name="T94" fmla="*/ 16 w 17"/>
                  <a:gd name="T95" fmla="*/ 9 h 24"/>
                  <a:gd name="T96" fmla="*/ 16 w 17"/>
                  <a:gd name="T97" fmla="*/ 7 h 24"/>
                  <a:gd name="T98" fmla="*/ 16 w 17"/>
                  <a:gd name="T99" fmla="*/ 5 h 24"/>
                  <a:gd name="T100" fmla="*/ 13 w 17"/>
                  <a:gd name="T101" fmla="*/ 3 h 24"/>
                  <a:gd name="T102" fmla="*/ 13 w 17"/>
                  <a:gd name="T103" fmla="*/ 1 h 24"/>
                  <a:gd name="T104" fmla="*/ 11 w 17"/>
                  <a:gd name="T105" fmla="*/ 1 h 24"/>
                  <a:gd name="T106" fmla="*/ 11 w 17"/>
                  <a:gd name="T107" fmla="*/ 0 h 24"/>
                  <a:gd name="T108" fmla="*/ 8 w 17"/>
                  <a:gd name="T109" fmla="*/ 0 h 24"/>
                  <a:gd name="T110" fmla="*/ 6 w 17"/>
                  <a:gd name="T111" fmla="*/ 0 h 24"/>
                  <a:gd name="T112" fmla="*/ 6 w 17"/>
                  <a:gd name="T113" fmla="*/ 1 h 24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7"/>
                  <a:gd name="T172" fmla="*/ 0 h 24"/>
                  <a:gd name="T173" fmla="*/ 17 w 17"/>
                  <a:gd name="T174" fmla="*/ 24 h 24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7" h="24">
                    <a:moveTo>
                      <a:pt x="6" y="1"/>
                    </a:moveTo>
                    <a:lnTo>
                      <a:pt x="8" y="1"/>
                    </a:lnTo>
                    <a:lnTo>
                      <a:pt x="11" y="1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11" y="7"/>
                    </a:lnTo>
                    <a:lnTo>
                      <a:pt x="11" y="11"/>
                    </a:lnTo>
                    <a:lnTo>
                      <a:pt x="11" y="13"/>
                    </a:lnTo>
                    <a:lnTo>
                      <a:pt x="11" y="15"/>
                    </a:lnTo>
                    <a:lnTo>
                      <a:pt x="11" y="17"/>
                    </a:lnTo>
                    <a:lnTo>
                      <a:pt x="11" y="19"/>
                    </a:lnTo>
                    <a:lnTo>
                      <a:pt x="8" y="21"/>
                    </a:lnTo>
                    <a:lnTo>
                      <a:pt x="8" y="23"/>
                    </a:lnTo>
                    <a:lnTo>
                      <a:pt x="6" y="23"/>
                    </a:lnTo>
                    <a:lnTo>
                      <a:pt x="3" y="23"/>
                    </a:lnTo>
                    <a:lnTo>
                      <a:pt x="3" y="21"/>
                    </a:lnTo>
                    <a:lnTo>
                      <a:pt x="3" y="19"/>
                    </a:lnTo>
                    <a:lnTo>
                      <a:pt x="1" y="15"/>
                    </a:lnTo>
                    <a:lnTo>
                      <a:pt x="1" y="13"/>
                    </a:lnTo>
                    <a:lnTo>
                      <a:pt x="1" y="9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3" y="1"/>
                    </a:lnTo>
                    <a:lnTo>
                      <a:pt x="1" y="3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1" y="21"/>
                    </a:lnTo>
                    <a:lnTo>
                      <a:pt x="1" y="23"/>
                    </a:lnTo>
                    <a:lnTo>
                      <a:pt x="3" y="23"/>
                    </a:lnTo>
                    <a:lnTo>
                      <a:pt x="6" y="23"/>
                    </a:lnTo>
                    <a:lnTo>
                      <a:pt x="8" y="23"/>
                    </a:lnTo>
                    <a:lnTo>
                      <a:pt x="11" y="21"/>
                    </a:lnTo>
                    <a:lnTo>
                      <a:pt x="11" y="19"/>
                    </a:lnTo>
                    <a:lnTo>
                      <a:pt x="13" y="19"/>
                    </a:lnTo>
                    <a:lnTo>
                      <a:pt x="13" y="17"/>
                    </a:lnTo>
                    <a:lnTo>
                      <a:pt x="16" y="15"/>
                    </a:lnTo>
                    <a:lnTo>
                      <a:pt x="16" y="11"/>
                    </a:lnTo>
                    <a:lnTo>
                      <a:pt x="16" y="9"/>
                    </a:lnTo>
                    <a:lnTo>
                      <a:pt x="16" y="7"/>
                    </a:lnTo>
                    <a:lnTo>
                      <a:pt x="16" y="5"/>
                    </a:lnTo>
                    <a:lnTo>
                      <a:pt x="13" y="3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1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46" name="Freeform 25">
                <a:extLst>
                  <a:ext uri="{FF2B5EF4-FFF2-40B4-BE49-F238E27FC236}">
                    <a16:creationId xmlns:a16="http://schemas.microsoft.com/office/drawing/2014/main" id="{31B0AA02-7365-49F9-9B5D-E60EED12D8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3" y="3567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7 h 24"/>
                  <a:gd name="T4" fmla="*/ 0 w 22"/>
                  <a:gd name="T5" fmla="*/ 23 h 24"/>
                  <a:gd name="T6" fmla="*/ 3 w 22"/>
                  <a:gd name="T7" fmla="*/ 23 h 24"/>
                  <a:gd name="T8" fmla="*/ 7 w 22"/>
                  <a:gd name="T9" fmla="*/ 23 h 24"/>
                  <a:gd name="T10" fmla="*/ 15 w 22"/>
                  <a:gd name="T11" fmla="*/ 21 h 24"/>
                  <a:gd name="T12" fmla="*/ 15 w 22"/>
                  <a:gd name="T13" fmla="*/ 19 h 24"/>
                  <a:gd name="T14" fmla="*/ 19 w 22"/>
                  <a:gd name="T15" fmla="*/ 19 h 24"/>
                  <a:gd name="T16" fmla="*/ 19 w 22"/>
                  <a:gd name="T17" fmla="*/ 17 h 24"/>
                  <a:gd name="T18" fmla="*/ 21 w 22"/>
                  <a:gd name="T19" fmla="*/ 17 h 24"/>
                  <a:gd name="T20" fmla="*/ 21 w 22"/>
                  <a:gd name="T21" fmla="*/ 0 h 2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2"/>
                  <a:gd name="T34" fmla="*/ 0 h 24"/>
                  <a:gd name="T35" fmla="*/ 22 w 22"/>
                  <a:gd name="T36" fmla="*/ 24 h 2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2" h="24">
                    <a:moveTo>
                      <a:pt x="21" y="0"/>
                    </a:moveTo>
                    <a:lnTo>
                      <a:pt x="0" y="7"/>
                    </a:lnTo>
                    <a:lnTo>
                      <a:pt x="0" y="23"/>
                    </a:lnTo>
                    <a:lnTo>
                      <a:pt x="3" y="23"/>
                    </a:lnTo>
                    <a:lnTo>
                      <a:pt x="7" y="23"/>
                    </a:lnTo>
                    <a:lnTo>
                      <a:pt x="15" y="21"/>
                    </a:lnTo>
                    <a:lnTo>
                      <a:pt x="15" y="19"/>
                    </a:lnTo>
                    <a:lnTo>
                      <a:pt x="19" y="19"/>
                    </a:lnTo>
                    <a:lnTo>
                      <a:pt x="19" y="17"/>
                    </a:lnTo>
                    <a:lnTo>
                      <a:pt x="21" y="17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47" name="Freeform 26">
                <a:extLst>
                  <a:ext uri="{FF2B5EF4-FFF2-40B4-BE49-F238E27FC236}">
                    <a16:creationId xmlns:a16="http://schemas.microsoft.com/office/drawing/2014/main" id="{9E5417E0-1B42-467E-84FD-08520C2D70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2" y="3551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8 h 24"/>
                  <a:gd name="T4" fmla="*/ 0 w 22"/>
                  <a:gd name="T5" fmla="*/ 23 h 24"/>
                  <a:gd name="T6" fmla="*/ 4 w 22"/>
                  <a:gd name="T7" fmla="*/ 21 h 24"/>
                  <a:gd name="T8" fmla="*/ 4 w 22"/>
                  <a:gd name="T9" fmla="*/ 23 h 24"/>
                  <a:gd name="T10" fmla="*/ 6 w 22"/>
                  <a:gd name="T11" fmla="*/ 21 h 24"/>
                  <a:gd name="T12" fmla="*/ 6 w 22"/>
                  <a:gd name="T13" fmla="*/ 23 h 24"/>
                  <a:gd name="T14" fmla="*/ 14 w 22"/>
                  <a:gd name="T15" fmla="*/ 21 h 24"/>
                  <a:gd name="T16" fmla="*/ 14 w 22"/>
                  <a:gd name="T17" fmla="*/ 19 h 24"/>
                  <a:gd name="T18" fmla="*/ 18 w 22"/>
                  <a:gd name="T19" fmla="*/ 19 h 24"/>
                  <a:gd name="T20" fmla="*/ 18 w 22"/>
                  <a:gd name="T21" fmla="*/ 18 h 24"/>
                  <a:gd name="T22" fmla="*/ 21 w 22"/>
                  <a:gd name="T23" fmla="*/ 16 h 24"/>
                  <a:gd name="T24" fmla="*/ 21 w 22"/>
                  <a:gd name="T25" fmla="*/ 0 h 2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2"/>
                  <a:gd name="T40" fmla="*/ 0 h 24"/>
                  <a:gd name="T41" fmla="*/ 22 w 22"/>
                  <a:gd name="T42" fmla="*/ 24 h 2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2" h="24">
                    <a:moveTo>
                      <a:pt x="21" y="0"/>
                    </a:moveTo>
                    <a:lnTo>
                      <a:pt x="0" y="8"/>
                    </a:lnTo>
                    <a:lnTo>
                      <a:pt x="0" y="23"/>
                    </a:lnTo>
                    <a:lnTo>
                      <a:pt x="4" y="21"/>
                    </a:lnTo>
                    <a:lnTo>
                      <a:pt x="4" y="23"/>
                    </a:lnTo>
                    <a:lnTo>
                      <a:pt x="6" y="21"/>
                    </a:lnTo>
                    <a:lnTo>
                      <a:pt x="6" y="23"/>
                    </a:lnTo>
                    <a:lnTo>
                      <a:pt x="14" y="21"/>
                    </a:lnTo>
                    <a:lnTo>
                      <a:pt x="14" y="19"/>
                    </a:lnTo>
                    <a:lnTo>
                      <a:pt x="18" y="19"/>
                    </a:lnTo>
                    <a:lnTo>
                      <a:pt x="18" y="18"/>
                    </a:lnTo>
                    <a:lnTo>
                      <a:pt x="21" y="16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48" name="Freeform 27">
                <a:extLst>
                  <a:ext uri="{FF2B5EF4-FFF2-40B4-BE49-F238E27FC236}">
                    <a16:creationId xmlns:a16="http://schemas.microsoft.com/office/drawing/2014/main" id="{C4F2FC7C-81F3-4CA9-A658-41EDC3451C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0" y="3536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6 h 24"/>
                  <a:gd name="T4" fmla="*/ 0 w 22"/>
                  <a:gd name="T5" fmla="*/ 23 h 24"/>
                  <a:gd name="T6" fmla="*/ 4 w 22"/>
                  <a:gd name="T7" fmla="*/ 21 h 24"/>
                  <a:gd name="T8" fmla="*/ 4 w 22"/>
                  <a:gd name="T9" fmla="*/ 23 h 24"/>
                  <a:gd name="T10" fmla="*/ 8 w 22"/>
                  <a:gd name="T11" fmla="*/ 21 h 24"/>
                  <a:gd name="T12" fmla="*/ 8 w 22"/>
                  <a:gd name="T13" fmla="*/ 23 h 24"/>
                  <a:gd name="T14" fmla="*/ 15 w 22"/>
                  <a:gd name="T15" fmla="*/ 21 h 24"/>
                  <a:gd name="T16" fmla="*/ 15 w 22"/>
                  <a:gd name="T17" fmla="*/ 19 h 24"/>
                  <a:gd name="T18" fmla="*/ 17 w 22"/>
                  <a:gd name="T19" fmla="*/ 17 h 24"/>
                  <a:gd name="T20" fmla="*/ 21 w 22"/>
                  <a:gd name="T21" fmla="*/ 15 h 24"/>
                  <a:gd name="T22" fmla="*/ 21 w 22"/>
                  <a:gd name="T23" fmla="*/ 0 h 2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2"/>
                  <a:gd name="T37" fmla="*/ 0 h 24"/>
                  <a:gd name="T38" fmla="*/ 22 w 22"/>
                  <a:gd name="T39" fmla="*/ 24 h 2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2" h="24">
                    <a:moveTo>
                      <a:pt x="21" y="0"/>
                    </a:moveTo>
                    <a:lnTo>
                      <a:pt x="0" y="6"/>
                    </a:lnTo>
                    <a:lnTo>
                      <a:pt x="0" y="23"/>
                    </a:lnTo>
                    <a:lnTo>
                      <a:pt x="4" y="21"/>
                    </a:lnTo>
                    <a:lnTo>
                      <a:pt x="4" y="23"/>
                    </a:lnTo>
                    <a:lnTo>
                      <a:pt x="8" y="21"/>
                    </a:lnTo>
                    <a:lnTo>
                      <a:pt x="8" y="23"/>
                    </a:lnTo>
                    <a:lnTo>
                      <a:pt x="15" y="21"/>
                    </a:lnTo>
                    <a:lnTo>
                      <a:pt x="15" y="19"/>
                    </a:lnTo>
                    <a:lnTo>
                      <a:pt x="17" y="17"/>
                    </a:lnTo>
                    <a:lnTo>
                      <a:pt x="21" y="15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49" name="Freeform 28">
                <a:extLst>
                  <a:ext uri="{FF2B5EF4-FFF2-40B4-BE49-F238E27FC236}">
                    <a16:creationId xmlns:a16="http://schemas.microsoft.com/office/drawing/2014/main" id="{B81ED661-C9F3-4531-A38E-6D31164194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0" y="3519"/>
                <a:ext cx="22" cy="26"/>
              </a:xfrm>
              <a:custGeom>
                <a:avLst/>
                <a:gdLst>
                  <a:gd name="T0" fmla="*/ 21 w 22"/>
                  <a:gd name="T1" fmla="*/ 0 h 26"/>
                  <a:gd name="T2" fmla="*/ 0 w 22"/>
                  <a:gd name="T3" fmla="*/ 7 h 26"/>
                  <a:gd name="T4" fmla="*/ 0 w 22"/>
                  <a:gd name="T5" fmla="*/ 23 h 26"/>
                  <a:gd name="T6" fmla="*/ 2 w 22"/>
                  <a:gd name="T7" fmla="*/ 23 h 26"/>
                  <a:gd name="T8" fmla="*/ 6 w 22"/>
                  <a:gd name="T9" fmla="*/ 23 h 26"/>
                  <a:gd name="T10" fmla="*/ 6 w 22"/>
                  <a:gd name="T11" fmla="*/ 25 h 26"/>
                  <a:gd name="T12" fmla="*/ 13 w 22"/>
                  <a:gd name="T13" fmla="*/ 21 h 26"/>
                  <a:gd name="T14" fmla="*/ 17 w 22"/>
                  <a:gd name="T15" fmla="*/ 19 h 26"/>
                  <a:gd name="T16" fmla="*/ 17 w 22"/>
                  <a:gd name="T17" fmla="*/ 17 h 26"/>
                  <a:gd name="T18" fmla="*/ 21 w 22"/>
                  <a:gd name="T19" fmla="*/ 17 h 26"/>
                  <a:gd name="T20" fmla="*/ 21 w 22"/>
                  <a:gd name="T21" fmla="*/ 0 h 2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2"/>
                  <a:gd name="T34" fmla="*/ 0 h 26"/>
                  <a:gd name="T35" fmla="*/ 22 w 22"/>
                  <a:gd name="T36" fmla="*/ 26 h 2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2" h="26">
                    <a:moveTo>
                      <a:pt x="21" y="0"/>
                    </a:moveTo>
                    <a:lnTo>
                      <a:pt x="0" y="7"/>
                    </a:lnTo>
                    <a:lnTo>
                      <a:pt x="0" y="23"/>
                    </a:lnTo>
                    <a:lnTo>
                      <a:pt x="2" y="23"/>
                    </a:lnTo>
                    <a:lnTo>
                      <a:pt x="6" y="23"/>
                    </a:lnTo>
                    <a:lnTo>
                      <a:pt x="6" y="25"/>
                    </a:lnTo>
                    <a:lnTo>
                      <a:pt x="13" y="21"/>
                    </a:lnTo>
                    <a:lnTo>
                      <a:pt x="17" y="19"/>
                    </a:lnTo>
                    <a:lnTo>
                      <a:pt x="17" y="17"/>
                    </a:lnTo>
                    <a:lnTo>
                      <a:pt x="21" y="17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50" name="Freeform 29">
                <a:extLst>
                  <a:ext uri="{FF2B5EF4-FFF2-40B4-BE49-F238E27FC236}">
                    <a16:creationId xmlns:a16="http://schemas.microsoft.com/office/drawing/2014/main" id="{4099B55F-4083-44D3-A0DB-571F43C784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38" y="3503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8 h 24"/>
                  <a:gd name="T4" fmla="*/ 0 w 22"/>
                  <a:gd name="T5" fmla="*/ 23 h 24"/>
                  <a:gd name="T6" fmla="*/ 4 w 22"/>
                  <a:gd name="T7" fmla="*/ 22 h 24"/>
                  <a:gd name="T8" fmla="*/ 4 w 22"/>
                  <a:gd name="T9" fmla="*/ 23 h 24"/>
                  <a:gd name="T10" fmla="*/ 7 w 22"/>
                  <a:gd name="T11" fmla="*/ 23 h 24"/>
                  <a:gd name="T12" fmla="*/ 15 w 22"/>
                  <a:gd name="T13" fmla="*/ 22 h 24"/>
                  <a:gd name="T14" fmla="*/ 15 w 22"/>
                  <a:gd name="T15" fmla="*/ 20 h 24"/>
                  <a:gd name="T16" fmla="*/ 17 w 22"/>
                  <a:gd name="T17" fmla="*/ 20 h 24"/>
                  <a:gd name="T18" fmla="*/ 17 w 22"/>
                  <a:gd name="T19" fmla="*/ 18 h 24"/>
                  <a:gd name="T20" fmla="*/ 21 w 22"/>
                  <a:gd name="T21" fmla="*/ 18 h 24"/>
                  <a:gd name="T22" fmla="*/ 21 w 22"/>
                  <a:gd name="T23" fmla="*/ 0 h 2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2"/>
                  <a:gd name="T37" fmla="*/ 0 h 24"/>
                  <a:gd name="T38" fmla="*/ 22 w 22"/>
                  <a:gd name="T39" fmla="*/ 24 h 2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2" h="24">
                    <a:moveTo>
                      <a:pt x="21" y="0"/>
                    </a:moveTo>
                    <a:lnTo>
                      <a:pt x="0" y="8"/>
                    </a:lnTo>
                    <a:lnTo>
                      <a:pt x="0" y="23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7" y="23"/>
                    </a:lnTo>
                    <a:lnTo>
                      <a:pt x="15" y="22"/>
                    </a:lnTo>
                    <a:lnTo>
                      <a:pt x="15" y="20"/>
                    </a:lnTo>
                    <a:lnTo>
                      <a:pt x="17" y="20"/>
                    </a:lnTo>
                    <a:lnTo>
                      <a:pt x="17" y="18"/>
                    </a:lnTo>
                    <a:lnTo>
                      <a:pt x="21" y="18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51" name="Freeform 30">
                <a:extLst>
                  <a:ext uri="{FF2B5EF4-FFF2-40B4-BE49-F238E27FC236}">
                    <a16:creationId xmlns:a16="http://schemas.microsoft.com/office/drawing/2014/main" id="{EC9E1E8C-6D0B-48BB-AA1E-D2D0552294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8" y="3488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8 h 24"/>
                  <a:gd name="T4" fmla="*/ 0 w 22"/>
                  <a:gd name="T5" fmla="*/ 23 h 24"/>
                  <a:gd name="T6" fmla="*/ 1 w 22"/>
                  <a:gd name="T7" fmla="*/ 21 h 24"/>
                  <a:gd name="T8" fmla="*/ 1 w 22"/>
                  <a:gd name="T9" fmla="*/ 23 h 24"/>
                  <a:gd name="T10" fmla="*/ 5 w 22"/>
                  <a:gd name="T11" fmla="*/ 21 h 24"/>
                  <a:gd name="T12" fmla="*/ 5 w 22"/>
                  <a:gd name="T13" fmla="*/ 23 h 24"/>
                  <a:gd name="T14" fmla="*/ 13 w 22"/>
                  <a:gd name="T15" fmla="*/ 21 h 24"/>
                  <a:gd name="T16" fmla="*/ 13 w 22"/>
                  <a:gd name="T17" fmla="*/ 19 h 24"/>
                  <a:gd name="T18" fmla="*/ 17 w 22"/>
                  <a:gd name="T19" fmla="*/ 19 h 24"/>
                  <a:gd name="T20" fmla="*/ 17 w 22"/>
                  <a:gd name="T21" fmla="*/ 17 h 24"/>
                  <a:gd name="T22" fmla="*/ 21 w 22"/>
                  <a:gd name="T23" fmla="*/ 15 h 24"/>
                  <a:gd name="T24" fmla="*/ 21 w 22"/>
                  <a:gd name="T25" fmla="*/ 0 h 2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2"/>
                  <a:gd name="T40" fmla="*/ 0 h 24"/>
                  <a:gd name="T41" fmla="*/ 22 w 22"/>
                  <a:gd name="T42" fmla="*/ 24 h 2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2" h="24">
                    <a:moveTo>
                      <a:pt x="21" y="0"/>
                    </a:moveTo>
                    <a:lnTo>
                      <a:pt x="0" y="8"/>
                    </a:lnTo>
                    <a:lnTo>
                      <a:pt x="0" y="23"/>
                    </a:lnTo>
                    <a:lnTo>
                      <a:pt x="1" y="21"/>
                    </a:lnTo>
                    <a:lnTo>
                      <a:pt x="1" y="23"/>
                    </a:lnTo>
                    <a:lnTo>
                      <a:pt x="5" y="21"/>
                    </a:lnTo>
                    <a:lnTo>
                      <a:pt x="5" y="23"/>
                    </a:lnTo>
                    <a:lnTo>
                      <a:pt x="13" y="21"/>
                    </a:lnTo>
                    <a:lnTo>
                      <a:pt x="13" y="19"/>
                    </a:lnTo>
                    <a:lnTo>
                      <a:pt x="17" y="19"/>
                    </a:lnTo>
                    <a:lnTo>
                      <a:pt x="17" y="17"/>
                    </a:lnTo>
                    <a:lnTo>
                      <a:pt x="21" y="15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52" name="Freeform 31">
                <a:extLst>
                  <a:ext uri="{FF2B5EF4-FFF2-40B4-BE49-F238E27FC236}">
                    <a16:creationId xmlns:a16="http://schemas.microsoft.com/office/drawing/2014/main" id="{F2C75FED-E896-49E8-B144-12DA570AA5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5" y="3473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6 h 24"/>
                  <a:gd name="T4" fmla="*/ 0 w 22"/>
                  <a:gd name="T5" fmla="*/ 23 h 24"/>
                  <a:gd name="T6" fmla="*/ 4 w 22"/>
                  <a:gd name="T7" fmla="*/ 21 h 24"/>
                  <a:gd name="T8" fmla="*/ 4 w 22"/>
                  <a:gd name="T9" fmla="*/ 23 h 24"/>
                  <a:gd name="T10" fmla="*/ 8 w 22"/>
                  <a:gd name="T11" fmla="*/ 21 h 24"/>
                  <a:gd name="T12" fmla="*/ 8 w 22"/>
                  <a:gd name="T13" fmla="*/ 23 h 24"/>
                  <a:gd name="T14" fmla="*/ 14 w 22"/>
                  <a:gd name="T15" fmla="*/ 21 h 24"/>
                  <a:gd name="T16" fmla="*/ 14 w 22"/>
                  <a:gd name="T17" fmla="*/ 19 h 24"/>
                  <a:gd name="T18" fmla="*/ 18 w 22"/>
                  <a:gd name="T19" fmla="*/ 17 h 24"/>
                  <a:gd name="T20" fmla="*/ 21 w 22"/>
                  <a:gd name="T21" fmla="*/ 15 h 24"/>
                  <a:gd name="T22" fmla="*/ 21 w 22"/>
                  <a:gd name="T23" fmla="*/ 0 h 2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2"/>
                  <a:gd name="T37" fmla="*/ 0 h 24"/>
                  <a:gd name="T38" fmla="*/ 22 w 22"/>
                  <a:gd name="T39" fmla="*/ 24 h 2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2" h="24">
                    <a:moveTo>
                      <a:pt x="21" y="0"/>
                    </a:moveTo>
                    <a:lnTo>
                      <a:pt x="0" y="6"/>
                    </a:lnTo>
                    <a:lnTo>
                      <a:pt x="0" y="23"/>
                    </a:lnTo>
                    <a:lnTo>
                      <a:pt x="4" y="21"/>
                    </a:lnTo>
                    <a:lnTo>
                      <a:pt x="4" y="23"/>
                    </a:lnTo>
                    <a:lnTo>
                      <a:pt x="8" y="21"/>
                    </a:lnTo>
                    <a:lnTo>
                      <a:pt x="8" y="23"/>
                    </a:lnTo>
                    <a:lnTo>
                      <a:pt x="14" y="21"/>
                    </a:lnTo>
                    <a:lnTo>
                      <a:pt x="14" y="19"/>
                    </a:lnTo>
                    <a:lnTo>
                      <a:pt x="18" y="17"/>
                    </a:lnTo>
                    <a:lnTo>
                      <a:pt x="21" y="15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53" name="Freeform 32">
                <a:extLst>
                  <a:ext uri="{FF2B5EF4-FFF2-40B4-BE49-F238E27FC236}">
                    <a16:creationId xmlns:a16="http://schemas.microsoft.com/office/drawing/2014/main" id="{2AD7E6FF-BA7E-41FA-9E6D-4A3D7E9BF6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3" y="3456"/>
                <a:ext cx="22" cy="26"/>
              </a:xfrm>
              <a:custGeom>
                <a:avLst/>
                <a:gdLst>
                  <a:gd name="T0" fmla="*/ 21 w 22"/>
                  <a:gd name="T1" fmla="*/ 0 h 26"/>
                  <a:gd name="T2" fmla="*/ 0 w 22"/>
                  <a:gd name="T3" fmla="*/ 7 h 26"/>
                  <a:gd name="T4" fmla="*/ 0 w 22"/>
                  <a:gd name="T5" fmla="*/ 23 h 26"/>
                  <a:gd name="T6" fmla="*/ 4 w 22"/>
                  <a:gd name="T7" fmla="*/ 23 h 26"/>
                  <a:gd name="T8" fmla="*/ 8 w 22"/>
                  <a:gd name="T9" fmla="*/ 23 h 26"/>
                  <a:gd name="T10" fmla="*/ 8 w 22"/>
                  <a:gd name="T11" fmla="*/ 25 h 26"/>
                  <a:gd name="T12" fmla="*/ 16 w 22"/>
                  <a:gd name="T13" fmla="*/ 21 h 26"/>
                  <a:gd name="T14" fmla="*/ 19 w 22"/>
                  <a:gd name="T15" fmla="*/ 19 h 26"/>
                  <a:gd name="T16" fmla="*/ 19 w 22"/>
                  <a:gd name="T17" fmla="*/ 17 h 26"/>
                  <a:gd name="T18" fmla="*/ 21 w 22"/>
                  <a:gd name="T19" fmla="*/ 17 h 26"/>
                  <a:gd name="T20" fmla="*/ 21 w 22"/>
                  <a:gd name="T21" fmla="*/ 0 h 2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2"/>
                  <a:gd name="T34" fmla="*/ 0 h 26"/>
                  <a:gd name="T35" fmla="*/ 22 w 22"/>
                  <a:gd name="T36" fmla="*/ 26 h 2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2" h="26">
                    <a:moveTo>
                      <a:pt x="21" y="0"/>
                    </a:moveTo>
                    <a:lnTo>
                      <a:pt x="0" y="7"/>
                    </a:lnTo>
                    <a:lnTo>
                      <a:pt x="0" y="23"/>
                    </a:lnTo>
                    <a:lnTo>
                      <a:pt x="4" y="23"/>
                    </a:lnTo>
                    <a:lnTo>
                      <a:pt x="8" y="23"/>
                    </a:lnTo>
                    <a:lnTo>
                      <a:pt x="8" y="25"/>
                    </a:lnTo>
                    <a:lnTo>
                      <a:pt x="16" y="21"/>
                    </a:lnTo>
                    <a:lnTo>
                      <a:pt x="19" y="19"/>
                    </a:lnTo>
                    <a:lnTo>
                      <a:pt x="19" y="17"/>
                    </a:lnTo>
                    <a:lnTo>
                      <a:pt x="21" y="17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54" name="Freeform 33">
                <a:extLst>
                  <a:ext uri="{FF2B5EF4-FFF2-40B4-BE49-F238E27FC236}">
                    <a16:creationId xmlns:a16="http://schemas.microsoft.com/office/drawing/2014/main" id="{AF85B30A-AD29-4928-8747-D375FE8C4C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3" y="3607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55" name="Freeform 34">
                <a:extLst>
                  <a:ext uri="{FF2B5EF4-FFF2-40B4-BE49-F238E27FC236}">
                    <a16:creationId xmlns:a16="http://schemas.microsoft.com/office/drawing/2014/main" id="{959A8A0F-FC33-4909-B1A9-D9F46BB13B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2" y="3601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56" name="Freeform 35">
                <a:extLst>
                  <a:ext uri="{FF2B5EF4-FFF2-40B4-BE49-F238E27FC236}">
                    <a16:creationId xmlns:a16="http://schemas.microsoft.com/office/drawing/2014/main" id="{6CB67B7B-4AB1-4B2C-B268-877DFAF840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8" y="3616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8 h 17"/>
                  <a:gd name="T6" fmla="*/ 16 w 17"/>
                  <a:gd name="T7" fmla="*/ 8 h 17"/>
                  <a:gd name="T8" fmla="*/ 10 w 17"/>
                  <a:gd name="T9" fmla="*/ 0 h 17"/>
                  <a:gd name="T10" fmla="*/ 5 w 17"/>
                  <a:gd name="T11" fmla="*/ 0 h 17"/>
                  <a:gd name="T12" fmla="*/ 5 w 17"/>
                  <a:gd name="T13" fmla="*/ 8 h 17"/>
                  <a:gd name="T14" fmla="*/ 0 w 17"/>
                  <a:gd name="T15" fmla="*/ 8 h 17"/>
                  <a:gd name="T16" fmla="*/ 0 w 17"/>
                  <a:gd name="T17" fmla="*/ 16 h 17"/>
                  <a:gd name="T18" fmla="*/ 5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8"/>
                    </a:lnTo>
                    <a:lnTo>
                      <a:pt x="16" y="8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5" y="8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57" name="Freeform 36">
                <a:extLst>
                  <a:ext uri="{FF2B5EF4-FFF2-40B4-BE49-F238E27FC236}">
                    <a16:creationId xmlns:a16="http://schemas.microsoft.com/office/drawing/2014/main" id="{F999B0ED-A869-4CBC-A2E1-020EF877F4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7" y="3611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10 h 17"/>
                  <a:gd name="T6" fmla="*/ 16 w 17"/>
                  <a:gd name="T7" fmla="*/ 10 h 17"/>
                  <a:gd name="T8" fmla="*/ 16 w 17"/>
                  <a:gd name="T9" fmla="*/ 0 h 17"/>
                  <a:gd name="T10" fmla="*/ 10 w 17"/>
                  <a:gd name="T11" fmla="*/ 0 h 17"/>
                  <a:gd name="T12" fmla="*/ 5 w 17"/>
                  <a:gd name="T13" fmla="*/ 0 h 17"/>
                  <a:gd name="T14" fmla="*/ 0 w 17"/>
                  <a:gd name="T15" fmla="*/ 10 h 17"/>
                  <a:gd name="T16" fmla="*/ 0 w 17"/>
                  <a:gd name="T17" fmla="*/ 16 h 17"/>
                  <a:gd name="T18" fmla="*/ 5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10"/>
                    </a:lnTo>
                    <a:lnTo>
                      <a:pt x="16" y="1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58" name="Freeform 37">
                <a:extLst>
                  <a:ext uri="{FF2B5EF4-FFF2-40B4-BE49-F238E27FC236}">
                    <a16:creationId xmlns:a16="http://schemas.microsoft.com/office/drawing/2014/main" id="{FE4C7D52-83DB-4BC1-BC6F-7221C45876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0" y="3592"/>
                <a:ext cx="19" cy="23"/>
              </a:xfrm>
              <a:custGeom>
                <a:avLst/>
                <a:gdLst>
                  <a:gd name="T0" fmla="*/ 18 w 19"/>
                  <a:gd name="T1" fmla="*/ 17 h 23"/>
                  <a:gd name="T2" fmla="*/ 18 w 19"/>
                  <a:gd name="T3" fmla="*/ 0 h 23"/>
                  <a:gd name="T4" fmla="*/ 0 w 19"/>
                  <a:gd name="T5" fmla="*/ 5 h 23"/>
                  <a:gd name="T6" fmla="*/ 0 w 19"/>
                  <a:gd name="T7" fmla="*/ 22 h 23"/>
                  <a:gd name="T8" fmla="*/ 18 w 19"/>
                  <a:gd name="T9" fmla="*/ 17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3"/>
                  <a:gd name="T17" fmla="*/ 19 w 19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3">
                    <a:moveTo>
                      <a:pt x="18" y="17"/>
                    </a:moveTo>
                    <a:lnTo>
                      <a:pt x="18" y="0"/>
                    </a:lnTo>
                    <a:lnTo>
                      <a:pt x="0" y="5"/>
                    </a:lnTo>
                    <a:lnTo>
                      <a:pt x="0" y="22"/>
                    </a:lnTo>
                    <a:lnTo>
                      <a:pt x="18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59" name="Freeform 38">
                <a:extLst>
                  <a:ext uri="{FF2B5EF4-FFF2-40B4-BE49-F238E27FC236}">
                    <a16:creationId xmlns:a16="http://schemas.microsoft.com/office/drawing/2014/main" id="{2D8CE134-A4BB-4F2E-A950-E522543013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0" y="3586"/>
                <a:ext cx="18" cy="22"/>
              </a:xfrm>
              <a:custGeom>
                <a:avLst/>
                <a:gdLst>
                  <a:gd name="T0" fmla="*/ 17 w 18"/>
                  <a:gd name="T1" fmla="*/ 15 h 22"/>
                  <a:gd name="T2" fmla="*/ 17 w 18"/>
                  <a:gd name="T3" fmla="*/ 0 h 22"/>
                  <a:gd name="T4" fmla="*/ 0 w 18"/>
                  <a:gd name="T5" fmla="*/ 6 h 22"/>
                  <a:gd name="T6" fmla="*/ 0 w 18"/>
                  <a:gd name="T7" fmla="*/ 21 h 22"/>
                  <a:gd name="T8" fmla="*/ 17 w 18"/>
                  <a:gd name="T9" fmla="*/ 15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2"/>
                  <a:gd name="T17" fmla="*/ 18 w 18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2">
                    <a:moveTo>
                      <a:pt x="17" y="15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1"/>
                    </a:lnTo>
                    <a:lnTo>
                      <a:pt x="17" y="15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60" name="Freeform 39">
                <a:extLst>
                  <a:ext uri="{FF2B5EF4-FFF2-40B4-BE49-F238E27FC236}">
                    <a16:creationId xmlns:a16="http://schemas.microsoft.com/office/drawing/2014/main" id="{C5021369-57CF-4C34-9AC5-9275630EBD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8" y="3601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16 w 17"/>
                  <a:gd name="T3" fmla="*/ 8 h 17"/>
                  <a:gd name="T4" fmla="*/ 16 w 17"/>
                  <a:gd name="T5" fmla="*/ 0 h 17"/>
                  <a:gd name="T6" fmla="*/ 8 w 17"/>
                  <a:gd name="T7" fmla="*/ 0 h 17"/>
                  <a:gd name="T8" fmla="*/ 0 w 17"/>
                  <a:gd name="T9" fmla="*/ 0 h 17"/>
                  <a:gd name="T10" fmla="*/ 0 w 17"/>
                  <a:gd name="T11" fmla="*/ 8 h 17"/>
                  <a:gd name="T12" fmla="*/ 0 w 17"/>
                  <a:gd name="T13" fmla="*/ 16 h 17"/>
                  <a:gd name="T14" fmla="*/ 8 w 17"/>
                  <a:gd name="T15" fmla="*/ 16 h 1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7"/>
                  <a:gd name="T25" fmla="*/ 0 h 17"/>
                  <a:gd name="T26" fmla="*/ 17 w 17"/>
                  <a:gd name="T27" fmla="*/ 17 h 1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7" h="17">
                    <a:moveTo>
                      <a:pt x="8" y="16"/>
                    </a:moveTo>
                    <a:lnTo>
                      <a:pt x="16" y="8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61" name="Freeform 40">
                <a:extLst>
                  <a:ext uri="{FF2B5EF4-FFF2-40B4-BE49-F238E27FC236}">
                    <a16:creationId xmlns:a16="http://schemas.microsoft.com/office/drawing/2014/main" id="{0711A0EE-C184-40BF-9CFF-A228026906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7" y="3593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8 w 17"/>
                  <a:gd name="T3" fmla="*/ 10 h 17"/>
                  <a:gd name="T4" fmla="*/ 16 w 17"/>
                  <a:gd name="T5" fmla="*/ 10 h 17"/>
                  <a:gd name="T6" fmla="*/ 16 w 17"/>
                  <a:gd name="T7" fmla="*/ 5 h 17"/>
                  <a:gd name="T8" fmla="*/ 8 w 17"/>
                  <a:gd name="T9" fmla="*/ 0 h 17"/>
                  <a:gd name="T10" fmla="*/ 8 w 17"/>
                  <a:gd name="T11" fmla="*/ 5 h 17"/>
                  <a:gd name="T12" fmla="*/ 0 w 17"/>
                  <a:gd name="T13" fmla="*/ 5 h 17"/>
                  <a:gd name="T14" fmla="*/ 0 w 17"/>
                  <a:gd name="T15" fmla="*/ 10 h 17"/>
                  <a:gd name="T16" fmla="*/ 0 w 17"/>
                  <a:gd name="T17" fmla="*/ 16 h 17"/>
                  <a:gd name="T18" fmla="*/ 8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8" y="16"/>
                    </a:moveTo>
                    <a:lnTo>
                      <a:pt x="8" y="10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8" y="0"/>
                    </a:lnTo>
                    <a:lnTo>
                      <a:pt x="8" y="5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62" name="Freeform 41">
                <a:extLst>
                  <a:ext uri="{FF2B5EF4-FFF2-40B4-BE49-F238E27FC236}">
                    <a16:creationId xmlns:a16="http://schemas.microsoft.com/office/drawing/2014/main" id="{C921A136-5446-4BDD-9A86-3DBF6FAB62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8" y="3576"/>
                <a:ext cx="20" cy="22"/>
              </a:xfrm>
              <a:custGeom>
                <a:avLst/>
                <a:gdLst>
                  <a:gd name="T0" fmla="*/ 19 w 20"/>
                  <a:gd name="T1" fmla="*/ 17 h 22"/>
                  <a:gd name="T2" fmla="*/ 19 w 20"/>
                  <a:gd name="T3" fmla="*/ 0 h 22"/>
                  <a:gd name="T4" fmla="*/ 0 w 20"/>
                  <a:gd name="T5" fmla="*/ 6 h 22"/>
                  <a:gd name="T6" fmla="*/ 0 w 20"/>
                  <a:gd name="T7" fmla="*/ 21 h 22"/>
                  <a:gd name="T8" fmla="*/ 19 w 20"/>
                  <a:gd name="T9" fmla="*/ 17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22"/>
                  <a:gd name="T17" fmla="*/ 20 w 20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22">
                    <a:moveTo>
                      <a:pt x="19" y="17"/>
                    </a:moveTo>
                    <a:lnTo>
                      <a:pt x="19" y="0"/>
                    </a:lnTo>
                    <a:lnTo>
                      <a:pt x="0" y="6"/>
                    </a:lnTo>
                    <a:lnTo>
                      <a:pt x="0" y="21"/>
                    </a:lnTo>
                    <a:lnTo>
                      <a:pt x="19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63" name="Freeform 42">
                <a:extLst>
                  <a:ext uri="{FF2B5EF4-FFF2-40B4-BE49-F238E27FC236}">
                    <a16:creationId xmlns:a16="http://schemas.microsoft.com/office/drawing/2014/main" id="{E3A82866-8E15-46E3-B613-4B12AC99ED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9" y="3570"/>
                <a:ext cx="19" cy="23"/>
              </a:xfrm>
              <a:custGeom>
                <a:avLst/>
                <a:gdLst>
                  <a:gd name="T0" fmla="*/ 18 w 19"/>
                  <a:gd name="T1" fmla="*/ 16 h 23"/>
                  <a:gd name="T2" fmla="*/ 18 w 19"/>
                  <a:gd name="T3" fmla="*/ 0 h 23"/>
                  <a:gd name="T4" fmla="*/ 0 w 19"/>
                  <a:gd name="T5" fmla="*/ 6 h 23"/>
                  <a:gd name="T6" fmla="*/ 0 w 19"/>
                  <a:gd name="T7" fmla="*/ 22 h 23"/>
                  <a:gd name="T8" fmla="*/ 18 w 19"/>
                  <a:gd name="T9" fmla="*/ 16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3"/>
                  <a:gd name="T17" fmla="*/ 19 w 19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3">
                    <a:moveTo>
                      <a:pt x="18" y="16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0" y="22"/>
                    </a:lnTo>
                    <a:lnTo>
                      <a:pt x="18" y="1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64" name="Freeform 43">
                <a:extLst>
                  <a:ext uri="{FF2B5EF4-FFF2-40B4-BE49-F238E27FC236}">
                    <a16:creationId xmlns:a16="http://schemas.microsoft.com/office/drawing/2014/main" id="{C2CDA3B7-2447-4911-BF68-7559B2D342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6" y="3584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16 w 17"/>
                  <a:gd name="T3" fmla="*/ 16 h 17"/>
                  <a:gd name="T4" fmla="*/ 16 w 17"/>
                  <a:gd name="T5" fmla="*/ 10 h 17"/>
                  <a:gd name="T6" fmla="*/ 16 w 17"/>
                  <a:gd name="T7" fmla="*/ 5 h 17"/>
                  <a:gd name="T8" fmla="*/ 16 w 17"/>
                  <a:gd name="T9" fmla="*/ 0 h 17"/>
                  <a:gd name="T10" fmla="*/ 8 w 17"/>
                  <a:gd name="T11" fmla="*/ 0 h 17"/>
                  <a:gd name="T12" fmla="*/ 8 w 17"/>
                  <a:gd name="T13" fmla="*/ 5 h 17"/>
                  <a:gd name="T14" fmla="*/ 0 w 17"/>
                  <a:gd name="T15" fmla="*/ 5 h 17"/>
                  <a:gd name="T16" fmla="*/ 0 w 17"/>
                  <a:gd name="T17" fmla="*/ 10 h 17"/>
                  <a:gd name="T18" fmla="*/ 0 w 17"/>
                  <a:gd name="T19" fmla="*/ 16 h 17"/>
                  <a:gd name="T20" fmla="*/ 8 w 17"/>
                  <a:gd name="T21" fmla="*/ 16 h 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7"/>
                  <a:gd name="T35" fmla="*/ 17 w 17"/>
                  <a:gd name="T36" fmla="*/ 17 h 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7">
                    <a:moveTo>
                      <a:pt x="8" y="16"/>
                    </a:moveTo>
                    <a:lnTo>
                      <a:pt x="16" y="16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8" y="5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65" name="Freeform 44">
                <a:extLst>
                  <a:ext uri="{FF2B5EF4-FFF2-40B4-BE49-F238E27FC236}">
                    <a16:creationId xmlns:a16="http://schemas.microsoft.com/office/drawing/2014/main" id="{1E770626-DB3C-4D5B-9099-50B7CE2656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5" y="3578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8 w 17"/>
                  <a:gd name="T3" fmla="*/ 10 h 17"/>
                  <a:gd name="T4" fmla="*/ 16 w 17"/>
                  <a:gd name="T5" fmla="*/ 10 h 17"/>
                  <a:gd name="T6" fmla="*/ 16 w 17"/>
                  <a:gd name="T7" fmla="*/ 5 h 17"/>
                  <a:gd name="T8" fmla="*/ 16 w 17"/>
                  <a:gd name="T9" fmla="*/ 0 h 17"/>
                  <a:gd name="T10" fmla="*/ 8 w 17"/>
                  <a:gd name="T11" fmla="*/ 0 h 17"/>
                  <a:gd name="T12" fmla="*/ 8 w 17"/>
                  <a:gd name="T13" fmla="*/ 5 h 17"/>
                  <a:gd name="T14" fmla="*/ 0 w 17"/>
                  <a:gd name="T15" fmla="*/ 5 h 17"/>
                  <a:gd name="T16" fmla="*/ 0 w 17"/>
                  <a:gd name="T17" fmla="*/ 10 h 17"/>
                  <a:gd name="T18" fmla="*/ 0 w 17"/>
                  <a:gd name="T19" fmla="*/ 16 h 17"/>
                  <a:gd name="T20" fmla="*/ 8 w 17"/>
                  <a:gd name="T21" fmla="*/ 16 h 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7"/>
                  <a:gd name="T35" fmla="*/ 17 w 17"/>
                  <a:gd name="T36" fmla="*/ 17 h 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7">
                    <a:moveTo>
                      <a:pt x="8" y="16"/>
                    </a:moveTo>
                    <a:lnTo>
                      <a:pt x="8" y="10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8" y="5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66" name="Freeform 45">
                <a:extLst>
                  <a:ext uri="{FF2B5EF4-FFF2-40B4-BE49-F238E27FC236}">
                    <a16:creationId xmlns:a16="http://schemas.microsoft.com/office/drawing/2014/main" id="{89F98DA0-0778-4741-A9B2-48AEB4B50F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8" y="3561"/>
                <a:ext cx="18" cy="22"/>
              </a:xfrm>
              <a:custGeom>
                <a:avLst/>
                <a:gdLst>
                  <a:gd name="T0" fmla="*/ 17 w 18"/>
                  <a:gd name="T1" fmla="*/ 15 h 22"/>
                  <a:gd name="T2" fmla="*/ 17 w 18"/>
                  <a:gd name="T3" fmla="*/ 0 h 22"/>
                  <a:gd name="T4" fmla="*/ 0 w 18"/>
                  <a:gd name="T5" fmla="*/ 6 h 22"/>
                  <a:gd name="T6" fmla="*/ 0 w 18"/>
                  <a:gd name="T7" fmla="*/ 21 h 22"/>
                  <a:gd name="T8" fmla="*/ 17 w 18"/>
                  <a:gd name="T9" fmla="*/ 15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2"/>
                  <a:gd name="T17" fmla="*/ 18 w 18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2">
                    <a:moveTo>
                      <a:pt x="17" y="15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1"/>
                    </a:lnTo>
                    <a:lnTo>
                      <a:pt x="17" y="15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67" name="Freeform 46">
                <a:extLst>
                  <a:ext uri="{FF2B5EF4-FFF2-40B4-BE49-F238E27FC236}">
                    <a16:creationId xmlns:a16="http://schemas.microsoft.com/office/drawing/2014/main" id="{5373882A-5B80-429A-8320-D91870298D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7" y="3553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68" name="Freeform 47">
                <a:extLst>
                  <a:ext uri="{FF2B5EF4-FFF2-40B4-BE49-F238E27FC236}">
                    <a16:creationId xmlns:a16="http://schemas.microsoft.com/office/drawing/2014/main" id="{22DB5CED-0054-4C7E-9691-9A5C1B5461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4" y="3569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9 h 17"/>
                  <a:gd name="T6" fmla="*/ 16 w 17"/>
                  <a:gd name="T7" fmla="*/ 3 h 17"/>
                  <a:gd name="T8" fmla="*/ 10 w 17"/>
                  <a:gd name="T9" fmla="*/ 3 h 17"/>
                  <a:gd name="T10" fmla="*/ 10 w 17"/>
                  <a:gd name="T11" fmla="*/ 0 h 17"/>
                  <a:gd name="T12" fmla="*/ 5 w 17"/>
                  <a:gd name="T13" fmla="*/ 0 h 17"/>
                  <a:gd name="T14" fmla="*/ 5 w 17"/>
                  <a:gd name="T15" fmla="*/ 3 h 17"/>
                  <a:gd name="T16" fmla="*/ 0 w 17"/>
                  <a:gd name="T17" fmla="*/ 3 h 17"/>
                  <a:gd name="T18" fmla="*/ 0 w 17"/>
                  <a:gd name="T19" fmla="*/ 9 h 17"/>
                  <a:gd name="T20" fmla="*/ 5 w 17"/>
                  <a:gd name="T21" fmla="*/ 16 h 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7"/>
                  <a:gd name="T35" fmla="*/ 17 w 17"/>
                  <a:gd name="T36" fmla="*/ 17 h 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9"/>
                    </a:lnTo>
                    <a:lnTo>
                      <a:pt x="16" y="3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0" y="3"/>
                    </a:lnTo>
                    <a:lnTo>
                      <a:pt x="0" y="9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69" name="Freeform 48">
                <a:extLst>
                  <a:ext uri="{FF2B5EF4-FFF2-40B4-BE49-F238E27FC236}">
                    <a16:creationId xmlns:a16="http://schemas.microsoft.com/office/drawing/2014/main" id="{0F5C18B6-B50F-410A-A2C6-266CC5282F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3" y="3563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8 h 17"/>
                  <a:gd name="T6" fmla="*/ 16 w 17"/>
                  <a:gd name="T7" fmla="*/ 8 h 17"/>
                  <a:gd name="T8" fmla="*/ 10 w 17"/>
                  <a:gd name="T9" fmla="*/ 0 h 17"/>
                  <a:gd name="T10" fmla="*/ 5 w 17"/>
                  <a:gd name="T11" fmla="*/ 0 h 17"/>
                  <a:gd name="T12" fmla="*/ 5 w 17"/>
                  <a:gd name="T13" fmla="*/ 8 h 17"/>
                  <a:gd name="T14" fmla="*/ 0 w 17"/>
                  <a:gd name="T15" fmla="*/ 8 h 17"/>
                  <a:gd name="T16" fmla="*/ 0 w 17"/>
                  <a:gd name="T17" fmla="*/ 16 h 17"/>
                  <a:gd name="T18" fmla="*/ 5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8"/>
                    </a:lnTo>
                    <a:lnTo>
                      <a:pt x="16" y="8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5" y="8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70" name="Freeform 49">
                <a:extLst>
                  <a:ext uri="{FF2B5EF4-FFF2-40B4-BE49-F238E27FC236}">
                    <a16:creationId xmlns:a16="http://schemas.microsoft.com/office/drawing/2014/main" id="{2F616E6F-59DE-4BAB-8BC1-81054B0370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36" y="3544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5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5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71" name="Freeform 50">
                <a:extLst>
                  <a:ext uri="{FF2B5EF4-FFF2-40B4-BE49-F238E27FC236}">
                    <a16:creationId xmlns:a16="http://schemas.microsoft.com/office/drawing/2014/main" id="{606D8A02-A1E2-4DF0-A764-5C0A496E46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5" y="3538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72" name="Freeform 51">
                <a:extLst>
                  <a:ext uri="{FF2B5EF4-FFF2-40B4-BE49-F238E27FC236}">
                    <a16:creationId xmlns:a16="http://schemas.microsoft.com/office/drawing/2014/main" id="{F58D24B2-9699-4EC4-9E53-CE27797723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4" y="3553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6 w 17"/>
                  <a:gd name="T3" fmla="*/ 16 h 17"/>
                  <a:gd name="T4" fmla="*/ 16 w 17"/>
                  <a:gd name="T5" fmla="*/ 8 h 17"/>
                  <a:gd name="T6" fmla="*/ 16 w 17"/>
                  <a:gd name="T7" fmla="*/ 0 h 17"/>
                  <a:gd name="T8" fmla="*/ 5 w 17"/>
                  <a:gd name="T9" fmla="*/ 0 h 17"/>
                  <a:gd name="T10" fmla="*/ 0 w 17"/>
                  <a:gd name="T11" fmla="*/ 0 h 17"/>
                  <a:gd name="T12" fmla="*/ 0 w 17"/>
                  <a:gd name="T13" fmla="*/ 8 h 17"/>
                  <a:gd name="T14" fmla="*/ 0 w 17"/>
                  <a:gd name="T15" fmla="*/ 16 h 17"/>
                  <a:gd name="T16" fmla="*/ 5 w 17"/>
                  <a:gd name="T17" fmla="*/ 16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17"/>
                  <a:gd name="T29" fmla="*/ 17 w 17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17">
                    <a:moveTo>
                      <a:pt x="5" y="16"/>
                    </a:moveTo>
                    <a:lnTo>
                      <a:pt x="16" y="16"/>
                    </a:lnTo>
                    <a:lnTo>
                      <a:pt x="16" y="8"/>
                    </a:lnTo>
                    <a:lnTo>
                      <a:pt x="16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73" name="Freeform 52">
                <a:extLst>
                  <a:ext uri="{FF2B5EF4-FFF2-40B4-BE49-F238E27FC236}">
                    <a16:creationId xmlns:a16="http://schemas.microsoft.com/office/drawing/2014/main" id="{A4435CE6-40FA-4FE6-A6C4-1D72973FAD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3" y="3548"/>
                <a:ext cx="17" cy="17"/>
              </a:xfrm>
              <a:custGeom>
                <a:avLst/>
                <a:gdLst>
                  <a:gd name="T0" fmla="*/ 10 w 17"/>
                  <a:gd name="T1" fmla="*/ 16 h 17"/>
                  <a:gd name="T2" fmla="*/ 16 w 17"/>
                  <a:gd name="T3" fmla="*/ 16 h 17"/>
                  <a:gd name="T4" fmla="*/ 16 w 17"/>
                  <a:gd name="T5" fmla="*/ 5 h 17"/>
                  <a:gd name="T6" fmla="*/ 16 w 17"/>
                  <a:gd name="T7" fmla="*/ 0 h 17"/>
                  <a:gd name="T8" fmla="*/ 10 w 17"/>
                  <a:gd name="T9" fmla="*/ 0 h 17"/>
                  <a:gd name="T10" fmla="*/ 0 w 17"/>
                  <a:gd name="T11" fmla="*/ 0 h 17"/>
                  <a:gd name="T12" fmla="*/ 0 w 17"/>
                  <a:gd name="T13" fmla="*/ 5 h 17"/>
                  <a:gd name="T14" fmla="*/ 0 w 17"/>
                  <a:gd name="T15" fmla="*/ 16 h 17"/>
                  <a:gd name="T16" fmla="*/ 10 w 17"/>
                  <a:gd name="T17" fmla="*/ 16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17"/>
                  <a:gd name="T29" fmla="*/ 17 w 17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17">
                    <a:moveTo>
                      <a:pt x="10" y="16"/>
                    </a:moveTo>
                    <a:lnTo>
                      <a:pt x="16" y="16"/>
                    </a:lnTo>
                    <a:lnTo>
                      <a:pt x="16" y="5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0" y="16"/>
                    </a:lnTo>
                    <a:lnTo>
                      <a:pt x="10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74" name="Freeform 53">
                <a:extLst>
                  <a:ext uri="{FF2B5EF4-FFF2-40B4-BE49-F238E27FC236}">
                    <a16:creationId xmlns:a16="http://schemas.microsoft.com/office/drawing/2014/main" id="{43C517D8-F2D3-41E8-A78C-FEE0FC1E88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6" y="3528"/>
                <a:ext cx="18" cy="24"/>
              </a:xfrm>
              <a:custGeom>
                <a:avLst/>
                <a:gdLst>
                  <a:gd name="T0" fmla="*/ 17 w 18"/>
                  <a:gd name="T1" fmla="*/ 18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8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8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8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75" name="Freeform 54">
                <a:extLst>
                  <a:ext uri="{FF2B5EF4-FFF2-40B4-BE49-F238E27FC236}">
                    <a16:creationId xmlns:a16="http://schemas.microsoft.com/office/drawing/2014/main" id="{618B0C26-5086-4A71-B490-6F126FF685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5" y="3523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5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5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76" name="Freeform 55">
                <a:extLst>
                  <a:ext uri="{FF2B5EF4-FFF2-40B4-BE49-F238E27FC236}">
                    <a16:creationId xmlns:a16="http://schemas.microsoft.com/office/drawing/2014/main" id="{2714DC4E-DD4D-43B3-9371-247E3790DF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1" y="3538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16 w 17"/>
                  <a:gd name="T3" fmla="*/ 16 h 17"/>
                  <a:gd name="T4" fmla="*/ 16 w 17"/>
                  <a:gd name="T5" fmla="*/ 8 h 17"/>
                  <a:gd name="T6" fmla="*/ 16 w 17"/>
                  <a:gd name="T7" fmla="*/ 0 h 17"/>
                  <a:gd name="T8" fmla="*/ 8 w 17"/>
                  <a:gd name="T9" fmla="*/ 0 h 17"/>
                  <a:gd name="T10" fmla="*/ 0 w 17"/>
                  <a:gd name="T11" fmla="*/ 0 h 17"/>
                  <a:gd name="T12" fmla="*/ 0 w 17"/>
                  <a:gd name="T13" fmla="*/ 8 h 17"/>
                  <a:gd name="T14" fmla="*/ 0 w 17"/>
                  <a:gd name="T15" fmla="*/ 16 h 17"/>
                  <a:gd name="T16" fmla="*/ 8 w 17"/>
                  <a:gd name="T17" fmla="*/ 16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17"/>
                  <a:gd name="T29" fmla="*/ 17 w 17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17">
                    <a:moveTo>
                      <a:pt x="8" y="16"/>
                    </a:moveTo>
                    <a:lnTo>
                      <a:pt x="16" y="16"/>
                    </a:lnTo>
                    <a:lnTo>
                      <a:pt x="16" y="8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77" name="Freeform 56">
                <a:extLst>
                  <a:ext uri="{FF2B5EF4-FFF2-40B4-BE49-F238E27FC236}">
                    <a16:creationId xmlns:a16="http://schemas.microsoft.com/office/drawing/2014/main" id="{B94F1527-6FEA-4727-B6E4-CCB287B402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11" y="3532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6 w 17"/>
                  <a:gd name="T3" fmla="*/ 16 h 17"/>
                  <a:gd name="T4" fmla="*/ 16 w 17"/>
                  <a:gd name="T5" fmla="*/ 8 h 17"/>
                  <a:gd name="T6" fmla="*/ 16 w 17"/>
                  <a:gd name="T7" fmla="*/ 0 h 17"/>
                  <a:gd name="T8" fmla="*/ 5 w 17"/>
                  <a:gd name="T9" fmla="*/ 0 h 17"/>
                  <a:gd name="T10" fmla="*/ 0 w 17"/>
                  <a:gd name="T11" fmla="*/ 0 h 17"/>
                  <a:gd name="T12" fmla="*/ 0 w 17"/>
                  <a:gd name="T13" fmla="*/ 8 h 17"/>
                  <a:gd name="T14" fmla="*/ 0 w 17"/>
                  <a:gd name="T15" fmla="*/ 16 h 17"/>
                  <a:gd name="T16" fmla="*/ 5 w 17"/>
                  <a:gd name="T17" fmla="*/ 16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17"/>
                  <a:gd name="T29" fmla="*/ 17 w 17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17">
                    <a:moveTo>
                      <a:pt x="5" y="16"/>
                    </a:moveTo>
                    <a:lnTo>
                      <a:pt x="16" y="16"/>
                    </a:lnTo>
                    <a:lnTo>
                      <a:pt x="16" y="8"/>
                    </a:lnTo>
                    <a:lnTo>
                      <a:pt x="16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78" name="Freeform 57">
                <a:extLst>
                  <a:ext uri="{FF2B5EF4-FFF2-40B4-BE49-F238E27FC236}">
                    <a16:creationId xmlns:a16="http://schemas.microsoft.com/office/drawing/2014/main" id="{66E12D46-F5E2-4211-BFA9-626A4E852D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3" y="3513"/>
                <a:ext cx="19" cy="24"/>
              </a:xfrm>
              <a:custGeom>
                <a:avLst/>
                <a:gdLst>
                  <a:gd name="T0" fmla="*/ 18 w 19"/>
                  <a:gd name="T1" fmla="*/ 17 h 24"/>
                  <a:gd name="T2" fmla="*/ 18 w 19"/>
                  <a:gd name="T3" fmla="*/ 0 h 24"/>
                  <a:gd name="T4" fmla="*/ 0 w 19"/>
                  <a:gd name="T5" fmla="*/ 6 h 24"/>
                  <a:gd name="T6" fmla="*/ 0 w 19"/>
                  <a:gd name="T7" fmla="*/ 23 h 24"/>
                  <a:gd name="T8" fmla="*/ 18 w 19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4"/>
                  <a:gd name="T17" fmla="*/ 19 w 19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4">
                    <a:moveTo>
                      <a:pt x="18" y="17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8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79" name="Freeform 58">
                <a:extLst>
                  <a:ext uri="{FF2B5EF4-FFF2-40B4-BE49-F238E27FC236}">
                    <a16:creationId xmlns:a16="http://schemas.microsoft.com/office/drawing/2014/main" id="{A1505746-DED6-40FE-AFFA-6A8EAEACEF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3" y="3507"/>
                <a:ext cx="18" cy="22"/>
              </a:xfrm>
              <a:custGeom>
                <a:avLst/>
                <a:gdLst>
                  <a:gd name="T0" fmla="*/ 17 w 18"/>
                  <a:gd name="T1" fmla="*/ 16 h 22"/>
                  <a:gd name="T2" fmla="*/ 17 w 18"/>
                  <a:gd name="T3" fmla="*/ 0 h 22"/>
                  <a:gd name="T4" fmla="*/ 0 w 18"/>
                  <a:gd name="T5" fmla="*/ 6 h 22"/>
                  <a:gd name="T6" fmla="*/ 0 w 18"/>
                  <a:gd name="T7" fmla="*/ 21 h 22"/>
                  <a:gd name="T8" fmla="*/ 17 w 18"/>
                  <a:gd name="T9" fmla="*/ 16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2"/>
                  <a:gd name="T17" fmla="*/ 18 w 18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2">
                    <a:moveTo>
                      <a:pt x="17" y="16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1"/>
                    </a:lnTo>
                    <a:lnTo>
                      <a:pt x="17" y="1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80" name="Freeform 59">
                <a:extLst>
                  <a:ext uri="{FF2B5EF4-FFF2-40B4-BE49-F238E27FC236}">
                    <a16:creationId xmlns:a16="http://schemas.microsoft.com/office/drawing/2014/main" id="{BBBB2306-7C5C-4F50-9E28-5A59D5E865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9" y="3523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10 h 17"/>
                  <a:gd name="T6" fmla="*/ 16 w 17"/>
                  <a:gd name="T7" fmla="*/ 10 h 17"/>
                  <a:gd name="T8" fmla="*/ 16 w 17"/>
                  <a:gd name="T9" fmla="*/ 0 h 17"/>
                  <a:gd name="T10" fmla="*/ 10 w 17"/>
                  <a:gd name="T11" fmla="*/ 0 h 17"/>
                  <a:gd name="T12" fmla="*/ 5 w 17"/>
                  <a:gd name="T13" fmla="*/ 0 h 17"/>
                  <a:gd name="T14" fmla="*/ 0 w 17"/>
                  <a:gd name="T15" fmla="*/ 0 h 17"/>
                  <a:gd name="T16" fmla="*/ 0 w 17"/>
                  <a:gd name="T17" fmla="*/ 10 h 17"/>
                  <a:gd name="T18" fmla="*/ 0 w 17"/>
                  <a:gd name="T19" fmla="*/ 16 h 17"/>
                  <a:gd name="T20" fmla="*/ 5 w 17"/>
                  <a:gd name="T21" fmla="*/ 16 h 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7"/>
                  <a:gd name="T35" fmla="*/ 17 w 17"/>
                  <a:gd name="T36" fmla="*/ 17 h 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10"/>
                    </a:lnTo>
                    <a:lnTo>
                      <a:pt x="16" y="1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81" name="Freeform 60">
                <a:extLst>
                  <a:ext uri="{FF2B5EF4-FFF2-40B4-BE49-F238E27FC236}">
                    <a16:creationId xmlns:a16="http://schemas.microsoft.com/office/drawing/2014/main" id="{E2E76DD6-419F-4FDA-8F7B-65660AF3FC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8" y="3515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10 h 17"/>
                  <a:gd name="T6" fmla="*/ 16 w 17"/>
                  <a:gd name="T7" fmla="*/ 10 h 17"/>
                  <a:gd name="T8" fmla="*/ 16 w 17"/>
                  <a:gd name="T9" fmla="*/ 5 h 17"/>
                  <a:gd name="T10" fmla="*/ 10 w 17"/>
                  <a:gd name="T11" fmla="*/ 5 h 17"/>
                  <a:gd name="T12" fmla="*/ 10 w 17"/>
                  <a:gd name="T13" fmla="*/ 0 h 17"/>
                  <a:gd name="T14" fmla="*/ 5 w 17"/>
                  <a:gd name="T15" fmla="*/ 0 h 17"/>
                  <a:gd name="T16" fmla="*/ 5 w 17"/>
                  <a:gd name="T17" fmla="*/ 5 h 17"/>
                  <a:gd name="T18" fmla="*/ 0 w 17"/>
                  <a:gd name="T19" fmla="*/ 5 h 17"/>
                  <a:gd name="T20" fmla="*/ 0 w 17"/>
                  <a:gd name="T21" fmla="*/ 10 h 17"/>
                  <a:gd name="T22" fmla="*/ 5 w 17"/>
                  <a:gd name="T23" fmla="*/ 16 h 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7"/>
                  <a:gd name="T37" fmla="*/ 0 h 17"/>
                  <a:gd name="T38" fmla="*/ 17 w 17"/>
                  <a:gd name="T39" fmla="*/ 17 h 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10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10" y="5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5" y="5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82" name="Freeform 61">
                <a:extLst>
                  <a:ext uri="{FF2B5EF4-FFF2-40B4-BE49-F238E27FC236}">
                    <a16:creationId xmlns:a16="http://schemas.microsoft.com/office/drawing/2014/main" id="{05978D87-4E3D-4DD3-9ED6-A051529F9B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1" y="3498"/>
                <a:ext cx="19" cy="22"/>
              </a:xfrm>
              <a:custGeom>
                <a:avLst/>
                <a:gdLst>
                  <a:gd name="T0" fmla="*/ 18 w 19"/>
                  <a:gd name="T1" fmla="*/ 15 h 22"/>
                  <a:gd name="T2" fmla="*/ 18 w 19"/>
                  <a:gd name="T3" fmla="*/ 0 h 22"/>
                  <a:gd name="T4" fmla="*/ 0 w 19"/>
                  <a:gd name="T5" fmla="*/ 5 h 22"/>
                  <a:gd name="T6" fmla="*/ 0 w 19"/>
                  <a:gd name="T7" fmla="*/ 21 h 22"/>
                  <a:gd name="T8" fmla="*/ 18 w 19"/>
                  <a:gd name="T9" fmla="*/ 15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2"/>
                  <a:gd name="T17" fmla="*/ 19 w 19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2">
                    <a:moveTo>
                      <a:pt x="18" y="15"/>
                    </a:moveTo>
                    <a:lnTo>
                      <a:pt x="18" y="0"/>
                    </a:lnTo>
                    <a:lnTo>
                      <a:pt x="0" y="5"/>
                    </a:lnTo>
                    <a:lnTo>
                      <a:pt x="0" y="21"/>
                    </a:lnTo>
                    <a:lnTo>
                      <a:pt x="18" y="15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83" name="Freeform 62">
                <a:extLst>
                  <a:ext uri="{FF2B5EF4-FFF2-40B4-BE49-F238E27FC236}">
                    <a16:creationId xmlns:a16="http://schemas.microsoft.com/office/drawing/2014/main" id="{34CF3DC5-C566-44D8-A7E9-3BCF869CC4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00" y="3492"/>
                <a:ext cx="19" cy="22"/>
              </a:xfrm>
              <a:custGeom>
                <a:avLst/>
                <a:gdLst>
                  <a:gd name="T0" fmla="*/ 18 w 19"/>
                  <a:gd name="T1" fmla="*/ 15 h 22"/>
                  <a:gd name="T2" fmla="*/ 18 w 19"/>
                  <a:gd name="T3" fmla="*/ 0 h 22"/>
                  <a:gd name="T4" fmla="*/ 0 w 19"/>
                  <a:gd name="T5" fmla="*/ 4 h 22"/>
                  <a:gd name="T6" fmla="*/ 0 w 19"/>
                  <a:gd name="T7" fmla="*/ 21 h 22"/>
                  <a:gd name="T8" fmla="*/ 18 w 19"/>
                  <a:gd name="T9" fmla="*/ 15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2"/>
                  <a:gd name="T17" fmla="*/ 19 w 19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2">
                    <a:moveTo>
                      <a:pt x="18" y="15"/>
                    </a:moveTo>
                    <a:lnTo>
                      <a:pt x="18" y="0"/>
                    </a:lnTo>
                    <a:lnTo>
                      <a:pt x="0" y="4"/>
                    </a:lnTo>
                    <a:lnTo>
                      <a:pt x="0" y="21"/>
                    </a:lnTo>
                    <a:lnTo>
                      <a:pt x="18" y="15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84" name="Freeform 63">
                <a:extLst>
                  <a:ext uri="{FF2B5EF4-FFF2-40B4-BE49-F238E27FC236}">
                    <a16:creationId xmlns:a16="http://schemas.microsoft.com/office/drawing/2014/main" id="{1671A864-379C-412E-89CB-EE474BDD19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9" y="3505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8 w 17"/>
                  <a:gd name="T3" fmla="*/ 10 h 17"/>
                  <a:gd name="T4" fmla="*/ 16 w 17"/>
                  <a:gd name="T5" fmla="*/ 10 h 17"/>
                  <a:gd name="T6" fmla="*/ 16 w 17"/>
                  <a:gd name="T7" fmla="*/ 5 h 17"/>
                  <a:gd name="T8" fmla="*/ 16 w 17"/>
                  <a:gd name="T9" fmla="*/ 0 h 17"/>
                  <a:gd name="T10" fmla="*/ 8 w 17"/>
                  <a:gd name="T11" fmla="*/ 0 h 17"/>
                  <a:gd name="T12" fmla="*/ 0 w 17"/>
                  <a:gd name="T13" fmla="*/ 5 h 17"/>
                  <a:gd name="T14" fmla="*/ 0 w 17"/>
                  <a:gd name="T15" fmla="*/ 10 h 17"/>
                  <a:gd name="T16" fmla="*/ 0 w 17"/>
                  <a:gd name="T17" fmla="*/ 16 h 17"/>
                  <a:gd name="T18" fmla="*/ 8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8" y="16"/>
                    </a:moveTo>
                    <a:lnTo>
                      <a:pt x="8" y="10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85" name="Freeform 64">
                <a:extLst>
                  <a:ext uri="{FF2B5EF4-FFF2-40B4-BE49-F238E27FC236}">
                    <a16:creationId xmlns:a16="http://schemas.microsoft.com/office/drawing/2014/main" id="{0DC4EF0D-59E6-43BE-B661-80F8970021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08" y="3500"/>
                <a:ext cx="17" cy="17"/>
              </a:xfrm>
              <a:custGeom>
                <a:avLst/>
                <a:gdLst>
                  <a:gd name="T0" fmla="*/ 8 w 17"/>
                  <a:gd name="T1" fmla="*/ 9 h 17"/>
                  <a:gd name="T2" fmla="*/ 16 w 17"/>
                  <a:gd name="T3" fmla="*/ 9 h 17"/>
                  <a:gd name="T4" fmla="*/ 16 w 17"/>
                  <a:gd name="T5" fmla="*/ 6 h 17"/>
                  <a:gd name="T6" fmla="*/ 16 w 17"/>
                  <a:gd name="T7" fmla="*/ 0 h 17"/>
                  <a:gd name="T8" fmla="*/ 8 w 17"/>
                  <a:gd name="T9" fmla="*/ 0 h 17"/>
                  <a:gd name="T10" fmla="*/ 0 w 17"/>
                  <a:gd name="T11" fmla="*/ 0 h 17"/>
                  <a:gd name="T12" fmla="*/ 0 w 17"/>
                  <a:gd name="T13" fmla="*/ 6 h 17"/>
                  <a:gd name="T14" fmla="*/ 0 w 17"/>
                  <a:gd name="T15" fmla="*/ 9 h 17"/>
                  <a:gd name="T16" fmla="*/ 0 w 17"/>
                  <a:gd name="T17" fmla="*/ 16 h 17"/>
                  <a:gd name="T18" fmla="*/ 8 w 17"/>
                  <a:gd name="T19" fmla="*/ 16 h 17"/>
                  <a:gd name="T20" fmla="*/ 8 w 17"/>
                  <a:gd name="T21" fmla="*/ 9 h 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7"/>
                  <a:gd name="T35" fmla="*/ 17 w 17"/>
                  <a:gd name="T36" fmla="*/ 17 h 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7">
                    <a:moveTo>
                      <a:pt x="8" y="9"/>
                    </a:moveTo>
                    <a:lnTo>
                      <a:pt x="16" y="9"/>
                    </a:lnTo>
                    <a:lnTo>
                      <a:pt x="16" y="6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6"/>
                    </a:lnTo>
                    <a:lnTo>
                      <a:pt x="8" y="16"/>
                    </a:lnTo>
                    <a:lnTo>
                      <a:pt x="8" y="9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86" name="Freeform 65">
                <a:extLst>
                  <a:ext uri="{FF2B5EF4-FFF2-40B4-BE49-F238E27FC236}">
                    <a16:creationId xmlns:a16="http://schemas.microsoft.com/office/drawing/2014/main" id="{D4EEAF45-70C2-4094-A9DF-5D55EBB99B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3" y="3442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87" name="Freeform 66">
                <a:extLst>
                  <a:ext uri="{FF2B5EF4-FFF2-40B4-BE49-F238E27FC236}">
                    <a16:creationId xmlns:a16="http://schemas.microsoft.com/office/drawing/2014/main" id="{6A7F09E7-DCB4-41BD-8BB5-678506B9D7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2" y="3436"/>
                <a:ext cx="19" cy="24"/>
              </a:xfrm>
              <a:custGeom>
                <a:avLst/>
                <a:gdLst>
                  <a:gd name="T0" fmla="*/ 18 w 19"/>
                  <a:gd name="T1" fmla="*/ 18 h 24"/>
                  <a:gd name="T2" fmla="*/ 18 w 19"/>
                  <a:gd name="T3" fmla="*/ 0 h 24"/>
                  <a:gd name="T4" fmla="*/ 0 w 19"/>
                  <a:gd name="T5" fmla="*/ 6 h 24"/>
                  <a:gd name="T6" fmla="*/ 0 w 19"/>
                  <a:gd name="T7" fmla="*/ 23 h 24"/>
                  <a:gd name="T8" fmla="*/ 18 w 19"/>
                  <a:gd name="T9" fmla="*/ 18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4"/>
                  <a:gd name="T17" fmla="*/ 19 w 19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4">
                    <a:moveTo>
                      <a:pt x="18" y="18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8" y="18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88" name="Freeform 67">
                <a:extLst>
                  <a:ext uri="{FF2B5EF4-FFF2-40B4-BE49-F238E27FC236}">
                    <a16:creationId xmlns:a16="http://schemas.microsoft.com/office/drawing/2014/main" id="{429DB69D-50FA-4103-A229-FD2CC89E3B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9" y="3452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16 w 17"/>
                  <a:gd name="T3" fmla="*/ 16 h 17"/>
                  <a:gd name="T4" fmla="*/ 16 w 17"/>
                  <a:gd name="T5" fmla="*/ 8 h 17"/>
                  <a:gd name="T6" fmla="*/ 16 w 17"/>
                  <a:gd name="T7" fmla="*/ 0 h 17"/>
                  <a:gd name="T8" fmla="*/ 8 w 17"/>
                  <a:gd name="T9" fmla="*/ 0 h 17"/>
                  <a:gd name="T10" fmla="*/ 8 w 17"/>
                  <a:gd name="T11" fmla="*/ 8 h 17"/>
                  <a:gd name="T12" fmla="*/ 0 w 17"/>
                  <a:gd name="T13" fmla="*/ 8 h 17"/>
                  <a:gd name="T14" fmla="*/ 0 w 17"/>
                  <a:gd name="T15" fmla="*/ 16 h 17"/>
                  <a:gd name="T16" fmla="*/ 8 w 17"/>
                  <a:gd name="T17" fmla="*/ 16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17"/>
                  <a:gd name="T29" fmla="*/ 17 w 17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17">
                    <a:moveTo>
                      <a:pt x="8" y="16"/>
                    </a:moveTo>
                    <a:lnTo>
                      <a:pt x="16" y="16"/>
                    </a:lnTo>
                    <a:lnTo>
                      <a:pt x="16" y="8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89" name="Freeform 68">
                <a:extLst>
                  <a:ext uri="{FF2B5EF4-FFF2-40B4-BE49-F238E27FC236}">
                    <a16:creationId xmlns:a16="http://schemas.microsoft.com/office/drawing/2014/main" id="{324109C1-7A5C-4F4D-BB46-1744D95C65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8" y="3446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8 h 17"/>
                  <a:gd name="T6" fmla="*/ 16 w 17"/>
                  <a:gd name="T7" fmla="*/ 8 h 17"/>
                  <a:gd name="T8" fmla="*/ 16 w 17"/>
                  <a:gd name="T9" fmla="*/ 0 h 17"/>
                  <a:gd name="T10" fmla="*/ 10 w 17"/>
                  <a:gd name="T11" fmla="*/ 0 h 17"/>
                  <a:gd name="T12" fmla="*/ 5 w 17"/>
                  <a:gd name="T13" fmla="*/ 0 h 17"/>
                  <a:gd name="T14" fmla="*/ 0 w 17"/>
                  <a:gd name="T15" fmla="*/ 8 h 17"/>
                  <a:gd name="T16" fmla="*/ 0 w 17"/>
                  <a:gd name="T17" fmla="*/ 16 h 17"/>
                  <a:gd name="T18" fmla="*/ 5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8"/>
                    </a:lnTo>
                    <a:lnTo>
                      <a:pt x="16" y="8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90" name="Freeform 69">
                <a:extLst>
                  <a:ext uri="{FF2B5EF4-FFF2-40B4-BE49-F238E27FC236}">
                    <a16:creationId xmlns:a16="http://schemas.microsoft.com/office/drawing/2014/main" id="{4B777AFF-CBB8-42BA-AB20-1DA0CA604C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4" y="3335"/>
                <a:ext cx="574" cy="330"/>
              </a:xfrm>
              <a:custGeom>
                <a:avLst/>
                <a:gdLst>
                  <a:gd name="T0" fmla="*/ 573 w 574"/>
                  <a:gd name="T1" fmla="*/ 0 h 330"/>
                  <a:gd name="T2" fmla="*/ 0 w 574"/>
                  <a:gd name="T3" fmla="*/ 186 h 330"/>
                  <a:gd name="T4" fmla="*/ 0 w 574"/>
                  <a:gd name="T5" fmla="*/ 329 h 330"/>
                  <a:gd name="T6" fmla="*/ 0 60000 65536"/>
                  <a:gd name="T7" fmla="*/ 0 60000 65536"/>
                  <a:gd name="T8" fmla="*/ 0 60000 65536"/>
                  <a:gd name="T9" fmla="*/ 0 w 574"/>
                  <a:gd name="T10" fmla="*/ 0 h 330"/>
                  <a:gd name="T11" fmla="*/ 574 w 574"/>
                  <a:gd name="T12" fmla="*/ 330 h 33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74" h="330">
                    <a:moveTo>
                      <a:pt x="573" y="0"/>
                    </a:moveTo>
                    <a:lnTo>
                      <a:pt x="0" y="186"/>
                    </a:lnTo>
                    <a:lnTo>
                      <a:pt x="0" y="329"/>
                    </a:lnTo>
                  </a:path>
                </a:pathLst>
              </a:custGeom>
              <a:noFill/>
              <a:ln w="6350" cap="rnd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</p:grpSp>
        <p:grpSp>
          <p:nvGrpSpPr>
            <p:cNvPr id="17" name="Group 4">
              <a:extLst>
                <a:ext uri="{FF2B5EF4-FFF2-40B4-BE49-F238E27FC236}">
                  <a16:creationId xmlns:a16="http://schemas.microsoft.com/office/drawing/2014/main" id="{1342365D-6714-452A-84A7-009A862BCBD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09875" y="1704975"/>
              <a:ext cx="771525" cy="381000"/>
              <a:chOff x="4368" y="3216"/>
              <a:chExt cx="1110" cy="449"/>
            </a:xfrm>
          </p:grpSpPr>
          <p:grpSp>
            <p:nvGrpSpPr>
              <p:cNvPr id="64" name="Group 5">
                <a:extLst>
                  <a:ext uri="{FF2B5EF4-FFF2-40B4-BE49-F238E27FC236}">
                    <a16:creationId xmlns:a16="http://schemas.microsoft.com/office/drawing/2014/main" id="{F4B5AD34-3168-4CC0-A3F8-162B3D06327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368" y="3216"/>
                <a:ext cx="1110" cy="449"/>
                <a:chOff x="4368" y="3216"/>
                <a:chExt cx="1110" cy="449"/>
              </a:xfrm>
            </p:grpSpPr>
            <p:sp>
              <p:nvSpPr>
                <p:cNvPr id="126" name="Freeform 6">
                  <a:extLst>
                    <a:ext uri="{FF2B5EF4-FFF2-40B4-BE49-F238E27FC236}">
                      <a16:creationId xmlns:a16="http://schemas.microsoft.com/office/drawing/2014/main" id="{D56DD7B5-833F-472E-BEA5-6A0B009070C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68" y="3402"/>
                  <a:ext cx="537" cy="263"/>
                </a:xfrm>
                <a:custGeom>
                  <a:avLst/>
                  <a:gdLst>
                    <a:gd name="T0" fmla="*/ 536 w 537"/>
                    <a:gd name="T1" fmla="*/ 119 h 263"/>
                    <a:gd name="T2" fmla="*/ 536 w 537"/>
                    <a:gd name="T3" fmla="*/ 262 h 263"/>
                    <a:gd name="T4" fmla="*/ 0 w 537"/>
                    <a:gd name="T5" fmla="*/ 144 h 263"/>
                    <a:gd name="T6" fmla="*/ 0 w 537"/>
                    <a:gd name="T7" fmla="*/ 0 h 263"/>
                    <a:gd name="T8" fmla="*/ 536 w 537"/>
                    <a:gd name="T9" fmla="*/ 119 h 26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37"/>
                    <a:gd name="T16" fmla="*/ 0 h 263"/>
                    <a:gd name="T17" fmla="*/ 537 w 537"/>
                    <a:gd name="T18" fmla="*/ 263 h 26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37" h="263">
                      <a:moveTo>
                        <a:pt x="536" y="119"/>
                      </a:moveTo>
                      <a:lnTo>
                        <a:pt x="536" y="262"/>
                      </a:lnTo>
                      <a:lnTo>
                        <a:pt x="0" y="144"/>
                      </a:lnTo>
                      <a:lnTo>
                        <a:pt x="0" y="0"/>
                      </a:lnTo>
                      <a:lnTo>
                        <a:pt x="536" y="119"/>
                      </a:lnTo>
                    </a:path>
                  </a:pathLst>
                </a:custGeom>
                <a:solidFill>
                  <a:srgbClr val="FFFFFF"/>
                </a:solidFill>
                <a:ln w="12700" cap="rnd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ko-KR" altLang="en-US">
                    <a:ea typeface="굴림" pitchFamily="50" charset="-127"/>
                  </a:endParaRPr>
                </a:p>
              </p:txBody>
            </p:sp>
            <p:sp>
              <p:nvSpPr>
                <p:cNvPr id="127" name="Freeform 7">
                  <a:extLst>
                    <a:ext uri="{FF2B5EF4-FFF2-40B4-BE49-F238E27FC236}">
                      <a16:creationId xmlns:a16="http://schemas.microsoft.com/office/drawing/2014/main" id="{134347EC-F3C3-40EB-B75D-25BC48DFD9E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68" y="3216"/>
                  <a:ext cx="1110" cy="306"/>
                </a:xfrm>
                <a:custGeom>
                  <a:avLst/>
                  <a:gdLst>
                    <a:gd name="T0" fmla="*/ 1109 w 1110"/>
                    <a:gd name="T1" fmla="*/ 119 h 306"/>
                    <a:gd name="T2" fmla="*/ 536 w 1110"/>
                    <a:gd name="T3" fmla="*/ 305 h 306"/>
                    <a:gd name="T4" fmla="*/ 0 w 1110"/>
                    <a:gd name="T5" fmla="*/ 186 h 306"/>
                    <a:gd name="T6" fmla="*/ 575 w 1110"/>
                    <a:gd name="T7" fmla="*/ 0 h 306"/>
                    <a:gd name="T8" fmla="*/ 1109 w 1110"/>
                    <a:gd name="T9" fmla="*/ 119 h 3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10"/>
                    <a:gd name="T16" fmla="*/ 0 h 306"/>
                    <a:gd name="T17" fmla="*/ 1110 w 1110"/>
                    <a:gd name="T18" fmla="*/ 306 h 3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10" h="306">
                      <a:moveTo>
                        <a:pt x="1109" y="119"/>
                      </a:moveTo>
                      <a:lnTo>
                        <a:pt x="536" y="305"/>
                      </a:lnTo>
                      <a:lnTo>
                        <a:pt x="0" y="186"/>
                      </a:lnTo>
                      <a:lnTo>
                        <a:pt x="575" y="0"/>
                      </a:lnTo>
                      <a:lnTo>
                        <a:pt x="1109" y="119"/>
                      </a:lnTo>
                    </a:path>
                  </a:pathLst>
                </a:custGeom>
                <a:solidFill>
                  <a:srgbClr val="FFFFFF"/>
                </a:solidFill>
                <a:ln w="12700" cap="rnd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ko-KR" altLang="en-US">
                    <a:ea typeface="굴림" pitchFamily="50" charset="-127"/>
                  </a:endParaRPr>
                </a:p>
              </p:txBody>
            </p:sp>
            <p:sp>
              <p:nvSpPr>
                <p:cNvPr id="128" name="Freeform 8">
                  <a:extLst>
                    <a:ext uri="{FF2B5EF4-FFF2-40B4-BE49-F238E27FC236}">
                      <a16:creationId xmlns:a16="http://schemas.microsoft.com/office/drawing/2014/main" id="{DFB19A0D-8818-4219-A9D8-0B3064129E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04" y="3335"/>
                  <a:ext cx="574" cy="330"/>
                </a:xfrm>
                <a:custGeom>
                  <a:avLst/>
                  <a:gdLst>
                    <a:gd name="T0" fmla="*/ 573 w 574"/>
                    <a:gd name="T1" fmla="*/ 142 h 330"/>
                    <a:gd name="T2" fmla="*/ 573 w 574"/>
                    <a:gd name="T3" fmla="*/ 0 h 330"/>
                    <a:gd name="T4" fmla="*/ 0 w 574"/>
                    <a:gd name="T5" fmla="*/ 186 h 330"/>
                    <a:gd name="T6" fmla="*/ 0 w 574"/>
                    <a:gd name="T7" fmla="*/ 329 h 330"/>
                    <a:gd name="T8" fmla="*/ 573 w 574"/>
                    <a:gd name="T9" fmla="*/ 142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74"/>
                    <a:gd name="T16" fmla="*/ 0 h 330"/>
                    <a:gd name="T17" fmla="*/ 574 w 574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74" h="330">
                      <a:moveTo>
                        <a:pt x="573" y="142"/>
                      </a:moveTo>
                      <a:lnTo>
                        <a:pt x="573" y="0"/>
                      </a:lnTo>
                      <a:lnTo>
                        <a:pt x="0" y="186"/>
                      </a:lnTo>
                      <a:lnTo>
                        <a:pt x="0" y="329"/>
                      </a:lnTo>
                      <a:lnTo>
                        <a:pt x="573" y="142"/>
                      </a:lnTo>
                    </a:path>
                  </a:pathLst>
                </a:custGeom>
                <a:solidFill>
                  <a:srgbClr val="FFFFFF"/>
                </a:solidFill>
                <a:ln w="12700" cap="rnd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ko-KR" altLang="en-US">
                    <a:ea typeface="굴림" pitchFamily="50" charset="-127"/>
                  </a:endParaRPr>
                </a:p>
              </p:txBody>
            </p:sp>
          </p:grpSp>
          <p:sp>
            <p:nvSpPr>
              <p:cNvPr id="65" name="Freeform 9">
                <a:extLst>
                  <a:ext uri="{FF2B5EF4-FFF2-40B4-BE49-F238E27FC236}">
                    <a16:creationId xmlns:a16="http://schemas.microsoft.com/office/drawing/2014/main" id="{5AEC83FE-1247-49AF-8477-C944258FDF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8" y="3402"/>
                <a:ext cx="537" cy="263"/>
              </a:xfrm>
              <a:custGeom>
                <a:avLst/>
                <a:gdLst>
                  <a:gd name="T0" fmla="*/ 536 w 537"/>
                  <a:gd name="T1" fmla="*/ 119 h 263"/>
                  <a:gd name="T2" fmla="*/ 536 w 537"/>
                  <a:gd name="T3" fmla="*/ 262 h 263"/>
                  <a:gd name="T4" fmla="*/ 0 w 537"/>
                  <a:gd name="T5" fmla="*/ 144 h 263"/>
                  <a:gd name="T6" fmla="*/ 0 w 537"/>
                  <a:gd name="T7" fmla="*/ 0 h 263"/>
                  <a:gd name="T8" fmla="*/ 536 w 537"/>
                  <a:gd name="T9" fmla="*/ 119 h 2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37"/>
                  <a:gd name="T16" fmla="*/ 0 h 263"/>
                  <a:gd name="T17" fmla="*/ 537 w 537"/>
                  <a:gd name="T18" fmla="*/ 263 h 26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37" h="263">
                    <a:moveTo>
                      <a:pt x="536" y="119"/>
                    </a:moveTo>
                    <a:lnTo>
                      <a:pt x="536" y="262"/>
                    </a:lnTo>
                    <a:lnTo>
                      <a:pt x="0" y="144"/>
                    </a:lnTo>
                    <a:lnTo>
                      <a:pt x="0" y="0"/>
                    </a:lnTo>
                    <a:lnTo>
                      <a:pt x="536" y="119"/>
                    </a:lnTo>
                  </a:path>
                </a:pathLst>
              </a:custGeom>
              <a:solidFill>
                <a:srgbClr val="008694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66" name="Freeform 10">
                <a:extLst>
                  <a:ext uri="{FF2B5EF4-FFF2-40B4-BE49-F238E27FC236}">
                    <a16:creationId xmlns:a16="http://schemas.microsoft.com/office/drawing/2014/main" id="{8B789130-D1BA-411D-AB89-019BFBE93F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8" y="3216"/>
                <a:ext cx="1110" cy="306"/>
              </a:xfrm>
              <a:custGeom>
                <a:avLst/>
                <a:gdLst>
                  <a:gd name="T0" fmla="*/ 1109 w 1110"/>
                  <a:gd name="T1" fmla="*/ 119 h 306"/>
                  <a:gd name="T2" fmla="*/ 536 w 1110"/>
                  <a:gd name="T3" fmla="*/ 305 h 306"/>
                  <a:gd name="T4" fmla="*/ 0 w 1110"/>
                  <a:gd name="T5" fmla="*/ 186 h 306"/>
                  <a:gd name="T6" fmla="*/ 575 w 1110"/>
                  <a:gd name="T7" fmla="*/ 0 h 306"/>
                  <a:gd name="T8" fmla="*/ 1109 w 1110"/>
                  <a:gd name="T9" fmla="*/ 119 h 3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10"/>
                  <a:gd name="T16" fmla="*/ 0 h 306"/>
                  <a:gd name="T17" fmla="*/ 1110 w 1110"/>
                  <a:gd name="T18" fmla="*/ 306 h 3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10" h="306">
                    <a:moveTo>
                      <a:pt x="1109" y="119"/>
                    </a:moveTo>
                    <a:lnTo>
                      <a:pt x="536" y="305"/>
                    </a:lnTo>
                    <a:lnTo>
                      <a:pt x="0" y="186"/>
                    </a:lnTo>
                    <a:lnTo>
                      <a:pt x="575" y="0"/>
                    </a:lnTo>
                    <a:lnTo>
                      <a:pt x="1109" y="119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rgbClr val="008694"/>
                  </a:gs>
                </a:gsLst>
                <a:lin ang="18900000" scaled="1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67" name="Freeform 11">
                <a:extLst>
                  <a:ext uri="{FF2B5EF4-FFF2-40B4-BE49-F238E27FC236}">
                    <a16:creationId xmlns:a16="http://schemas.microsoft.com/office/drawing/2014/main" id="{63A35160-4B16-4DA9-A284-E5719686C0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4" y="3335"/>
                <a:ext cx="574" cy="330"/>
              </a:xfrm>
              <a:custGeom>
                <a:avLst/>
                <a:gdLst>
                  <a:gd name="T0" fmla="*/ 573 w 574"/>
                  <a:gd name="T1" fmla="*/ 142 h 330"/>
                  <a:gd name="T2" fmla="*/ 573 w 574"/>
                  <a:gd name="T3" fmla="*/ 0 h 330"/>
                  <a:gd name="T4" fmla="*/ 0 w 574"/>
                  <a:gd name="T5" fmla="*/ 186 h 330"/>
                  <a:gd name="T6" fmla="*/ 0 w 574"/>
                  <a:gd name="T7" fmla="*/ 329 h 330"/>
                  <a:gd name="T8" fmla="*/ 573 w 574"/>
                  <a:gd name="T9" fmla="*/ 142 h 3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4"/>
                  <a:gd name="T16" fmla="*/ 0 h 330"/>
                  <a:gd name="T17" fmla="*/ 574 w 574"/>
                  <a:gd name="T18" fmla="*/ 330 h 3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4" h="330">
                    <a:moveTo>
                      <a:pt x="573" y="142"/>
                    </a:moveTo>
                    <a:lnTo>
                      <a:pt x="573" y="0"/>
                    </a:lnTo>
                    <a:lnTo>
                      <a:pt x="0" y="186"/>
                    </a:lnTo>
                    <a:lnTo>
                      <a:pt x="0" y="329"/>
                    </a:lnTo>
                    <a:lnTo>
                      <a:pt x="573" y="142"/>
                    </a:lnTo>
                  </a:path>
                </a:pathLst>
              </a:custGeom>
              <a:solidFill>
                <a:srgbClr val="008694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68" name="Freeform 12">
                <a:extLst>
                  <a:ext uri="{FF2B5EF4-FFF2-40B4-BE49-F238E27FC236}">
                    <a16:creationId xmlns:a16="http://schemas.microsoft.com/office/drawing/2014/main" id="{50FC9050-B00F-4965-8347-1346D93F78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46" y="3450"/>
                <a:ext cx="17" cy="17"/>
              </a:xfrm>
              <a:custGeom>
                <a:avLst/>
                <a:gdLst>
                  <a:gd name="T0" fmla="*/ 6 w 17"/>
                  <a:gd name="T1" fmla="*/ 13 h 17"/>
                  <a:gd name="T2" fmla="*/ 11 w 17"/>
                  <a:gd name="T3" fmla="*/ 13 h 17"/>
                  <a:gd name="T4" fmla="*/ 11 w 17"/>
                  <a:gd name="T5" fmla="*/ 11 h 17"/>
                  <a:gd name="T6" fmla="*/ 13 w 17"/>
                  <a:gd name="T7" fmla="*/ 11 h 17"/>
                  <a:gd name="T8" fmla="*/ 13 w 17"/>
                  <a:gd name="T9" fmla="*/ 9 h 17"/>
                  <a:gd name="T10" fmla="*/ 16 w 17"/>
                  <a:gd name="T11" fmla="*/ 9 h 17"/>
                  <a:gd name="T12" fmla="*/ 16 w 17"/>
                  <a:gd name="T13" fmla="*/ 4 h 17"/>
                  <a:gd name="T14" fmla="*/ 16 w 17"/>
                  <a:gd name="T15" fmla="*/ 2 h 17"/>
                  <a:gd name="T16" fmla="*/ 16 w 17"/>
                  <a:gd name="T17" fmla="*/ 0 h 17"/>
                  <a:gd name="T18" fmla="*/ 13 w 17"/>
                  <a:gd name="T19" fmla="*/ 0 h 17"/>
                  <a:gd name="T20" fmla="*/ 6 w 17"/>
                  <a:gd name="T21" fmla="*/ 2 h 17"/>
                  <a:gd name="T22" fmla="*/ 9 w 17"/>
                  <a:gd name="T23" fmla="*/ 2 h 17"/>
                  <a:gd name="T24" fmla="*/ 2 w 17"/>
                  <a:gd name="T25" fmla="*/ 4 h 17"/>
                  <a:gd name="T26" fmla="*/ 0 w 17"/>
                  <a:gd name="T27" fmla="*/ 4 h 17"/>
                  <a:gd name="T28" fmla="*/ 0 w 17"/>
                  <a:gd name="T29" fmla="*/ 7 h 17"/>
                  <a:gd name="T30" fmla="*/ 0 w 17"/>
                  <a:gd name="T31" fmla="*/ 9 h 17"/>
                  <a:gd name="T32" fmla="*/ 2 w 17"/>
                  <a:gd name="T33" fmla="*/ 13 h 17"/>
                  <a:gd name="T34" fmla="*/ 2 w 17"/>
                  <a:gd name="T35" fmla="*/ 16 h 17"/>
                  <a:gd name="T36" fmla="*/ 4 w 17"/>
                  <a:gd name="T37" fmla="*/ 16 h 17"/>
                  <a:gd name="T38" fmla="*/ 6 w 17"/>
                  <a:gd name="T39" fmla="*/ 16 h 17"/>
                  <a:gd name="T40" fmla="*/ 9 w 17"/>
                  <a:gd name="T41" fmla="*/ 13 h 17"/>
                  <a:gd name="T42" fmla="*/ 6 w 17"/>
                  <a:gd name="T43" fmla="*/ 13 h 1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7"/>
                  <a:gd name="T67" fmla="*/ 0 h 17"/>
                  <a:gd name="T68" fmla="*/ 17 w 17"/>
                  <a:gd name="T69" fmla="*/ 17 h 17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7" h="17">
                    <a:moveTo>
                      <a:pt x="6" y="13"/>
                    </a:moveTo>
                    <a:lnTo>
                      <a:pt x="11" y="13"/>
                    </a:lnTo>
                    <a:lnTo>
                      <a:pt x="11" y="11"/>
                    </a:lnTo>
                    <a:lnTo>
                      <a:pt x="13" y="11"/>
                    </a:lnTo>
                    <a:lnTo>
                      <a:pt x="13" y="9"/>
                    </a:lnTo>
                    <a:lnTo>
                      <a:pt x="16" y="9"/>
                    </a:lnTo>
                    <a:lnTo>
                      <a:pt x="16" y="4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6" y="2"/>
                    </a:lnTo>
                    <a:lnTo>
                      <a:pt x="9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13"/>
                    </a:lnTo>
                    <a:lnTo>
                      <a:pt x="2" y="16"/>
                    </a:lnTo>
                    <a:lnTo>
                      <a:pt x="4" y="16"/>
                    </a:lnTo>
                    <a:lnTo>
                      <a:pt x="6" y="16"/>
                    </a:lnTo>
                    <a:lnTo>
                      <a:pt x="9" y="13"/>
                    </a:lnTo>
                    <a:lnTo>
                      <a:pt x="6" y="13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69" name="Freeform 13">
                <a:extLst>
                  <a:ext uri="{FF2B5EF4-FFF2-40B4-BE49-F238E27FC236}">
                    <a16:creationId xmlns:a16="http://schemas.microsoft.com/office/drawing/2014/main" id="{8DCD3C4A-98DB-4283-8B78-2AEE075180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2" y="3488"/>
                <a:ext cx="20" cy="28"/>
              </a:xfrm>
              <a:custGeom>
                <a:avLst/>
                <a:gdLst>
                  <a:gd name="T0" fmla="*/ 8 w 20"/>
                  <a:gd name="T1" fmla="*/ 6 h 28"/>
                  <a:gd name="T2" fmla="*/ 8 w 20"/>
                  <a:gd name="T3" fmla="*/ 4 h 28"/>
                  <a:gd name="T4" fmla="*/ 12 w 20"/>
                  <a:gd name="T5" fmla="*/ 14 h 28"/>
                  <a:gd name="T6" fmla="*/ 6 w 20"/>
                  <a:gd name="T7" fmla="*/ 15 h 28"/>
                  <a:gd name="T8" fmla="*/ 8 w 20"/>
                  <a:gd name="T9" fmla="*/ 6 h 28"/>
                  <a:gd name="T10" fmla="*/ 6 w 20"/>
                  <a:gd name="T11" fmla="*/ 25 h 28"/>
                  <a:gd name="T12" fmla="*/ 6 w 20"/>
                  <a:gd name="T13" fmla="*/ 23 h 28"/>
                  <a:gd name="T14" fmla="*/ 2 w 20"/>
                  <a:gd name="T15" fmla="*/ 25 h 28"/>
                  <a:gd name="T16" fmla="*/ 4 w 20"/>
                  <a:gd name="T17" fmla="*/ 15 h 28"/>
                  <a:gd name="T18" fmla="*/ 12 w 20"/>
                  <a:gd name="T19" fmla="*/ 14 h 28"/>
                  <a:gd name="T20" fmla="*/ 13 w 20"/>
                  <a:gd name="T21" fmla="*/ 21 h 28"/>
                  <a:gd name="T22" fmla="*/ 12 w 20"/>
                  <a:gd name="T23" fmla="*/ 21 h 28"/>
                  <a:gd name="T24" fmla="*/ 19 w 20"/>
                  <a:gd name="T25" fmla="*/ 19 h 28"/>
                  <a:gd name="T26" fmla="*/ 17 w 20"/>
                  <a:gd name="T27" fmla="*/ 19 h 28"/>
                  <a:gd name="T28" fmla="*/ 10 w 20"/>
                  <a:gd name="T29" fmla="*/ 0 h 28"/>
                  <a:gd name="T30" fmla="*/ 8 w 20"/>
                  <a:gd name="T31" fmla="*/ 2 h 28"/>
                  <a:gd name="T32" fmla="*/ 2 w 20"/>
                  <a:gd name="T33" fmla="*/ 25 h 28"/>
                  <a:gd name="T34" fmla="*/ 0 w 20"/>
                  <a:gd name="T35" fmla="*/ 25 h 28"/>
                  <a:gd name="T36" fmla="*/ 0 w 20"/>
                  <a:gd name="T37" fmla="*/ 27 h 28"/>
                  <a:gd name="T38" fmla="*/ 6 w 20"/>
                  <a:gd name="T39" fmla="*/ 25 h 28"/>
                  <a:gd name="T40" fmla="*/ 8 w 20"/>
                  <a:gd name="T41" fmla="*/ 6 h 2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0"/>
                  <a:gd name="T64" fmla="*/ 0 h 28"/>
                  <a:gd name="T65" fmla="*/ 20 w 20"/>
                  <a:gd name="T66" fmla="*/ 28 h 28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0" h="28">
                    <a:moveTo>
                      <a:pt x="8" y="6"/>
                    </a:moveTo>
                    <a:lnTo>
                      <a:pt x="8" y="4"/>
                    </a:lnTo>
                    <a:lnTo>
                      <a:pt x="12" y="14"/>
                    </a:lnTo>
                    <a:lnTo>
                      <a:pt x="6" y="15"/>
                    </a:lnTo>
                    <a:lnTo>
                      <a:pt x="8" y="6"/>
                    </a:lnTo>
                    <a:lnTo>
                      <a:pt x="6" y="25"/>
                    </a:lnTo>
                    <a:lnTo>
                      <a:pt x="6" y="23"/>
                    </a:lnTo>
                    <a:lnTo>
                      <a:pt x="2" y="25"/>
                    </a:lnTo>
                    <a:lnTo>
                      <a:pt x="4" y="15"/>
                    </a:lnTo>
                    <a:lnTo>
                      <a:pt x="12" y="14"/>
                    </a:lnTo>
                    <a:lnTo>
                      <a:pt x="13" y="21"/>
                    </a:lnTo>
                    <a:lnTo>
                      <a:pt x="12" y="21"/>
                    </a:lnTo>
                    <a:lnTo>
                      <a:pt x="19" y="19"/>
                    </a:lnTo>
                    <a:lnTo>
                      <a:pt x="17" y="19"/>
                    </a:lnTo>
                    <a:lnTo>
                      <a:pt x="10" y="0"/>
                    </a:lnTo>
                    <a:lnTo>
                      <a:pt x="8" y="2"/>
                    </a:lnTo>
                    <a:lnTo>
                      <a:pt x="2" y="25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6" y="25"/>
                    </a:lnTo>
                    <a:lnTo>
                      <a:pt x="8" y="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70" name="Freeform 14">
                <a:extLst>
                  <a:ext uri="{FF2B5EF4-FFF2-40B4-BE49-F238E27FC236}">
                    <a16:creationId xmlns:a16="http://schemas.microsoft.com/office/drawing/2014/main" id="{C53ECB82-8004-48E1-AEE7-A5F3C84DD0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9" y="3482"/>
                <a:ext cx="17" cy="24"/>
              </a:xfrm>
              <a:custGeom>
                <a:avLst/>
                <a:gdLst>
                  <a:gd name="T0" fmla="*/ 16 w 17"/>
                  <a:gd name="T1" fmla="*/ 6 h 24"/>
                  <a:gd name="T2" fmla="*/ 14 w 17"/>
                  <a:gd name="T3" fmla="*/ 8 h 24"/>
                  <a:gd name="T4" fmla="*/ 14 w 17"/>
                  <a:gd name="T5" fmla="*/ 6 h 24"/>
                  <a:gd name="T6" fmla="*/ 14 w 17"/>
                  <a:gd name="T7" fmla="*/ 4 h 24"/>
                  <a:gd name="T8" fmla="*/ 12 w 17"/>
                  <a:gd name="T9" fmla="*/ 2 h 24"/>
                  <a:gd name="T10" fmla="*/ 10 w 17"/>
                  <a:gd name="T11" fmla="*/ 2 h 24"/>
                  <a:gd name="T12" fmla="*/ 8 w 17"/>
                  <a:gd name="T13" fmla="*/ 2 h 24"/>
                  <a:gd name="T14" fmla="*/ 8 w 17"/>
                  <a:gd name="T15" fmla="*/ 4 h 24"/>
                  <a:gd name="T16" fmla="*/ 6 w 17"/>
                  <a:gd name="T17" fmla="*/ 4 h 24"/>
                  <a:gd name="T18" fmla="*/ 6 w 17"/>
                  <a:gd name="T19" fmla="*/ 6 h 24"/>
                  <a:gd name="T20" fmla="*/ 4 w 17"/>
                  <a:gd name="T21" fmla="*/ 8 h 24"/>
                  <a:gd name="T22" fmla="*/ 4 w 17"/>
                  <a:gd name="T23" fmla="*/ 10 h 24"/>
                  <a:gd name="T24" fmla="*/ 4 w 17"/>
                  <a:gd name="T25" fmla="*/ 12 h 24"/>
                  <a:gd name="T26" fmla="*/ 4 w 17"/>
                  <a:gd name="T27" fmla="*/ 14 h 24"/>
                  <a:gd name="T28" fmla="*/ 4 w 17"/>
                  <a:gd name="T29" fmla="*/ 18 h 24"/>
                  <a:gd name="T30" fmla="*/ 4 w 17"/>
                  <a:gd name="T31" fmla="*/ 20 h 24"/>
                  <a:gd name="T32" fmla="*/ 4 w 17"/>
                  <a:gd name="T33" fmla="*/ 21 h 24"/>
                  <a:gd name="T34" fmla="*/ 6 w 17"/>
                  <a:gd name="T35" fmla="*/ 21 h 24"/>
                  <a:gd name="T36" fmla="*/ 6 w 17"/>
                  <a:gd name="T37" fmla="*/ 23 h 24"/>
                  <a:gd name="T38" fmla="*/ 8 w 17"/>
                  <a:gd name="T39" fmla="*/ 23 h 24"/>
                  <a:gd name="T40" fmla="*/ 10 w 17"/>
                  <a:gd name="T41" fmla="*/ 23 h 24"/>
                  <a:gd name="T42" fmla="*/ 12 w 17"/>
                  <a:gd name="T43" fmla="*/ 21 h 24"/>
                  <a:gd name="T44" fmla="*/ 12 w 17"/>
                  <a:gd name="T45" fmla="*/ 20 h 24"/>
                  <a:gd name="T46" fmla="*/ 14 w 17"/>
                  <a:gd name="T47" fmla="*/ 20 h 24"/>
                  <a:gd name="T48" fmla="*/ 14 w 17"/>
                  <a:gd name="T49" fmla="*/ 18 h 24"/>
                  <a:gd name="T50" fmla="*/ 14 w 17"/>
                  <a:gd name="T51" fmla="*/ 16 h 24"/>
                  <a:gd name="T52" fmla="*/ 14 w 17"/>
                  <a:gd name="T53" fmla="*/ 14 h 24"/>
                  <a:gd name="T54" fmla="*/ 16 w 17"/>
                  <a:gd name="T55" fmla="*/ 14 h 24"/>
                  <a:gd name="T56" fmla="*/ 16 w 17"/>
                  <a:gd name="T57" fmla="*/ 21 h 24"/>
                  <a:gd name="T58" fmla="*/ 14 w 17"/>
                  <a:gd name="T59" fmla="*/ 21 h 24"/>
                  <a:gd name="T60" fmla="*/ 12 w 17"/>
                  <a:gd name="T61" fmla="*/ 23 h 24"/>
                  <a:gd name="T62" fmla="*/ 10 w 17"/>
                  <a:gd name="T63" fmla="*/ 23 h 24"/>
                  <a:gd name="T64" fmla="*/ 8 w 17"/>
                  <a:gd name="T65" fmla="*/ 23 h 24"/>
                  <a:gd name="T66" fmla="*/ 6 w 17"/>
                  <a:gd name="T67" fmla="*/ 23 h 24"/>
                  <a:gd name="T68" fmla="*/ 4 w 17"/>
                  <a:gd name="T69" fmla="*/ 23 h 24"/>
                  <a:gd name="T70" fmla="*/ 2 w 17"/>
                  <a:gd name="T71" fmla="*/ 23 h 24"/>
                  <a:gd name="T72" fmla="*/ 2 w 17"/>
                  <a:gd name="T73" fmla="*/ 21 h 24"/>
                  <a:gd name="T74" fmla="*/ 0 w 17"/>
                  <a:gd name="T75" fmla="*/ 20 h 24"/>
                  <a:gd name="T76" fmla="*/ 0 w 17"/>
                  <a:gd name="T77" fmla="*/ 18 h 24"/>
                  <a:gd name="T78" fmla="*/ 0 w 17"/>
                  <a:gd name="T79" fmla="*/ 16 h 24"/>
                  <a:gd name="T80" fmla="*/ 0 w 17"/>
                  <a:gd name="T81" fmla="*/ 14 h 24"/>
                  <a:gd name="T82" fmla="*/ 0 w 17"/>
                  <a:gd name="T83" fmla="*/ 10 h 24"/>
                  <a:gd name="T84" fmla="*/ 2 w 17"/>
                  <a:gd name="T85" fmla="*/ 8 h 24"/>
                  <a:gd name="T86" fmla="*/ 2 w 17"/>
                  <a:gd name="T87" fmla="*/ 6 h 24"/>
                  <a:gd name="T88" fmla="*/ 4 w 17"/>
                  <a:gd name="T89" fmla="*/ 4 h 24"/>
                  <a:gd name="T90" fmla="*/ 6 w 17"/>
                  <a:gd name="T91" fmla="*/ 4 h 24"/>
                  <a:gd name="T92" fmla="*/ 8 w 17"/>
                  <a:gd name="T93" fmla="*/ 2 h 24"/>
                  <a:gd name="T94" fmla="*/ 10 w 17"/>
                  <a:gd name="T95" fmla="*/ 2 h 24"/>
                  <a:gd name="T96" fmla="*/ 10 w 17"/>
                  <a:gd name="T97" fmla="*/ 0 h 24"/>
                  <a:gd name="T98" fmla="*/ 12 w 17"/>
                  <a:gd name="T99" fmla="*/ 0 h 24"/>
                  <a:gd name="T100" fmla="*/ 14 w 17"/>
                  <a:gd name="T101" fmla="*/ 0 h 24"/>
                  <a:gd name="T102" fmla="*/ 16 w 17"/>
                  <a:gd name="T103" fmla="*/ 0 h 24"/>
                  <a:gd name="T104" fmla="*/ 16 w 17"/>
                  <a:gd name="T105" fmla="*/ 6 h 24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7"/>
                  <a:gd name="T160" fmla="*/ 0 h 24"/>
                  <a:gd name="T161" fmla="*/ 17 w 17"/>
                  <a:gd name="T162" fmla="*/ 24 h 24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7" h="24">
                    <a:moveTo>
                      <a:pt x="16" y="6"/>
                    </a:moveTo>
                    <a:lnTo>
                      <a:pt x="14" y="8"/>
                    </a:lnTo>
                    <a:lnTo>
                      <a:pt x="14" y="6"/>
                    </a:lnTo>
                    <a:lnTo>
                      <a:pt x="14" y="4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6" y="6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4" y="18"/>
                    </a:lnTo>
                    <a:lnTo>
                      <a:pt x="4" y="20"/>
                    </a:lnTo>
                    <a:lnTo>
                      <a:pt x="4" y="21"/>
                    </a:lnTo>
                    <a:lnTo>
                      <a:pt x="6" y="21"/>
                    </a:lnTo>
                    <a:lnTo>
                      <a:pt x="6" y="23"/>
                    </a:lnTo>
                    <a:lnTo>
                      <a:pt x="8" y="23"/>
                    </a:lnTo>
                    <a:lnTo>
                      <a:pt x="10" y="23"/>
                    </a:lnTo>
                    <a:lnTo>
                      <a:pt x="12" y="21"/>
                    </a:lnTo>
                    <a:lnTo>
                      <a:pt x="12" y="20"/>
                    </a:lnTo>
                    <a:lnTo>
                      <a:pt x="14" y="20"/>
                    </a:lnTo>
                    <a:lnTo>
                      <a:pt x="14" y="18"/>
                    </a:lnTo>
                    <a:lnTo>
                      <a:pt x="14" y="16"/>
                    </a:lnTo>
                    <a:lnTo>
                      <a:pt x="14" y="14"/>
                    </a:lnTo>
                    <a:lnTo>
                      <a:pt x="16" y="14"/>
                    </a:lnTo>
                    <a:lnTo>
                      <a:pt x="16" y="21"/>
                    </a:lnTo>
                    <a:lnTo>
                      <a:pt x="14" y="21"/>
                    </a:lnTo>
                    <a:lnTo>
                      <a:pt x="12" y="23"/>
                    </a:lnTo>
                    <a:lnTo>
                      <a:pt x="10" y="23"/>
                    </a:lnTo>
                    <a:lnTo>
                      <a:pt x="8" y="23"/>
                    </a:lnTo>
                    <a:lnTo>
                      <a:pt x="6" y="23"/>
                    </a:lnTo>
                    <a:lnTo>
                      <a:pt x="4" y="23"/>
                    </a:lnTo>
                    <a:lnTo>
                      <a:pt x="2" y="23"/>
                    </a:lnTo>
                    <a:lnTo>
                      <a:pt x="2" y="21"/>
                    </a:lnTo>
                    <a:lnTo>
                      <a:pt x="0" y="20"/>
                    </a:lnTo>
                    <a:lnTo>
                      <a:pt x="0" y="18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2" y="8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6" y="0"/>
                    </a:lnTo>
                    <a:lnTo>
                      <a:pt x="16" y="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71" name="Freeform 15">
                <a:extLst>
                  <a:ext uri="{FF2B5EF4-FFF2-40B4-BE49-F238E27FC236}">
                    <a16:creationId xmlns:a16="http://schemas.microsoft.com/office/drawing/2014/main" id="{8123C8E2-6509-4BD7-AD37-11E9A02E0C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5" y="3477"/>
                <a:ext cx="18" cy="27"/>
              </a:xfrm>
              <a:custGeom>
                <a:avLst/>
                <a:gdLst>
                  <a:gd name="T0" fmla="*/ 0 w 18"/>
                  <a:gd name="T1" fmla="*/ 26 h 27"/>
                  <a:gd name="T2" fmla="*/ 2 w 18"/>
                  <a:gd name="T3" fmla="*/ 25 h 27"/>
                  <a:gd name="T4" fmla="*/ 2 w 18"/>
                  <a:gd name="T5" fmla="*/ 5 h 27"/>
                  <a:gd name="T6" fmla="*/ 0 w 18"/>
                  <a:gd name="T7" fmla="*/ 5 h 27"/>
                  <a:gd name="T8" fmla="*/ 15 w 18"/>
                  <a:gd name="T9" fmla="*/ 0 h 27"/>
                  <a:gd name="T10" fmla="*/ 15 w 18"/>
                  <a:gd name="T11" fmla="*/ 7 h 27"/>
                  <a:gd name="T12" fmla="*/ 15 w 18"/>
                  <a:gd name="T13" fmla="*/ 5 h 27"/>
                  <a:gd name="T14" fmla="*/ 13 w 18"/>
                  <a:gd name="T15" fmla="*/ 4 h 27"/>
                  <a:gd name="T16" fmla="*/ 13 w 18"/>
                  <a:gd name="T17" fmla="*/ 2 h 27"/>
                  <a:gd name="T18" fmla="*/ 11 w 18"/>
                  <a:gd name="T19" fmla="*/ 2 h 27"/>
                  <a:gd name="T20" fmla="*/ 5 w 18"/>
                  <a:gd name="T21" fmla="*/ 4 h 27"/>
                  <a:gd name="T22" fmla="*/ 5 w 18"/>
                  <a:gd name="T23" fmla="*/ 13 h 27"/>
                  <a:gd name="T24" fmla="*/ 7 w 18"/>
                  <a:gd name="T25" fmla="*/ 13 h 27"/>
                  <a:gd name="T26" fmla="*/ 7 w 18"/>
                  <a:gd name="T27" fmla="*/ 11 h 27"/>
                  <a:gd name="T28" fmla="*/ 9 w 18"/>
                  <a:gd name="T29" fmla="*/ 11 h 27"/>
                  <a:gd name="T30" fmla="*/ 9 w 18"/>
                  <a:gd name="T31" fmla="*/ 9 h 27"/>
                  <a:gd name="T32" fmla="*/ 11 w 18"/>
                  <a:gd name="T33" fmla="*/ 9 h 27"/>
                  <a:gd name="T34" fmla="*/ 11 w 18"/>
                  <a:gd name="T35" fmla="*/ 7 h 27"/>
                  <a:gd name="T36" fmla="*/ 11 w 18"/>
                  <a:gd name="T37" fmla="*/ 17 h 27"/>
                  <a:gd name="T38" fmla="*/ 11 w 18"/>
                  <a:gd name="T39" fmla="*/ 15 h 27"/>
                  <a:gd name="T40" fmla="*/ 9 w 18"/>
                  <a:gd name="T41" fmla="*/ 15 h 27"/>
                  <a:gd name="T42" fmla="*/ 9 w 18"/>
                  <a:gd name="T43" fmla="*/ 13 h 27"/>
                  <a:gd name="T44" fmla="*/ 7 w 18"/>
                  <a:gd name="T45" fmla="*/ 13 h 27"/>
                  <a:gd name="T46" fmla="*/ 5 w 18"/>
                  <a:gd name="T47" fmla="*/ 13 h 27"/>
                  <a:gd name="T48" fmla="*/ 5 w 18"/>
                  <a:gd name="T49" fmla="*/ 25 h 27"/>
                  <a:gd name="T50" fmla="*/ 11 w 18"/>
                  <a:gd name="T51" fmla="*/ 23 h 27"/>
                  <a:gd name="T52" fmla="*/ 11 w 18"/>
                  <a:gd name="T53" fmla="*/ 21 h 27"/>
                  <a:gd name="T54" fmla="*/ 13 w 18"/>
                  <a:gd name="T55" fmla="*/ 21 h 27"/>
                  <a:gd name="T56" fmla="*/ 13 w 18"/>
                  <a:gd name="T57" fmla="*/ 19 h 27"/>
                  <a:gd name="T58" fmla="*/ 15 w 18"/>
                  <a:gd name="T59" fmla="*/ 17 h 27"/>
                  <a:gd name="T60" fmla="*/ 15 w 18"/>
                  <a:gd name="T61" fmla="*/ 15 h 27"/>
                  <a:gd name="T62" fmla="*/ 15 w 18"/>
                  <a:gd name="T63" fmla="*/ 13 h 27"/>
                  <a:gd name="T64" fmla="*/ 17 w 18"/>
                  <a:gd name="T65" fmla="*/ 13 h 27"/>
                  <a:gd name="T66" fmla="*/ 17 w 18"/>
                  <a:gd name="T67" fmla="*/ 21 h 27"/>
                  <a:gd name="T68" fmla="*/ 0 w 18"/>
                  <a:gd name="T69" fmla="*/ 26 h 27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8"/>
                  <a:gd name="T106" fmla="*/ 0 h 27"/>
                  <a:gd name="T107" fmla="*/ 18 w 18"/>
                  <a:gd name="T108" fmla="*/ 27 h 27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8" h="27">
                    <a:moveTo>
                      <a:pt x="0" y="26"/>
                    </a:moveTo>
                    <a:lnTo>
                      <a:pt x="2" y="2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15" y="0"/>
                    </a:lnTo>
                    <a:lnTo>
                      <a:pt x="15" y="7"/>
                    </a:lnTo>
                    <a:lnTo>
                      <a:pt x="15" y="5"/>
                    </a:lnTo>
                    <a:lnTo>
                      <a:pt x="13" y="4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5" y="4"/>
                    </a:lnTo>
                    <a:lnTo>
                      <a:pt x="5" y="13"/>
                    </a:lnTo>
                    <a:lnTo>
                      <a:pt x="7" y="13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9" y="9"/>
                    </a:lnTo>
                    <a:lnTo>
                      <a:pt x="11" y="9"/>
                    </a:lnTo>
                    <a:lnTo>
                      <a:pt x="11" y="7"/>
                    </a:lnTo>
                    <a:lnTo>
                      <a:pt x="11" y="17"/>
                    </a:lnTo>
                    <a:lnTo>
                      <a:pt x="11" y="15"/>
                    </a:lnTo>
                    <a:lnTo>
                      <a:pt x="9" y="15"/>
                    </a:lnTo>
                    <a:lnTo>
                      <a:pt x="9" y="13"/>
                    </a:lnTo>
                    <a:lnTo>
                      <a:pt x="7" y="13"/>
                    </a:lnTo>
                    <a:lnTo>
                      <a:pt x="5" y="13"/>
                    </a:lnTo>
                    <a:lnTo>
                      <a:pt x="5" y="25"/>
                    </a:lnTo>
                    <a:lnTo>
                      <a:pt x="11" y="23"/>
                    </a:lnTo>
                    <a:lnTo>
                      <a:pt x="11" y="21"/>
                    </a:lnTo>
                    <a:lnTo>
                      <a:pt x="13" y="21"/>
                    </a:lnTo>
                    <a:lnTo>
                      <a:pt x="13" y="19"/>
                    </a:lnTo>
                    <a:lnTo>
                      <a:pt x="15" y="17"/>
                    </a:lnTo>
                    <a:lnTo>
                      <a:pt x="15" y="15"/>
                    </a:lnTo>
                    <a:lnTo>
                      <a:pt x="15" y="13"/>
                    </a:lnTo>
                    <a:lnTo>
                      <a:pt x="17" y="13"/>
                    </a:lnTo>
                    <a:lnTo>
                      <a:pt x="17" y="21"/>
                    </a:lnTo>
                    <a:lnTo>
                      <a:pt x="0" y="2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72" name="Freeform 16">
                <a:extLst>
                  <a:ext uri="{FF2B5EF4-FFF2-40B4-BE49-F238E27FC236}">
                    <a16:creationId xmlns:a16="http://schemas.microsoft.com/office/drawing/2014/main" id="{69689318-04F5-4B40-8AEA-5C84ED46BB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2" y="3479"/>
                <a:ext cx="17" cy="20"/>
              </a:xfrm>
              <a:custGeom>
                <a:avLst/>
                <a:gdLst>
                  <a:gd name="T0" fmla="*/ 2 w 17"/>
                  <a:gd name="T1" fmla="*/ 11 h 20"/>
                  <a:gd name="T2" fmla="*/ 2 w 17"/>
                  <a:gd name="T3" fmla="*/ 13 h 20"/>
                  <a:gd name="T4" fmla="*/ 2 w 17"/>
                  <a:gd name="T5" fmla="*/ 15 h 20"/>
                  <a:gd name="T6" fmla="*/ 5 w 17"/>
                  <a:gd name="T7" fmla="*/ 17 h 20"/>
                  <a:gd name="T8" fmla="*/ 8 w 17"/>
                  <a:gd name="T9" fmla="*/ 17 h 20"/>
                  <a:gd name="T10" fmla="*/ 11 w 17"/>
                  <a:gd name="T11" fmla="*/ 17 h 20"/>
                  <a:gd name="T12" fmla="*/ 11 w 17"/>
                  <a:gd name="T13" fmla="*/ 15 h 20"/>
                  <a:gd name="T14" fmla="*/ 13 w 17"/>
                  <a:gd name="T15" fmla="*/ 15 h 20"/>
                  <a:gd name="T16" fmla="*/ 13 w 17"/>
                  <a:gd name="T17" fmla="*/ 13 h 20"/>
                  <a:gd name="T18" fmla="*/ 13 w 17"/>
                  <a:gd name="T19" fmla="*/ 11 h 20"/>
                  <a:gd name="T20" fmla="*/ 11 w 17"/>
                  <a:gd name="T21" fmla="*/ 11 h 20"/>
                  <a:gd name="T22" fmla="*/ 8 w 17"/>
                  <a:gd name="T23" fmla="*/ 11 h 20"/>
                  <a:gd name="T24" fmla="*/ 5 w 17"/>
                  <a:gd name="T25" fmla="*/ 11 h 20"/>
                  <a:gd name="T26" fmla="*/ 2 w 17"/>
                  <a:gd name="T27" fmla="*/ 9 h 20"/>
                  <a:gd name="T28" fmla="*/ 0 w 17"/>
                  <a:gd name="T29" fmla="*/ 7 h 20"/>
                  <a:gd name="T30" fmla="*/ 0 w 17"/>
                  <a:gd name="T31" fmla="*/ 5 h 20"/>
                  <a:gd name="T32" fmla="*/ 2 w 17"/>
                  <a:gd name="T33" fmla="*/ 5 h 20"/>
                  <a:gd name="T34" fmla="*/ 2 w 17"/>
                  <a:gd name="T35" fmla="*/ 3 h 20"/>
                  <a:gd name="T36" fmla="*/ 5 w 17"/>
                  <a:gd name="T37" fmla="*/ 2 h 20"/>
                  <a:gd name="T38" fmla="*/ 8 w 17"/>
                  <a:gd name="T39" fmla="*/ 2 h 20"/>
                  <a:gd name="T40" fmla="*/ 8 w 17"/>
                  <a:gd name="T41" fmla="*/ 0 h 20"/>
                  <a:gd name="T42" fmla="*/ 11 w 17"/>
                  <a:gd name="T43" fmla="*/ 0 h 20"/>
                  <a:gd name="T44" fmla="*/ 13 w 17"/>
                  <a:gd name="T45" fmla="*/ 0 h 20"/>
                  <a:gd name="T46" fmla="*/ 16 w 17"/>
                  <a:gd name="T47" fmla="*/ 0 h 20"/>
                  <a:gd name="T48" fmla="*/ 16 w 17"/>
                  <a:gd name="T49" fmla="*/ 5 h 20"/>
                  <a:gd name="T50" fmla="*/ 13 w 17"/>
                  <a:gd name="T51" fmla="*/ 5 h 20"/>
                  <a:gd name="T52" fmla="*/ 13 w 17"/>
                  <a:gd name="T53" fmla="*/ 3 h 20"/>
                  <a:gd name="T54" fmla="*/ 13 w 17"/>
                  <a:gd name="T55" fmla="*/ 2 h 20"/>
                  <a:gd name="T56" fmla="*/ 11 w 17"/>
                  <a:gd name="T57" fmla="*/ 2 h 20"/>
                  <a:gd name="T58" fmla="*/ 8 w 17"/>
                  <a:gd name="T59" fmla="*/ 2 h 20"/>
                  <a:gd name="T60" fmla="*/ 5 w 17"/>
                  <a:gd name="T61" fmla="*/ 2 h 20"/>
                  <a:gd name="T62" fmla="*/ 5 w 17"/>
                  <a:gd name="T63" fmla="*/ 3 h 20"/>
                  <a:gd name="T64" fmla="*/ 2 w 17"/>
                  <a:gd name="T65" fmla="*/ 5 h 20"/>
                  <a:gd name="T66" fmla="*/ 5 w 17"/>
                  <a:gd name="T67" fmla="*/ 5 h 20"/>
                  <a:gd name="T68" fmla="*/ 5 w 17"/>
                  <a:gd name="T69" fmla="*/ 7 h 20"/>
                  <a:gd name="T70" fmla="*/ 8 w 17"/>
                  <a:gd name="T71" fmla="*/ 7 h 20"/>
                  <a:gd name="T72" fmla="*/ 11 w 17"/>
                  <a:gd name="T73" fmla="*/ 7 h 20"/>
                  <a:gd name="T74" fmla="*/ 13 w 17"/>
                  <a:gd name="T75" fmla="*/ 7 h 20"/>
                  <a:gd name="T76" fmla="*/ 16 w 17"/>
                  <a:gd name="T77" fmla="*/ 7 h 20"/>
                  <a:gd name="T78" fmla="*/ 16 w 17"/>
                  <a:gd name="T79" fmla="*/ 9 h 20"/>
                  <a:gd name="T80" fmla="*/ 16 w 17"/>
                  <a:gd name="T81" fmla="*/ 11 h 20"/>
                  <a:gd name="T82" fmla="*/ 16 w 17"/>
                  <a:gd name="T83" fmla="*/ 13 h 20"/>
                  <a:gd name="T84" fmla="*/ 13 w 17"/>
                  <a:gd name="T85" fmla="*/ 15 h 20"/>
                  <a:gd name="T86" fmla="*/ 11 w 17"/>
                  <a:gd name="T87" fmla="*/ 17 h 20"/>
                  <a:gd name="T88" fmla="*/ 8 w 17"/>
                  <a:gd name="T89" fmla="*/ 17 h 20"/>
                  <a:gd name="T90" fmla="*/ 5 w 17"/>
                  <a:gd name="T91" fmla="*/ 17 h 20"/>
                  <a:gd name="T92" fmla="*/ 5 w 17"/>
                  <a:gd name="T93" fmla="*/ 19 h 20"/>
                  <a:gd name="T94" fmla="*/ 2 w 17"/>
                  <a:gd name="T95" fmla="*/ 19 h 20"/>
                  <a:gd name="T96" fmla="*/ 2 w 17"/>
                  <a:gd name="T97" fmla="*/ 17 h 20"/>
                  <a:gd name="T98" fmla="*/ 0 w 17"/>
                  <a:gd name="T99" fmla="*/ 17 h 20"/>
                  <a:gd name="T100" fmla="*/ 0 w 17"/>
                  <a:gd name="T101" fmla="*/ 13 h 20"/>
                  <a:gd name="T102" fmla="*/ 2 w 17"/>
                  <a:gd name="T103" fmla="*/ 11 h 2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7"/>
                  <a:gd name="T157" fmla="*/ 0 h 20"/>
                  <a:gd name="T158" fmla="*/ 17 w 17"/>
                  <a:gd name="T159" fmla="*/ 20 h 20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7" h="20">
                    <a:moveTo>
                      <a:pt x="2" y="11"/>
                    </a:moveTo>
                    <a:lnTo>
                      <a:pt x="2" y="13"/>
                    </a:lnTo>
                    <a:lnTo>
                      <a:pt x="2" y="15"/>
                    </a:lnTo>
                    <a:lnTo>
                      <a:pt x="5" y="17"/>
                    </a:lnTo>
                    <a:lnTo>
                      <a:pt x="8" y="17"/>
                    </a:lnTo>
                    <a:lnTo>
                      <a:pt x="11" y="17"/>
                    </a:lnTo>
                    <a:lnTo>
                      <a:pt x="11" y="15"/>
                    </a:lnTo>
                    <a:lnTo>
                      <a:pt x="13" y="15"/>
                    </a:lnTo>
                    <a:lnTo>
                      <a:pt x="13" y="13"/>
                    </a:lnTo>
                    <a:lnTo>
                      <a:pt x="13" y="11"/>
                    </a:lnTo>
                    <a:lnTo>
                      <a:pt x="11" y="11"/>
                    </a:lnTo>
                    <a:lnTo>
                      <a:pt x="8" y="11"/>
                    </a:lnTo>
                    <a:lnTo>
                      <a:pt x="5" y="11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5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6" y="0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8" y="2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5" y="7"/>
                    </a:lnTo>
                    <a:lnTo>
                      <a:pt x="8" y="7"/>
                    </a:lnTo>
                    <a:lnTo>
                      <a:pt x="11" y="7"/>
                    </a:lnTo>
                    <a:lnTo>
                      <a:pt x="13" y="7"/>
                    </a:lnTo>
                    <a:lnTo>
                      <a:pt x="16" y="7"/>
                    </a:lnTo>
                    <a:lnTo>
                      <a:pt x="16" y="9"/>
                    </a:lnTo>
                    <a:lnTo>
                      <a:pt x="16" y="11"/>
                    </a:lnTo>
                    <a:lnTo>
                      <a:pt x="16" y="13"/>
                    </a:lnTo>
                    <a:lnTo>
                      <a:pt x="13" y="15"/>
                    </a:lnTo>
                    <a:lnTo>
                      <a:pt x="11" y="17"/>
                    </a:lnTo>
                    <a:lnTo>
                      <a:pt x="8" y="17"/>
                    </a:lnTo>
                    <a:lnTo>
                      <a:pt x="5" y="17"/>
                    </a:lnTo>
                    <a:lnTo>
                      <a:pt x="5" y="19"/>
                    </a:lnTo>
                    <a:lnTo>
                      <a:pt x="2" y="19"/>
                    </a:lnTo>
                    <a:lnTo>
                      <a:pt x="2" y="17"/>
                    </a:lnTo>
                    <a:lnTo>
                      <a:pt x="0" y="17"/>
                    </a:lnTo>
                    <a:lnTo>
                      <a:pt x="0" y="13"/>
                    </a:lnTo>
                    <a:lnTo>
                      <a:pt x="2" y="11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73" name="Freeform 17">
                <a:extLst>
                  <a:ext uri="{FF2B5EF4-FFF2-40B4-BE49-F238E27FC236}">
                    <a16:creationId xmlns:a16="http://schemas.microsoft.com/office/drawing/2014/main" id="{0F1620DF-C247-4D25-BA0C-C2C99EC74E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3" y="3471"/>
                <a:ext cx="24" cy="22"/>
              </a:xfrm>
              <a:custGeom>
                <a:avLst/>
                <a:gdLst>
                  <a:gd name="T0" fmla="*/ 0 w 24"/>
                  <a:gd name="T1" fmla="*/ 8 h 22"/>
                  <a:gd name="T2" fmla="*/ 6 w 24"/>
                  <a:gd name="T3" fmla="*/ 6 h 22"/>
                  <a:gd name="T4" fmla="*/ 4 w 24"/>
                  <a:gd name="T5" fmla="*/ 6 h 22"/>
                  <a:gd name="T6" fmla="*/ 10 w 24"/>
                  <a:gd name="T7" fmla="*/ 17 h 22"/>
                  <a:gd name="T8" fmla="*/ 12 w 24"/>
                  <a:gd name="T9" fmla="*/ 10 h 22"/>
                  <a:gd name="T10" fmla="*/ 10 w 24"/>
                  <a:gd name="T11" fmla="*/ 6 h 22"/>
                  <a:gd name="T12" fmla="*/ 8 w 24"/>
                  <a:gd name="T13" fmla="*/ 6 h 22"/>
                  <a:gd name="T14" fmla="*/ 16 w 24"/>
                  <a:gd name="T15" fmla="*/ 2 h 22"/>
                  <a:gd name="T16" fmla="*/ 16 w 24"/>
                  <a:gd name="T17" fmla="*/ 4 h 22"/>
                  <a:gd name="T18" fmla="*/ 14 w 24"/>
                  <a:gd name="T19" fmla="*/ 4 h 22"/>
                  <a:gd name="T20" fmla="*/ 18 w 24"/>
                  <a:gd name="T21" fmla="*/ 15 h 22"/>
                  <a:gd name="T22" fmla="*/ 21 w 24"/>
                  <a:gd name="T23" fmla="*/ 2 h 22"/>
                  <a:gd name="T24" fmla="*/ 19 w 24"/>
                  <a:gd name="T25" fmla="*/ 2 h 22"/>
                  <a:gd name="T26" fmla="*/ 23 w 24"/>
                  <a:gd name="T27" fmla="*/ 0 h 22"/>
                  <a:gd name="T28" fmla="*/ 21 w 24"/>
                  <a:gd name="T29" fmla="*/ 0 h 22"/>
                  <a:gd name="T30" fmla="*/ 18 w 24"/>
                  <a:gd name="T31" fmla="*/ 17 h 22"/>
                  <a:gd name="T32" fmla="*/ 16 w 24"/>
                  <a:gd name="T33" fmla="*/ 19 h 22"/>
                  <a:gd name="T34" fmla="*/ 12 w 24"/>
                  <a:gd name="T35" fmla="*/ 10 h 22"/>
                  <a:gd name="T36" fmla="*/ 8 w 24"/>
                  <a:gd name="T37" fmla="*/ 21 h 22"/>
                  <a:gd name="T38" fmla="*/ 2 w 24"/>
                  <a:gd name="T39" fmla="*/ 8 h 22"/>
                  <a:gd name="T40" fmla="*/ 0 w 24"/>
                  <a:gd name="T41" fmla="*/ 8 h 22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4"/>
                  <a:gd name="T64" fmla="*/ 0 h 22"/>
                  <a:gd name="T65" fmla="*/ 24 w 24"/>
                  <a:gd name="T66" fmla="*/ 22 h 22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4" h="22">
                    <a:moveTo>
                      <a:pt x="0" y="8"/>
                    </a:moveTo>
                    <a:lnTo>
                      <a:pt x="6" y="6"/>
                    </a:lnTo>
                    <a:lnTo>
                      <a:pt x="4" y="6"/>
                    </a:lnTo>
                    <a:lnTo>
                      <a:pt x="10" y="17"/>
                    </a:lnTo>
                    <a:lnTo>
                      <a:pt x="12" y="10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16" y="2"/>
                    </a:lnTo>
                    <a:lnTo>
                      <a:pt x="16" y="4"/>
                    </a:lnTo>
                    <a:lnTo>
                      <a:pt x="14" y="4"/>
                    </a:lnTo>
                    <a:lnTo>
                      <a:pt x="18" y="15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18" y="17"/>
                    </a:lnTo>
                    <a:lnTo>
                      <a:pt x="16" y="19"/>
                    </a:lnTo>
                    <a:lnTo>
                      <a:pt x="12" y="10"/>
                    </a:lnTo>
                    <a:lnTo>
                      <a:pt x="8" y="21"/>
                    </a:lnTo>
                    <a:lnTo>
                      <a:pt x="2" y="8"/>
                    </a:lnTo>
                    <a:lnTo>
                      <a:pt x="0" y="8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74" name="Freeform 18">
                <a:extLst>
                  <a:ext uri="{FF2B5EF4-FFF2-40B4-BE49-F238E27FC236}">
                    <a16:creationId xmlns:a16="http://schemas.microsoft.com/office/drawing/2014/main" id="{ACB77493-5A5E-45EB-A817-BEE9C88FD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26" y="3465"/>
                <a:ext cx="17" cy="22"/>
              </a:xfrm>
              <a:custGeom>
                <a:avLst/>
                <a:gdLst>
                  <a:gd name="T0" fmla="*/ 0 w 17"/>
                  <a:gd name="T1" fmla="*/ 2 h 22"/>
                  <a:gd name="T2" fmla="*/ 0 w 17"/>
                  <a:gd name="T3" fmla="*/ 4 h 22"/>
                  <a:gd name="T4" fmla="*/ 5 w 17"/>
                  <a:gd name="T5" fmla="*/ 4 h 22"/>
                  <a:gd name="T6" fmla="*/ 10 w 17"/>
                  <a:gd name="T7" fmla="*/ 2 h 22"/>
                  <a:gd name="T8" fmla="*/ 10 w 17"/>
                  <a:gd name="T9" fmla="*/ 0 h 22"/>
                  <a:gd name="T10" fmla="*/ 5 w 17"/>
                  <a:gd name="T11" fmla="*/ 0 h 22"/>
                  <a:gd name="T12" fmla="*/ 0 w 17"/>
                  <a:gd name="T13" fmla="*/ 0 h 22"/>
                  <a:gd name="T14" fmla="*/ 0 w 17"/>
                  <a:gd name="T15" fmla="*/ 2 h 22"/>
                  <a:gd name="T16" fmla="*/ 10 w 17"/>
                  <a:gd name="T17" fmla="*/ 4 h 22"/>
                  <a:gd name="T18" fmla="*/ 0 w 17"/>
                  <a:gd name="T19" fmla="*/ 6 h 22"/>
                  <a:gd name="T20" fmla="*/ 0 w 17"/>
                  <a:gd name="T21" fmla="*/ 21 h 22"/>
                  <a:gd name="T22" fmla="*/ 16 w 17"/>
                  <a:gd name="T23" fmla="*/ 19 h 22"/>
                  <a:gd name="T24" fmla="*/ 10 w 17"/>
                  <a:gd name="T25" fmla="*/ 19 h 22"/>
                  <a:gd name="T26" fmla="*/ 10 w 17"/>
                  <a:gd name="T27" fmla="*/ 4 h 22"/>
                  <a:gd name="T28" fmla="*/ 0 w 17"/>
                  <a:gd name="T29" fmla="*/ 2 h 2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7"/>
                  <a:gd name="T46" fmla="*/ 0 h 22"/>
                  <a:gd name="T47" fmla="*/ 17 w 17"/>
                  <a:gd name="T48" fmla="*/ 22 h 2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7" h="22">
                    <a:moveTo>
                      <a:pt x="0" y="2"/>
                    </a:moveTo>
                    <a:lnTo>
                      <a:pt x="0" y="4"/>
                    </a:lnTo>
                    <a:lnTo>
                      <a:pt x="5" y="4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0" y="4"/>
                    </a:lnTo>
                    <a:lnTo>
                      <a:pt x="0" y="6"/>
                    </a:lnTo>
                    <a:lnTo>
                      <a:pt x="0" y="21"/>
                    </a:lnTo>
                    <a:lnTo>
                      <a:pt x="16" y="19"/>
                    </a:lnTo>
                    <a:lnTo>
                      <a:pt x="10" y="19"/>
                    </a:lnTo>
                    <a:lnTo>
                      <a:pt x="10" y="4"/>
                    </a:lnTo>
                    <a:lnTo>
                      <a:pt x="0" y="2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75" name="Freeform 19">
                <a:extLst>
                  <a:ext uri="{FF2B5EF4-FFF2-40B4-BE49-F238E27FC236}">
                    <a16:creationId xmlns:a16="http://schemas.microsoft.com/office/drawing/2014/main" id="{8D39D42E-4E9E-4AE1-A1EA-1E50EFE2F2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32" y="3463"/>
                <a:ext cx="17" cy="22"/>
              </a:xfrm>
              <a:custGeom>
                <a:avLst/>
                <a:gdLst>
                  <a:gd name="T0" fmla="*/ 0 w 17"/>
                  <a:gd name="T1" fmla="*/ 6 h 22"/>
                  <a:gd name="T2" fmla="*/ 3 w 17"/>
                  <a:gd name="T3" fmla="*/ 6 h 22"/>
                  <a:gd name="T4" fmla="*/ 3 w 17"/>
                  <a:gd name="T5" fmla="*/ 2 h 22"/>
                  <a:gd name="T6" fmla="*/ 9 w 17"/>
                  <a:gd name="T7" fmla="*/ 0 h 22"/>
                  <a:gd name="T8" fmla="*/ 9 w 17"/>
                  <a:gd name="T9" fmla="*/ 4 h 22"/>
                  <a:gd name="T10" fmla="*/ 12 w 17"/>
                  <a:gd name="T11" fmla="*/ 4 h 22"/>
                  <a:gd name="T12" fmla="*/ 9 w 17"/>
                  <a:gd name="T13" fmla="*/ 4 h 22"/>
                  <a:gd name="T14" fmla="*/ 9 w 17"/>
                  <a:gd name="T15" fmla="*/ 18 h 22"/>
                  <a:gd name="T16" fmla="*/ 9 w 17"/>
                  <a:gd name="T17" fmla="*/ 19 h 22"/>
                  <a:gd name="T18" fmla="*/ 12 w 17"/>
                  <a:gd name="T19" fmla="*/ 19 h 22"/>
                  <a:gd name="T20" fmla="*/ 12 w 17"/>
                  <a:gd name="T21" fmla="*/ 18 h 22"/>
                  <a:gd name="T22" fmla="*/ 16 w 17"/>
                  <a:gd name="T23" fmla="*/ 16 h 22"/>
                  <a:gd name="T24" fmla="*/ 16 w 17"/>
                  <a:gd name="T25" fmla="*/ 12 h 22"/>
                  <a:gd name="T26" fmla="*/ 16 w 17"/>
                  <a:gd name="T27" fmla="*/ 16 h 22"/>
                  <a:gd name="T28" fmla="*/ 16 w 17"/>
                  <a:gd name="T29" fmla="*/ 18 h 22"/>
                  <a:gd name="T30" fmla="*/ 12 w 17"/>
                  <a:gd name="T31" fmla="*/ 19 h 22"/>
                  <a:gd name="T32" fmla="*/ 9 w 17"/>
                  <a:gd name="T33" fmla="*/ 19 h 22"/>
                  <a:gd name="T34" fmla="*/ 9 w 17"/>
                  <a:gd name="T35" fmla="*/ 21 h 22"/>
                  <a:gd name="T36" fmla="*/ 6 w 17"/>
                  <a:gd name="T37" fmla="*/ 21 h 22"/>
                  <a:gd name="T38" fmla="*/ 6 w 17"/>
                  <a:gd name="T39" fmla="*/ 19 h 22"/>
                  <a:gd name="T40" fmla="*/ 3 w 17"/>
                  <a:gd name="T41" fmla="*/ 19 h 22"/>
                  <a:gd name="T42" fmla="*/ 3 w 17"/>
                  <a:gd name="T43" fmla="*/ 18 h 22"/>
                  <a:gd name="T44" fmla="*/ 3 w 17"/>
                  <a:gd name="T45" fmla="*/ 6 h 22"/>
                  <a:gd name="T46" fmla="*/ 0 w 17"/>
                  <a:gd name="T47" fmla="*/ 6 h 2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7"/>
                  <a:gd name="T73" fmla="*/ 0 h 22"/>
                  <a:gd name="T74" fmla="*/ 17 w 17"/>
                  <a:gd name="T75" fmla="*/ 22 h 2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7" h="22">
                    <a:moveTo>
                      <a:pt x="0" y="6"/>
                    </a:moveTo>
                    <a:lnTo>
                      <a:pt x="3" y="6"/>
                    </a:lnTo>
                    <a:lnTo>
                      <a:pt x="3" y="2"/>
                    </a:lnTo>
                    <a:lnTo>
                      <a:pt x="9" y="0"/>
                    </a:lnTo>
                    <a:lnTo>
                      <a:pt x="9" y="4"/>
                    </a:lnTo>
                    <a:lnTo>
                      <a:pt x="12" y="4"/>
                    </a:lnTo>
                    <a:lnTo>
                      <a:pt x="9" y="4"/>
                    </a:lnTo>
                    <a:lnTo>
                      <a:pt x="9" y="18"/>
                    </a:lnTo>
                    <a:lnTo>
                      <a:pt x="9" y="19"/>
                    </a:lnTo>
                    <a:lnTo>
                      <a:pt x="12" y="19"/>
                    </a:lnTo>
                    <a:lnTo>
                      <a:pt x="12" y="18"/>
                    </a:lnTo>
                    <a:lnTo>
                      <a:pt x="16" y="16"/>
                    </a:lnTo>
                    <a:lnTo>
                      <a:pt x="16" y="12"/>
                    </a:lnTo>
                    <a:lnTo>
                      <a:pt x="16" y="16"/>
                    </a:lnTo>
                    <a:lnTo>
                      <a:pt x="16" y="18"/>
                    </a:lnTo>
                    <a:lnTo>
                      <a:pt x="12" y="19"/>
                    </a:lnTo>
                    <a:lnTo>
                      <a:pt x="9" y="19"/>
                    </a:lnTo>
                    <a:lnTo>
                      <a:pt x="9" y="21"/>
                    </a:lnTo>
                    <a:lnTo>
                      <a:pt x="6" y="21"/>
                    </a:lnTo>
                    <a:lnTo>
                      <a:pt x="6" y="19"/>
                    </a:lnTo>
                    <a:lnTo>
                      <a:pt x="3" y="19"/>
                    </a:lnTo>
                    <a:lnTo>
                      <a:pt x="3" y="18"/>
                    </a:lnTo>
                    <a:lnTo>
                      <a:pt x="3" y="6"/>
                    </a:lnTo>
                    <a:lnTo>
                      <a:pt x="0" y="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76" name="Freeform 20">
                <a:extLst>
                  <a:ext uri="{FF2B5EF4-FFF2-40B4-BE49-F238E27FC236}">
                    <a16:creationId xmlns:a16="http://schemas.microsoft.com/office/drawing/2014/main" id="{71BC8F4A-D2D7-4ABB-B461-E8F9D4A310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2" y="3463"/>
                <a:ext cx="17" cy="19"/>
              </a:xfrm>
              <a:custGeom>
                <a:avLst/>
                <a:gdLst>
                  <a:gd name="T0" fmla="*/ 16 w 17"/>
                  <a:gd name="T1" fmla="*/ 6 h 19"/>
                  <a:gd name="T2" fmla="*/ 13 w 17"/>
                  <a:gd name="T3" fmla="*/ 4 h 19"/>
                  <a:gd name="T4" fmla="*/ 13 w 17"/>
                  <a:gd name="T5" fmla="*/ 2 h 19"/>
                  <a:gd name="T6" fmla="*/ 13 w 17"/>
                  <a:gd name="T7" fmla="*/ 0 h 19"/>
                  <a:gd name="T8" fmla="*/ 10 w 17"/>
                  <a:gd name="T9" fmla="*/ 0 h 19"/>
                  <a:gd name="T10" fmla="*/ 7 w 17"/>
                  <a:gd name="T11" fmla="*/ 0 h 19"/>
                  <a:gd name="T12" fmla="*/ 7 w 17"/>
                  <a:gd name="T13" fmla="*/ 2 h 19"/>
                  <a:gd name="T14" fmla="*/ 4 w 17"/>
                  <a:gd name="T15" fmla="*/ 4 h 19"/>
                  <a:gd name="T16" fmla="*/ 4 w 17"/>
                  <a:gd name="T17" fmla="*/ 6 h 19"/>
                  <a:gd name="T18" fmla="*/ 4 w 17"/>
                  <a:gd name="T19" fmla="*/ 8 h 19"/>
                  <a:gd name="T20" fmla="*/ 4 w 17"/>
                  <a:gd name="T21" fmla="*/ 10 h 19"/>
                  <a:gd name="T22" fmla="*/ 4 w 17"/>
                  <a:gd name="T23" fmla="*/ 12 h 19"/>
                  <a:gd name="T24" fmla="*/ 4 w 17"/>
                  <a:gd name="T25" fmla="*/ 14 h 19"/>
                  <a:gd name="T26" fmla="*/ 4 w 17"/>
                  <a:gd name="T27" fmla="*/ 16 h 19"/>
                  <a:gd name="T28" fmla="*/ 7 w 17"/>
                  <a:gd name="T29" fmla="*/ 16 h 19"/>
                  <a:gd name="T30" fmla="*/ 10 w 17"/>
                  <a:gd name="T31" fmla="*/ 16 h 19"/>
                  <a:gd name="T32" fmla="*/ 13 w 17"/>
                  <a:gd name="T33" fmla="*/ 16 h 19"/>
                  <a:gd name="T34" fmla="*/ 13 w 17"/>
                  <a:gd name="T35" fmla="*/ 14 h 19"/>
                  <a:gd name="T36" fmla="*/ 16 w 17"/>
                  <a:gd name="T37" fmla="*/ 12 h 19"/>
                  <a:gd name="T38" fmla="*/ 16 w 17"/>
                  <a:gd name="T39" fmla="*/ 10 h 19"/>
                  <a:gd name="T40" fmla="*/ 16 w 17"/>
                  <a:gd name="T41" fmla="*/ 8 h 19"/>
                  <a:gd name="T42" fmla="*/ 16 w 17"/>
                  <a:gd name="T43" fmla="*/ 10 h 19"/>
                  <a:gd name="T44" fmla="*/ 16 w 17"/>
                  <a:gd name="T45" fmla="*/ 12 h 19"/>
                  <a:gd name="T46" fmla="*/ 16 w 17"/>
                  <a:gd name="T47" fmla="*/ 14 h 19"/>
                  <a:gd name="T48" fmla="*/ 13 w 17"/>
                  <a:gd name="T49" fmla="*/ 16 h 19"/>
                  <a:gd name="T50" fmla="*/ 10 w 17"/>
                  <a:gd name="T51" fmla="*/ 16 h 19"/>
                  <a:gd name="T52" fmla="*/ 10 w 17"/>
                  <a:gd name="T53" fmla="*/ 18 h 19"/>
                  <a:gd name="T54" fmla="*/ 7 w 17"/>
                  <a:gd name="T55" fmla="*/ 18 h 19"/>
                  <a:gd name="T56" fmla="*/ 4 w 17"/>
                  <a:gd name="T57" fmla="*/ 18 h 19"/>
                  <a:gd name="T58" fmla="*/ 2 w 17"/>
                  <a:gd name="T59" fmla="*/ 16 h 19"/>
                  <a:gd name="T60" fmla="*/ 0 w 17"/>
                  <a:gd name="T61" fmla="*/ 14 h 19"/>
                  <a:gd name="T62" fmla="*/ 0 w 17"/>
                  <a:gd name="T63" fmla="*/ 12 h 19"/>
                  <a:gd name="T64" fmla="*/ 0 w 17"/>
                  <a:gd name="T65" fmla="*/ 10 h 19"/>
                  <a:gd name="T66" fmla="*/ 0 w 17"/>
                  <a:gd name="T67" fmla="*/ 8 h 19"/>
                  <a:gd name="T68" fmla="*/ 2 w 17"/>
                  <a:gd name="T69" fmla="*/ 6 h 19"/>
                  <a:gd name="T70" fmla="*/ 2 w 17"/>
                  <a:gd name="T71" fmla="*/ 4 h 19"/>
                  <a:gd name="T72" fmla="*/ 4 w 17"/>
                  <a:gd name="T73" fmla="*/ 2 h 19"/>
                  <a:gd name="T74" fmla="*/ 7 w 17"/>
                  <a:gd name="T75" fmla="*/ 0 h 19"/>
                  <a:gd name="T76" fmla="*/ 10 w 17"/>
                  <a:gd name="T77" fmla="*/ 0 h 19"/>
                  <a:gd name="T78" fmla="*/ 13 w 17"/>
                  <a:gd name="T79" fmla="*/ 0 h 19"/>
                  <a:gd name="T80" fmla="*/ 16 w 17"/>
                  <a:gd name="T81" fmla="*/ 0 h 19"/>
                  <a:gd name="T82" fmla="*/ 16 w 17"/>
                  <a:gd name="T83" fmla="*/ 6 h 19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"/>
                  <a:gd name="T127" fmla="*/ 0 h 19"/>
                  <a:gd name="T128" fmla="*/ 17 w 17"/>
                  <a:gd name="T129" fmla="*/ 19 h 19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" h="19">
                    <a:moveTo>
                      <a:pt x="16" y="6"/>
                    </a:moveTo>
                    <a:lnTo>
                      <a:pt x="13" y="4"/>
                    </a:lnTo>
                    <a:lnTo>
                      <a:pt x="13" y="2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4" y="16"/>
                    </a:lnTo>
                    <a:lnTo>
                      <a:pt x="7" y="16"/>
                    </a:lnTo>
                    <a:lnTo>
                      <a:pt x="10" y="16"/>
                    </a:lnTo>
                    <a:lnTo>
                      <a:pt x="13" y="16"/>
                    </a:lnTo>
                    <a:lnTo>
                      <a:pt x="13" y="14"/>
                    </a:lnTo>
                    <a:lnTo>
                      <a:pt x="16" y="12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16" y="10"/>
                    </a:lnTo>
                    <a:lnTo>
                      <a:pt x="16" y="12"/>
                    </a:lnTo>
                    <a:lnTo>
                      <a:pt x="16" y="14"/>
                    </a:lnTo>
                    <a:lnTo>
                      <a:pt x="13" y="16"/>
                    </a:lnTo>
                    <a:lnTo>
                      <a:pt x="10" y="16"/>
                    </a:lnTo>
                    <a:lnTo>
                      <a:pt x="10" y="18"/>
                    </a:lnTo>
                    <a:lnTo>
                      <a:pt x="7" y="18"/>
                    </a:lnTo>
                    <a:lnTo>
                      <a:pt x="4" y="18"/>
                    </a:lnTo>
                    <a:lnTo>
                      <a:pt x="2" y="16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3" y="0"/>
                    </a:lnTo>
                    <a:lnTo>
                      <a:pt x="16" y="0"/>
                    </a:lnTo>
                    <a:lnTo>
                      <a:pt x="16" y="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77" name="Freeform 21">
                <a:extLst>
                  <a:ext uri="{FF2B5EF4-FFF2-40B4-BE49-F238E27FC236}">
                    <a16:creationId xmlns:a16="http://schemas.microsoft.com/office/drawing/2014/main" id="{16740903-AA5C-4249-856C-67F9DA36AC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5" y="3454"/>
                <a:ext cx="17" cy="24"/>
              </a:xfrm>
              <a:custGeom>
                <a:avLst/>
                <a:gdLst>
                  <a:gd name="T0" fmla="*/ 0 w 17"/>
                  <a:gd name="T1" fmla="*/ 2 h 24"/>
                  <a:gd name="T2" fmla="*/ 4 w 17"/>
                  <a:gd name="T3" fmla="*/ 0 h 24"/>
                  <a:gd name="T4" fmla="*/ 4 w 17"/>
                  <a:gd name="T5" fmla="*/ 7 h 24"/>
                  <a:gd name="T6" fmla="*/ 7 w 17"/>
                  <a:gd name="T7" fmla="*/ 7 h 24"/>
                  <a:gd name="T8" fmla="*/ 7 w 17"/>
                  <a:gd name="T9" fmla="*/ 5 h 24"/>
                  <a:gd name="T10" fmla="*/ 9 w 17"/>
                  <a:gd name="T11" fmla="*/ 5 h 24"/>
                  <a:gd name="T12" fmla="*/ 9 w 17"/>
                  <a:gd name="T13" fmla="*/ 4 h 24"/>
                  <a:gd name="T14" fmla="*/ 12 w 17"/>
                  <a:gd name="T15" fmla="*/ 4 h 24"/>
                  <a:gd name="T16" fmla="*/ 13 w 17"/>
                  <a:gd name="T17" fmla="*/ 4 h 24"/>
                  <a:gd name="T18" fmla="*/ 13 w 17"/>
                  <a:gd name="T19" fmla="*/ 5 h 24"/>
                  <a:gd name="T20" fmla="*/ 16 w 17"/>
                  <a:gd name="T21" fmla="*/ 5 h 24"/>
                  <a:gd name="T22" fmla="*/ 16 w 17"/>
                  <a:gd name="T23" fmla="*/ 7 h 24"/>
                  <a:gd name="T24" fmla="*/ 16 w 17"/>
                  <a:gd name="T25" fmla="*/ 19 h 24"/>
                  <a:gd name="T26" fmla="*/ 9 w 17"/>
                  <a:gd name="T27" fmla="*/ 21 h 24"/>
                  <a:gd name="T28" fmla="*/ 12 w 17"/>
                  <a:gd name="T29" fmla="*/ 19 h 24"/>
                  <a:gd name="T30" fmla="*/ 12 w 17"/>
                  <a:gd name="T31" fmla="*/ 7 h 24"/>
                  <a:gd name="T32" fmla="*/ 12 w 17"/>
                  <a:gd name="T33" fmla="*/ 5 h 24"/>
                  <a:gd name="T34" fmla="*/ 9 w 17"/>
                  <a:gd name="T35" fmla="*/ 5 h 24"/>
                  <a:gd name="T36" fmla="*/ 7 w 17"/>
                  <a:gd name="T37" fmla="*/ 5 h 24"/>
                  <a:gd name="T38" fmla="*/ 7 w 17"/>
                  <a:gd name="T39" fmla="*/ 7 h 24"/>
                  <a:gd name="T40" fmla="*/ 7 w 17"/>
                  <a:gd name="T41" fmla="*/ 9 h 24"/>
                  <a:gd name="T42" fmla="*/ 4 w 17"/>
                  <a:gd name="T43" fmla="*/ 9 h 24"/>
                  <a:gd name="T44" fmla="*/ 4 w 17"/>
                  <a:gd name="T45" fmla="*/ 11 h 24"/>
                  <a:gd name="T46" fmla="*/ 4 w 17"/>
                  <a:gd name="T47" fmla="*/ 21 h 24"/>
                  <a:gd name="T48" fmla="*/ 7 w 17"/>
                  <a:gd name="T49" fmla="*/ 21 h 24"/>
                  <a:gd name="T50" fmla="*/ 0 w 17"/>
                  <a:gd name="T51" fmla="*/ 23 h 24"/>
                  <a:gd name="T52" fmla="*/ 2 w 17"/>
                  <a:gd name="T53" fmla="*/ 23 h 24"/>
                  <a:gd name="T54" fmla="*/ 2 w 17"/>
                  <a:gd name="T55" fmla="*/ 2 h 24"/>
                  <a:gd name="T56" fmla="*/ 0 w 17"/>
                  <a:gd name="T57" fmla="*/ 4 h 24"/>
                  <a:gd name="T58" fmla="*/ 0 w 17"/>
                  <a:gd name="T59" fmla="*/ 2 h 2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17"/>
                  <a:gd name="T91" fmla="*/ 0 h 24"/>
                  <a:gd name="T92" fmla="*/ 17 w 17"/>
                  <a:gd name="T93" fmla="*/ 24 h 2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17" h="24">
                    <a:moveTo>
                      <a:pt x="0" y="2"/>
                    </a:moveTo>
                    <a:lnTo>
                      <a:pt x="4" y="0"/>
                    </a:lnTo>
                    <a:lnTo>
                      <a:pt x="4" y="7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9" y="4"/>
                    </a:lnTo>
                    <a:lnTo>
                      <a:pt x="12" y="4"/>
                    </a:lnTo>
                    <a:lnTo>
                      <a:pt x="13" y="4"/>
                    </a:lnTo>
                    <a:lnTo>
                      <a:pt x="13" y="5"/>
                    </a:lnTo>
                    <a:lnTo>
                      <a:pt x="16" y="5"/>
                    </a:lnTo>
                    <a:lnTo>
                      <a:pt x="16" y="7"/>
                    </a:lnTo>
                    <a:lnTo>
                      <a:pt x="16" y="19"/>
                    </a:lnTo>
                    <a:lnTo>
                      <a:pt x="9" y="21"/>
                    </a:lnTo>
                    <a:lnTo>
                      <a:pt x="12" y="19"/>
                    </a:lnTo>
                    <a:lnTo>
                      <a:pt x="12" y="7"/>
                    </a:lnTo>
                    <a:lnTo>
                      <a:pt x="12" y="5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7" y="7"/>
                    </a:lnTo>
                    <a:lnTo>
                      <a:pt x="7" y="9"/>
                    </a:lnTo>
                    <a:lnTo>
                      <a:pt x="4" y="9"/>
                    </a:lnTo>
                    <a:lnTo>
                      <a:pt x="4" y="11"/>
                    </a:lnTo>
                    <a:lnTo>
                      <a:pt x="4" y="21"/>
                    </a:lnTo>
                    <a:lnTo>
                      <a:pt x="7" y="21"/>
                    </a:lnTo>
                    <a:lnTo>
                      <a:pt x="0" y="23"/>
                    </a:lnTo>
                    <a:lnTo>
                      <a:pt x="2" y="23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2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78" name="Freeform 22">
                <a:extLst>
                  <a:ext uri="{FF2B5EF4-FFF2-40B4-BE49-F238E27FC236}">
                    <a16:creationId xmlns:a16="http://schemas.microsoft.com/office/drawing/2014/main" id="{822D9FA1-9580-481C-A73D-AD5569DC2E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4" y="3444"/>
                <a:ext cx="17" cy="24"/>
              </a:xfrm>
              <a:custGeom>
                <a:avLst/>
                <a:gdLst>
                  <a:gd name="T0" fmla="*/ 0 w 17"/>
                  <a:gd name="T1" fmla="*/ 8 h 24"/>
                  <a:gd name="T2" fmla="*/ 3 w 17"/>
                  <a:gd name="T3" fmla="*/ 6 h 24"/>
                  <a:gd name="T4" fmla="*/ 3 w 17"/>
                  <a:gd name="T5" fmla="*/ 4 h 24"/>
                  <a:gd name="T6" fmla="*/ 7 w 17"/>
                  <a:gd name="T7" fmla="*/ 4 h 24"/>
                  <a:gd name="T8" fmla="*/ 7 w 17"/>
                  <a:gd name="T9" fmla="*/ 2 h 24"/>
                  <a:gd name="T10" fmla="*/ 8 w 17"/>
                  <a:gd name="T11" fmla="*/ 2 h 24"/>
                  <a:gd name="T12" fmla="*/ 8 w 17"/>
                  <a:gd name="T13" fmla="*/ 0 h 24"/>
                  <a:gd name="T14" fmla="*/ 12 w 17"/>
                  <a:gd name="T15" fmla="*/ 0 h 24"/>
                  <a:gd name="T16" fmla="*/ 12 w 17"/>
                  <a:gd name="T17" fmla="*/ 21 h 24"/>
                  <a:gd name="T18" fmla="*/ 16 w 17"/>
                  <a:gd name="T19" fmla="*/ 21 h 24"/>
                  <a:gd name="T20" fmla="*/ 3 w 17"/>
                  <a:gd name="T21" fmla="*/ 23 h 24"/>
                  <a:gd name="T22" fmla="*/ 7 w 17"/>
                  <a:gd name="T23" fmla="*/ 21 h 24"/>
                  <a:gd name="T24" fmla="*/ 7 w 17"/>
                  <a:gd name="T25" fmla="*/ 4 h 24"/>
                  <a:gd name="T26" fmla="*/ 3 w 17"/>
                  <a:gd name="T27" fmla="*/ 6 h 24"/>
                  <a:gd name="T28" fmla="*/ 0 w 17"/>
                  <a:gd name="T29" fmla="*/ 8 h 2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7"/>
                  <a:gd name="T46" fmla="*/ 0 h 24"/>
                  <a:gd name="T47" fmla="*/ 17 w 17"/>
                  <a:gd name="T48" fmla="*/ 24 h 24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7" h="24">
                    <a:moveTo>
                      <a:pt x="0" y="8"/>
                    </a:moveTo>
                    <a:lnTo>
                      <a:pt x="3" y="6"/>
                    </a:lnTo>
                    <a:lnTo>
                      <a:pt x="3" y="4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2" y="21"/>
                    </a:lnTo>
                    <a:lnTo>
                      <a:pt x="16" y="21"/>
                    </a:lnTo>
                    <a:lnTo>
                      <a:pt x="3" y="23"/>
                    </a:lnTo>
                    <a:lnTo>
                      <a:pt x="7" y="21"/>
                    </a:lnTo>
                    <a:lnTo>
                      <a:pt x="7" y="4"/>
                    </a:lnTo>
                    <a:lnTo>
                      <a:pt x="3" y="6"/>
                    </a:lnTo>
                    <a:lnTo>
                      <a:pt x="0" y="8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79" name="Freeform 23">
                <a:extLst>
                  <a:ext uri="{FF2B5EF4-FFF2-40B4-BE49-F238E27FC236}">
                    <a16:creationId xmlns:a16="http://schemas.microsoft.com/office/drawing/2014/main" id="{A06E24A9-136E-4793-931F-7BC293E4CE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3" y="3440"/>
                <a:ext cx="17" cy="24"/>
              </a:xfrm>
              <a:custGeom>
                <a:avLst/>
                <a:gdLst>
                  <a:gd name="T0" fmla="*/ 10 w 17"/>
                  <a:gd name="T1" fmla="*/ 12 h 24"/>
                  <a:gd name="T2" fmla="*/ 12 w 17"/>
                  <a:gd name="T3" fmla="*/ 14 h 24"/>
                  <a:gd name="T4" fmla="*/ 12 w 17"/>
                  <a:gd name="T5" fmla="*/ 18 h 24"/>
                  <a:gd name="T6" fmla="*/ 10 w 17"/>
                  <a:gd name="T7" fmla="*/ 21 h 24"/>
                  <a:gd name="T8" fmla="*/ 6 w 17"/>
                  <a:gd name="T9" fmla="*/ 21 h 24"/>
                  <a:gd name="T10" fmla="*/ 4 w 17"/>
                  <a:gd name="T11" fmla="*/ 19 h 24"/>
                  <a:gd name="T12" fmla="*/ 4 w 17"/>
                  <a:gd name="T13" fmla="*/ 16 h 24"/>
                  <a:gd name="T14" fmla="*/ 6 w 17"/>
                  <a:gd name="T15" fmla="*/ 14 h 24"/>
                  <a:gd name="T16" fmla="*/ 8 w 17"/>
                  <a:gd name="T17" fmla="*/ 12 h 24"/>
                  <a:gd name="T18" fmla="*/ 6 w 17"/>
                  <a:gd name="T19" fmla="*/ 0 h 24"/>
                  <a:gd name="T20" fmla="*/ 4 w 17"/>
                  <a:gd name="T21" fmla="*/ 2 h 24"/>
                  <a:gd name="T22" fmla="*/ 2 w 17"/>
                  <a:gd name="T23" fmla="*/ 4 h 24"/>
                  <a:gd name="T24" fmla="*/ 2 w 17"/>
                  <a:gd name="T25" fmla="*/ 8 h 24"/>
                  <a:gd name="T26" fmla="*/ 2 w 17"/>
                  <a:gd name="T27" fmla="*/ 12 h 24"/>
                  <a:gd name="T28" fmla="*/ 6 w 17"/>
                  <a:gd name="T29" fmla="*/ 12 h 24"/>
                  <a:gd name="T30" fmla="*/ 4 w 17"/>
                  <a:gd name="T31" fmla="*/ 14 h 24"/>
                  <a:gd name="T32" fmla="*/ 2 w 17"/>
                  <a:gd name="T33" fmla="*/ 16 h 24"/>
                  <a:gd name="T34" fmla="*/ 0 w 17"/>
                  <a:gd name="T35" fmla="*/ 19 h 24"/>
                  <a:gd name="T36" fmla="*/ 2 w 17"/>
                  <a:gd name="T37" fmla="*/ 23 h 24"/>
                  <a:gd name="T38" fmla="*/ 6 w 17"/>
                  <a:gd name="T39" fmla="*/ 23 h 24"/>
                  <a:gd name="T40" fmla="*/ 10 w 17"/>
                  <a:gd name="T41" fmla="*/ 21 h 24"/>
                  <a:gd name="T42" fmla="*/ 14 w 17"/>
                  <a:gd name="T43" fmla="*/ 19 h 24"/>
                  <a:gd name="T44" fmla="*/ 16 w 17"/>
                  <a:gd name="T45" fmla="*/ 18 h 24"/>
                  <a:gd name="T46" fmla="*/ 16 w 17"/>
                  <a:gd name="T47" fmla="*/ 14 h 24"/>
                  <a:gd name="T48" fmla="*/ 14 w 17"/>
                  <a:gd name="T49" fmla="*/ 12 h 24"/>
                  <a:gd name="T50" fmla="*/ 12 w 17"/>
                  <a:gd name="T51" fmla="*/ 10 h 24"/>
                  <a:gd name="T52" fmla="*/ 12 w 17"/>
                  <a:gd name="T53" fmla="*/ 10 h 24"/>
                  <a:gd name="T54" fmla="*/ 14 w 17"/>
                  <a:gd name="T55" fmla="*/ 8 h 24"/>
                  <a:gd name="T56" fmla="*/ 16 w 17"/>
                  <a:gd name="T57" fmla="*/ 4 h 24"/>
                  <a:gd name="T58" fmla="*/ 14 w 17"/>
                  <a:gd name="T59" fmla="*/ 2 h 24"/>
                  <a:gd name="T60" fmla="*/ 12 w 17"/>
                  <a:gd name="T61" fmla="*/ 0 h 24"/>
                  <a:gd name="T62" fmla="*/ 8 w 17"/>
                  <a:gd name="T63" fmla="*/ 0 h 24"/>
                  <a:gd name="T64" fmla="*/ 10 w 17"/>
                  <a:gd name="T65" fmla="*/ 2 h 24"/>
                  <a:gd name="T66" fmla="*/ 12 w 17"/>
                  <a:gd name="T67" fmla="*/ 4 h 24"/>
                  <a:gd name="T68" fmla="*/ 12 w 17"/>
                  <a:gd name="T69" fmla="*/ 8 h 24"/>
                  <a:gd name="T70" fmla="*/ 10 w 17"/>
                  <a:gd name="T71" fmla="*/ 10 h 24"/>
                  <a:gd name="T72" fmla="*/ 6 w 17"/>
                  <a:gd name="T73" fmla="*/ 12 h 24"/>
                  <a:gd name="T74" fmla="*/ 4 w 17"/>
                  <a:gd name="T75" fmla="*/ 10 h 24"/>
                  <a:gd name="T76" fmla="*/ 4 w 17"/>
                  <a:gd name="T77" fmla="*/ 6 h 24"/>
                  <a:gd name="T78" fmla="*/ 6 w 17"/>
                  <a:gd name="T79" fmla="*/ 4 h 24"/>
                  <a:gd name="T80" fmla="*/ 8 w 17"/>
                  <a:gd name="T81" fmla="*/ 2 h 24"/>
                  <a:gd name="T82" fmla="*/ 8 w 17"/>
                  <a:gd name="T83" fmla="*/ 12 h 2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"/>
                  <a:gd name="T127" fmla="*/ 0 h 24"/>
                  <a:gd name="T128" fmla="*/ 17 w 17"/>
                  <a:gd name="T129" fmla="*/ 24 h 2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" h="24">
                    <a:moveTo>
                      <a:pt x="8" y="12"/>
                    </a:moveTo>
                    <a:lnTo>
                      <a:pt x="10" y="12"/>
                    </a:lnTo>
                    <a:lnTo>
                      <a:pt x="12" y="12"/>
                    </a:lnTo>
                    <a:lnTo>
                      <a:pt x="12" y="14"/>
                    </a:lnTo>
                    <a:lnTo>
                      <a:pt x="12" y="16"/>
                    </a:lnTo>
                    <a:lnTo>
                      <a:pt x="12" y="18"/>
                    </a:lnTo>
                    <a:lnTo>
                      <a:pt x="12" y="19"/>
                    </a:lnTo>
                    <a:lnTo>
                      <a:pt x="10" y="21"/>
                    </a:lnTo>
                    <a:lnTo>
                      <a:pt x="8" y="21"/>
                    </a:lnTo>
                    <a:lnTo>
                      <a:pt x="6" y="21"/>
                    </a:lnTo>
                    <a:lnTo>
                      <a:pt x="4" y="21"/>
                    </a:lnTo>
                    <a:lnTo>
                      <a:pt x="4" y="19"/>
                    </a:lnTo>
                    <a:lnTo>
                      <a:pt x="4" y="18"/>
                    </a:lnTo>
                    <a:lnTo>
                      <a:pt x="4" y="16"/>
                    </a:lnTo>
                    <a:lnTo>
                      <a:pt x="4" y="14"/>
                    </a:lnTo>
                    <a:lnTo>
                      <a:pt x="6" y="14"/>
                    </a:lnTo>
                    <a:lnTo>
                      <a:pt x="6" y="12"/>
                    </a:lnTo>
                    <a:lnTo>
                      <a:pt x="8" y="1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4" y="12"/>
                    </a:lnTo>
                    <a:lnTo>
                      <a:pt x="6" y="12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2" y="14"/>
                    </a:lnTo>
                    <a:lnTo>
                      <a:pt x="2" y="16"/>
                    </a:lnTo>
                    <a:lnTo>
                      <a:pt x="0" y="18"/>
                    </a:lnTo>
                    <a:lnTo>
                      <a:pt x="0" y="19"/>
                    </a:lnTo>
                    <a:lnTo>
                      <a:pt x="2" y="21"/>
                    </a:lnTo>
                    <a:lnTo>
                      <a:pt x="2" y="23"/>
                    </a:lnTo>
                    <a:lnTo>
                      <a:pt x="4" y="23"/>
                    </a:lnTo>
                    <a:lnTo>
                      <a:pt x="6" y="23"/>
                    </a:lnTo>
                    <a:lnTo>
                      <a:pt x="8" y="23"/>
                    </a:lnTo>
                    <a:lnTo>
                      <a:pt x="10" y="21"/>
                    </a:lnTo>
                    <a:lnTo>
                      <a:pt x="12" y="21"/>
                    </a:lnTo>
                    <a:lnTo>
                      <a:pt x="14" y="19"/>
                    </a:lnTo>
                    <a:lnTo>
                      <a:pt x="14" y="18"/>
                    </a:lnTo>
                    <a:lnTo>
                      <a:pt x="16" y="18"/>
                    </a:lnTo>
                    <a:lnTo>
                      <a:pt x="16" y="16"/>
                    </a:lnTo>
                    <a:lnTo>
                      <a:pt x="16" y="14"/>
                    </a:lnTo>
                    <a:lnTo>
                      <a:pt x="16" y="12"/>
                    </a:lnTo>
                    <a:lnTo>
                      <a:pt x="14" y="12"/>
                    </a:lnTo>
                    <a:lnTo>
                      <a:pt x="14" y="10"/>
                    </a:lnTo>
                    <a:lnTo>
                      <a:pt x="12" y="10"/>
                    </a:lnTo>
                    <a:lnTo>
                      <a:pt x="10" y="10"/>
                    </a:lnTo>
                    <a:lnTo>
                      <a:pt x="12" y="10"/>
                    </a:lnTo>
                    <a:lnTo>
                      <a:pt x="12" y="8"/>
                    </a:lnTo>
                    <a:lnTo>
                      <a:pt x="14" y="8"/>
                    </a:lnTo>
                    <a:lnTo>
                      <a:pt x="14" y="6"/>
                    </a:lnTo>
                    <a:lnTo>
                      <a:pt x="16" y="4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2" y="4"/>
                    </a:lnTo>
                    <a:lnTo>
                      <a:pt x="12" y="6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10" y="10"/>
                    </a:lnTo>
                    <a:lnTo>
                      <a:pt x="8" y="10"/>
                    </a:lnTo>
                    <a:lnTo>
                      <a:pt x="6" y="12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12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80" name="Freeform 24">
                <a:extLst>
                  <a:ext uri="{FF2B5EF4-FFF2-40B4-BE49-F238E27FC236}">
                    <a16:creationId xmlns:a16="http://schemas.microsoft.com/office/drawing/2014/main" id="{019380E9-4B5A-41F3-8C7E-88F23EFFBD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11" y="3435"/>
                <a:ext cx="17" cy="24"/>
              </a:xfrm>
              <a:custGeom>
                <a:avLst/>
                <a:gdLst>
                  <a:gd name="T0" fmla="*/ 6 w 17"/>
                  <a:gd name="T1" fmla="*/ 1 h 24"/>
                  <a:gd name="T2" fmla="*/ 8 w 17"/>
                  <a:gd name="T3" fmla="*/ 1 h 24"/>
                  <a:gd name="T4" fmla="*/ 11 w 17"/>
                  <a:gd name="T5" fmla="*/ 1 h 24"/>
                  <a:gd name="T6" fmla="*/ 11 w 17"/>
                  <a:gd name="T7" fmla="*/ 3 h 24"/>
                  <a:gd name="T8" fmla="*/ 11 w 17"/>
                  <a:gd name="T9" fmla="*/ 5 h 24"/>
                  <a:gd name="T10" fmla="*/ 11 w 17"/>
                  <a:gd name="T11" fmla="*/ 7 h 24"/>
                  <a:gd name="T12" fmla="*/ 11 w 17"/>
                  <a:gd name="T13" fmla="*/ 11 h 24"/>
                  <a:gd name="T14" fmla="*/ 11 w 17"/>
                  <a:gd name="T15" fmla="*/ 13 h 24"/>
                  <a:gd name="T16" fmla="*/ 11 w 17"/>
                  <a:gd name="T17" fmla="*/ 15 h 24"/>
                  <a:gd name="T18" fmla="*/ 11 w 17"/>
                  <a:gd name="T19" fmla="*/ 17 h 24"/>
                  <a:gd name="T20" fmla="*/ 11 w 17"/>
                  <a:gd name="T21" fmla="*/ 19 h 24"/>
                  <a:gd name="T22" fmla="*/ 8 w 17"/>
                  <a:gd name="T23" fmla="*/ 21 h 24"/>
                  <a:gd name="T24" fmla="*/ 8 w 17"/>
                  <a:gd name="T25" fmla="*/ 23 h 24"/>
                  <a:gd name="T26" fmla="*/ 6 w 17"/>
                  <a:gd name="T27" fmla="*/ 23 h 24"/>
                  <a:gd name="T28" fmla="*/ 3 w 17"/>
                  <a:gd name="T29" fmla="*/ 23 h 24"/>
                  <a:gd name="T30" fmla="*/ 3 w 17"/>
                  <a:gd name="T31" fmla="*/ 21 h 24"/>
                  <a:gd name="T32" fmla="*/ 3 w 17"/>
                  <a:gd name="T33" fmla="*/ 19 h 24"/>
                  <a:gd name="T34" fmla="*/ 1 w 17"/>
                  <a:gd name="T35" fmla="*/ 15 h 24"/>
                  <a:gd name="T36" fmla="*/ 1 w 17"/>
                  <a:gd name="T37" fmla="*/ 13 h 24"/>
                  <a:gd name="T38" fmla="*/ 1 w 17"/>
                  <a:gd name="T39" fmla="*/ 9 h 24"/>
                  <a:gd name="T40" fmla="*/ 3 w 17"/>
                  <a:gd name="T41" fmla="*/ 7 h 24"/>
                  <a:gd name="T42" fmla="*/ 3 w 17"/>
                  <a:gd name="T43" fmla="*/ 5 h 24"/>
                  <a:gd name="T44" fmla="*/ 3 w 17"/>
                  <a:gd name="T45" fmla="*/ 3 h 24"/>
                  <a:gd name="T46" fmla="*/ 3 w 17"/>
                  <a:gd name="T47" fmla="*/ 1 h 24"/>
                  <a:gd name="T48" fmla="*/ 6 w 17"/>
                  <a:gd name="T49" fmla="*/ 1 h 24"/>
                  <a:gd name="T50" fmla="*/ 6 w 17"/>
                  <a:gd name="T51" fmla="*/ 0 h 24"/>
                  <a:gd name="T52" fmla="*/ 3 w 17"/>
                  <a:gd name="T53" fmla="*/ 1 h 24"/>
                  <a:gd name="T54" fmla="*/ 1 w 17"/>
                  <a:gd name="T55" fmla="*/ 3 h 24"/>
                  <a:gd name="T56" fmla="*/ 1 w 17"/>
                  <a:gd name="T57" fmla="*/ 5 h 24"/>
                  <a:gd name="T58" fmla="*/ 0 w 17"/>
                  <a:gd name="T59" fmla="*/ 7 h 24"/>
                  <a:gd name="T60" fmla="*/ 0 w 17"/>
                  <a:gd name="T61" fmla="*/ 9 h 24"/>
                  <a:gd name="T62" fmla="*/ 0 w 17"/>
                  <a:gd name="T63" fmla="*/ 11 h 24"/>
                  <a:gd name="T64" fmla="*/ 0 w 17"/>
                  <a:gd name="T65" fmla="*/ 13 h 24"/>
                  <a:gd name="T66" fmla="*/ 0 w 17"/>
                  <a:gd name="T67" fmla="*/ 17 h 24"/>
                  <a:gd name="T68" fmla="*/ 0 w 17"/>
                  <a:gd name="T69" fmla="*/ 19 h 24"/>
                  <a:gd name="T70" fmla="*/ 0 w 17"/>
                  <a:gd name="T71" fmla="*/ 21 h 24"/>
                  <a:gd name="T72" fmla="*/ 1 w 17"/>
                  <a:gd name="T73" fmla="*/ 21 h 24"/>
                  <a:gd name="T74" fmla="*/ 1 w 17"/>
                  <a:gd name="T75" fmla="*/ 23 h 24"/>
                  <a:gd name="T76" fmla="*/ 3 w 17"/>
                  <a:gd name="T77" fmla="*/ 23 h 24"/>
                  <a:gd name="T78" fmla="*/ 6 w 17"/>
                  <a:gd name="T79" fmla="*/ 23 h 24"/>
                  <a:gd name="T80" fmla="*/ 8 w 17"/>
                  <a:gd name="T81" fmla="*/ 23 h 24"/>
                  <a:gd name="T82" fmla="*/ 11 w 17"/>
                  <a:gd name="T83" fmla="*/ 21 h 24"/>
                  <a:gd name="T84" fmla="*/ 11 w 17"/>
                  <a:gd name="T85" fmla="*/ 19 h 24"/>
                  <a:gd name="T86" fmla="*/ 13 w 17"/>
                  <a:gd name="T87" fmla="*/ 19 h 24"/>
                  <a:gd name="T88" fmla="*/ 13 w 17"/>
                  <a:gd name="T89" fmla="*/ 17 h 24"/>
                  <a:gd name="T90" fmla="*/ 16 w 17"/>
                  <a:gd name="T91" fmla="*/ 15 h 24"/>
                  <a:gd name="T92" fmla="*/ 16 w 17"/>
                  <a:gd name="T93" fmla="*/ 11 h 24"/>
                  <a:gd name="T94" fmla="*/ 16 w 17"/>
                  <a:gd name="T95" fmla="*/ 9 h 24"/>
                  <a:gd name="T96" fmla="*/ 16 w 17"/>
                  <a:gd name="T97" fmla="*/ 7 h 24"/>
                  <a:gd name="T98" fmla="*/ 16 w 17"/>
                  <a:gd name="T99" fmla="*/ 5 h 24"/>
                  <a:gd name="T100" fmla="*/ 13 w 17"/>
                  <a:gd name="T101" fmla="*/ 3 h 24"/>
                  <a:gd name="T102" fmla="*/ 13 w 17"/>
                  <a:gd name="T103" fmla="*/ 1 h 24"/>
                  <a:gd name="T104" fmla="*/ 11 w 17"/>
                  <a:gd name="T105" fmla="*/ 1 h 24"/>
                  <a:gd name="T106" fmla="*/ 11 w 17"/>
                  <a:gd name="T107" fmla="*/ 0 h 24"/>
                  <a:gd name="T108" fmla="*/ 8 w 17"/>
                  <a:gd name="T109" fmla="*/ 0 h 24"/>
                  <a:gd name="T110" fmla="*/ 6 w 17"/>
                  <a:gd name="T111" fmla="*/ 0 h 24"/>
                  <a:gd name="T112" fmla="*/ 6 w 17"/>
                  <a:gd name="T113" fmla="*/ 1 h 24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7"/>
                  <a:gd name="T172" fmla="*/ 0 h 24"/>
                  <a:gd name="T173" fmla="*/ 17 w 17"/>
                  <a:gd name="T174" fmla="*/ 24 h 24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7" h="24">
                    <a:moveTo>
                      <a:pt x="6" y="1"/>
                    </a:moveTo>
                    <a:lnTo>
                      <a:pt x="8" y="1"/>
                    </a:lnTo>
                    <a:lnTo>
                      <a:pt x="11" y="1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11" y="7"/>
                    </a:lnTo>
                    <a:lnTo>
                      <a:pt x="11" y="11"/>
                    </a:lnTo>
                    <a:lnTo>
                      <a:pt x="11" y="13"/>
                    </a:lnTo>
                    <a:lnTo>
                      <a:pt x="11" y="15"/>
                    </a:lnTo>
                    <a:lnTo>
                      <a:pt x="11" y="17"/>
                    </a:lnTo>
                    <a:lnTo>
                      <a:pt x="11" y="19"/>
                    </a:lnTo>
                    <a:lnTo>
                      <a:pt x="8" y="21"/>
                    </a:lnTo>
                    <a:lnTo>
                      <a:pt x="8" y="23"/>
                    </a:lnTo>
                    <a:lnTo>
                      <a:pt x="6" y="23"/>
                    </a:lnTo>
                    <a:lnTo>
                      <a:pt x="3" y="23"/>
                    </a:lnTo>
                    <a:lnTo>
                      <a:pt x="3" y="21"/>
                    </a:lnTo>
                    <a:lnTo>
                      <a:pt x="3" y="19"/>
                    </a:lnTo>
                    <a:lnTo>
                      <a:pt x="1" y="15"/>
                    </a:lnTo>
                    <a:lnTo>
                      <a:pt x="1" y="13"/>
                    </a:lnTo>
                    <a:lnTo>
                      <a:pt x="1" y="9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3" y="1"/>
                    </a:lnTo>
                    <a:lnTo>
                      <a:pt x="1" y="3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1" y="21"/>
                    </a:lnTo>
                    <a:lnTo>
                      <a:pt x="1" y="23"/>
                    </a:lnTo>
                    <a:lnTo>
                      <a:pt x="3" y="23"/>
                    </a:lnTo>
                    <a:lnTo>
                      <a:pt x="6" y="23"/>
                    </a:lnTo>
                    <a:lnTo>
                      <a:pt x="8" y="23"/>
                    </a:lnTo>
                    <a:lnTo>
                      <a:pt x="11" y="21"/>
                    </a:lnTo>
                    <a:lnTo>
                      <a:pt x="11" y="19"/>
                    </a:lnTo>
                    <a:lnTo>
                      <a:pt x="13" y="19"/>
                    </a:lnTo>
                    <a:lnTo>
                      <a:pt x="13" y="17"/>
                    </a:lnTo>
                    <a:lnTo>
                      <a:pt x="16" y="15"/>
                    </a:lnTo>
                    <a:lnTo>
                      <a:pt x="16" y="11"/>
                    </a:lnTo>
                    <a:lnTo>
                      <a:pt x="16" y="9"/>
                    </a:lnTo>
                    <a:lnTo>
                      <a:pt x="16" y="7"/>
                    </a:lnTo>
                    <a:lnTo>
                      <a:pt x="16" y="5"/>
                    </a:lnTo>
                    <a:lnTo>
                      <a:pt x="13" y="3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1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81" name="Freeform 25">
                <a:extLst>
                  <a:ext uri="{FF2B5EF4-FFF2-40B4-BE49-F238E27FC236}">
                    <a16:creationId xmlns:a16="http://schemas.microsoft.com/office/drawing/2014/main" id="{C7B0CABF-393B-4DBB-B987-3F8E2D7E94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3" y="3567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7 h 24"/>
                  <a:gd name="T4" fmla="*/ 0 w 22"/>
                  <a:gd name="T5" fmla="*/ 23 h 24"/>
                  <a:gd name="T6" fmla="*/ 3 w 22"/>
                  <a:gd name="T7" fmla="*/ 23 h 24"/>
                  <a:gd name="T8" fmla="*/ 7 w 22"/>
                  <a:gd name="T9" fmla="*/ 23 h 24"/>
                  <a:gd name="T10" fmla="*/ 15 w 22"/>
                  <a:gd name="T11" fmla="*/ 21 h 24"/>
                  <a:gd name="T12" fmla="*/ 15 w 22"/>
                  <a:gd name="T13" fmla="*/ 19 h 24"/>
                  <a:gd name="T14" fmla="*/ 19 w 22"/>
                  <a:gd name="T15" fmla="*/ 19 h 24"/>
                  <a:gd name="T16" fmla="*/ 19 w 22"/>
                  <a:gd name="T17" fmla="*/ 17 h 24"/>
                  <a:gd name="T18" fmla="*/ 21 w 22"/>
                  <a:gd name="T19" fmla="*/ 17 h 24"/>
                  <a:gd name="T20" fmla="*/ 21 w 22"/>
                  <a:gd name="T21" fmla="*/ 0 h 2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2"/>
                  <a:gd name="T34" fmla="*/ 0 h 24"/>
                  <a:gd name="T35" fmla="*/ 22 w 22"/>
                  <a:gd name="T36" fmla="*/ 24 h 2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2" h="24">
                    <a:moveTo>
                      <a:pt x="21" y="0"/>
                    </a:moveTo>
                    <a:lnTo>
                      <a:pt x="0" y="7"/>
                    </a:lnTo>
                    <a:lnTo>
                      <a:pt x="0" y="23"/>
                    </a:lnTo>
                    <a:lnTo>
                      <a:pt x="3" y="23"/>
                    </a:lnTo>
                    <a:lnTo>
                      <a:pt x="7" y="23"/>
                    </a:lnTo>
                    <a:lnTo>
                      <a:pt x="15" y="21"/>
                    </a:lnTo>
                    <a:lnTo>
                      <a:pt x="15" y="19"/>
                    </a:lnTo>
                    <a:lnTo>
                      <a:pt x="19" y="19"/>
                    </a:lnTo>
                    <a:lnTo>
                      <a:pt x="19" y="17"/>
                    </a:lnTo>
                    <a:lnTo>
                      <a:pt x="21" y="17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82" name="Freeform 26">
                <a:extLst>
                  <a:ext uri="{FF2B5EF4-FFF2-40B4-BE49-F238E27FC236}">
                    <a16:creationId xmlns:a16="http://schemas.microsoft.com/office/drawing/2014/main" id="{1C8BF2FD-C382-4CD6-AA3F-5E927B4C26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2" y="3551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8 h 24"/>
                  <a:gd name="T4" fmla="*/ 0 w 22"/>
                  <a:gd name="T5" fmla="*/ 23 h 24"/>
                  <a:gd name="T6" fmla="*/ 4 w 22"/>
                  <a:gd name="T7" fmla="*/ 21 h 24"/>
                  <a:gd name="T8" fmla="*/ 4 w 22"/>
                  <a:gd name="T9" fmla="*/ 23 h 24"/>
                  <a:gd name="T10" fmla="*/ 6 w 22"/>
                  <a:gd name="T11" fmla="*/ 21 h 24"/>
                  <a:gd name="T12" fmla="*/ 6 w 22"/>
                  <a:gd name="T13" fmla="*/ 23 h 24"/>
                  <a:gd name="T14" fmla="*/ 14 w 22"/>
                  <a:gd name="T15" fmla="*/ 21 h 24"/>
                  <a:gd name="T16" fmla="*/ 14 w 22"/>
                  <a:gd name="T17" fmla="*/ 19 h 24"/>
                  <a:gd name="T18" fmla="*/ 18 w 22"/>
                  <a:gd name="T19" fmla="*/ 19 h 24"/>
                  <a:gd name="T20" fmla="*/ 18 w 22"/>
                  <a:gd name="T21" fmla="*/ 18 h 24"/>
                  <a:gd name="T22" fmla="*/ 21 w 22"/>
                  <a:gd name="T23" fmla="*/ 16 h 24"/>
                  <a:gd name="T24" fmla="*/ 21 w 22"/>
                  <a:gd name="T25" fmla="*/ 0 h 2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2"/>
                  <a:gd name="T40" fmla="*/ 0 h 24"/>
                  <a:gd name="T41" fmla="*/ 22 w 22"/>
                  <a:gd name="T42" fmla="*/ 24 h 2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2" h="24">
                    <a:moveTo>
                      <a:pt x="21" y="0"/>
                    </a:moveTo>
                    <a:lnTo>
                      <a:pt x="0" y="8"/>
                    </a:lnTo>
                    <a:lnTo>
                      <a:pt x="0" y="23"/>
                    </a:lnTo>
                    <a:lnTo>
                      <a:pt x="4" y="21"/>
                    </a:lnTo>
                    <a:lnTo>
                      <a:pt x="4" y="23"/>
                    </a:lnTo>
                    <a:lnTo>
                      <a:pt x="6" y="21"/>
                    </a:lnTo>
                    <a:lnTo>
                      <a:pt x="6" y="23"/>
                    </a:lnTo>
                    <a:lnTo>
                      <a:pt x="14" y="21"/>
                    </a:lnTo>
                    <a:lnTo>
                      <a:pt x="14" y="19"/>
                    </a:lnTo>
                    <a:lnTo>
                      <a:pt x="18" y="19"/>
                    </a:lnTo>
                    <a:lnTo>
                      <a:pt x="18" y="18"/>
                    </a:lnTo>
                    <a:lnTo>
                      <a:pt x="21" y="16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83" name="Freeform 27">
                <a:extLst>
                  <a:ext uri="{FF2B5EF4-FFF2-40B4-BE49-F238E27FC236}">
                    <a16:creationId xmlns:a16="http://schemas.microsoft.com/office/drawing/2014/main" id="{8937AD7F-1BA0-468C-813F-9066D45FAE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0" y="3536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6 h 24"/>
                  <a:gd name="T4" fmla="*/ 0 w 22"/>
                  <a:gd name="T5" fmla="*/ 23 h 24"/>
                  <a:gd name="T6" fmla="*/ 4 w 22"/>
                  <a:gd name="T7" fmla="*/ 21 h 24"/>
                  <a:gd name="T8" fmla="*/ 4 w 22"/>
                  <a:gd name="T9" fmla="*/ 23 h 24"/>
                  <a:gd name="T10" fmla="*/ 8 w 22"/>
                  <a:gd name="T11" fmla="*/ 21 h 24"/>
                  <a:gd name="T12" fmla="*/ 8 w 22"/>
                  <a:gd name="T13" fmla="*/ 23 h 24"/>
                  <a:gd name="T14" fmla="*/ 15 w 22"/>
                  <a:gd name="T15" fmla="*/ 21 h 24"/>
                  <a:gd name="T16" fmla="*/ 15 w 22"/>
                  <a:gd name="T17" fmla="*/ 19 h 24"/>
                  <a:gd name="T18" fmla="*/ 17 w 22"/>
                  <a:gd name="T19" fmla="*/ 17 h 24"/>
                  <a:gd name="T20" fmla="*/ 21 w 22"/>
                  <a:gd name="T21" fmla="*/ 15 h 24"/>
                  <a:gd name="T22" fmla="*/ 21 w 22"/>
                  <a:gd name="T23" fmla="*/ 0 h 2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2"/>
                  <a:gd name="T37" fmla="*/ 0 h 24"/>
                  <a:gd name="T38" fmla="*/ 22 w 22"/>
                  <a:gd name="T39" fmla="*/ 24 h 2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2" h="24">
                    <a:moveTo>
                      <a:pt x="21" y="0"/>
                    </a:moveTo>
                    <a:lnTo>
                      <a:pt x="0" y="6"/>
                    </a:lnTo>
                    <a:lnTo>
                      <a:pt x="0" y="23"/>
                    </a:lnTo>
                    <a:lnTo>
                      <a:pt x="4" y="21"/>
                    </a:lnTo>
                    <a:lnTo>
                      <a:pt x="4" y="23"/>
                    </a:lnTo>
                    <a:lnTo>
                      <a:pt x="8" y="21"/>
                    </a:lnTo>
                    <a:lnTo>
                      <a:pt x="8" y="23"/>
                    </a:lnTo>
                    <a:lnTo>
                      <a:pt x="15" y="21"/>
                    </a:lnTo>
                    <a:lnTo>
                      <a:pt x="15" y="19"/>
                    </a:lnTo>
                    <a:lnTo>
                      <a:pt x="17" y="17"/>
                    </a:lnTo>
                    <a:lnTo>
                      <a:pt x="21" y="15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84" name="Freeform 28">
                <a:extLst>
                  <a:ext uri="{FF2B5EF4-FFF2-40B4-BE49-F238E27FC236}">
                    <a16:creationId xmlns:a16="http://schemas.microsoft.com/office/drawing/2014/main" id="{BD12CE55-7C9D-4072-B195-3E25F688C7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0" y="3519"/>
                <a:ext cx="22" cy="26"/>
              </a:xfrm>
              <a:custGeom>
                <a:avLst/>
                <a:gdLst>
                  <a:gd name="T0" fmla="*/ 21 w 22"/>
                  <a:gd name="T1" fmla="*/ 0 h 26"/>
                  <a:gd name="T2" fmla="*/ 0 w 22"/>
                  <a:gd name="T3" fmla="*/ 7 h 26"/>
                  <a:gd name="T4" fmla="*/ 0 w 22"/>
                  <a:gd name="T5" fmla="*/ 23 h 26"/>
                  <a:gd name="T6" fmla="*/ 2 w 22"/>
                  <a:gd name="T7" fmla="*/ 23 h 26"/>
                  <a:gd name="T8" fmla="*/ 6 w 22"/>
                  <a:gd name="T9" fmla="*/ 23 h 26"/>
                  <a:gd name="T10" fmla="*/ 6 w 22"/>
                  <a:gd name="T11" fmla="*/ 25 h 26"/>
                  <a:gd name="T12" fmla="*/ 13 w 22"/>
                  <a:gd name="T13" fmla="*/ 21 h 26"/>
                  <a:gd name="T14" fmla="*/ 17 w 22"/>
                  <a:gd name="T15" fmla="*/ 19 h 26"/>
                  <a:gd name="T16" fmla="*/ 17 w 22"/>
                  <a:gd name="T17" fmla="*/ 17 h 26"/>
                  <a:gd name="T18" fmla="*/ 21 w 22"/>
                  <a:gd name="T19" fmla="*/ 17 h 26"/>
                  <a:gd name="T20" fmla="*/ 21 w 22"/>
                  <a:gd name="T21" fmla="*/ 0 h 2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2"/>
                  <a:gd name="T34" fmla="*/ 0 h 26"/>
                  <a:gd name="T35" fmla="*/ 22 w 22"/>
                  <a:gd name="T36" fmla="*/ 26 h 2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2" h="26">
                    <a:moveTo>
                      <a:pt x="21" y="0"/>
                    </a:moveTo>
                    <a:lnTo>
                      <a:pt x="0" y="7"/>
                    </a:lnTo>
                    <a:lnTo>
                      <a:pt x="0" y="23"/>
                    </a:lnTo>
                    <a:lnTo>
                      <a:pt x="2" y="23"/>
                    </a:lnTo>
                    <a:lnTo>
                      <a:pt x="6" y="23"/>
                    </a:lnTo>
                    <a:lnTo>
                      <a:pt x="6" y="25"/>
                    </a:lnTo>
                    <a:lnTo>
                      <a:pt x="13" y="21"/>
                    </a:lnTo>
                    <a:lnTo>
                      <a:pt x="17" y="19"/>
                    </a:lnTo>
                    <a:lnTo>
                      <a:pt x="17" y="17"/>
                    </a:lnTo>
                    <a:lnTo>
                      <a:pt x="21" y="17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85" name="Freeform 29">
                <a:extLst>
                  <a:ext uri="{FF2B5EF4-FFF2-40B4-BE49-F238E27FC236}">
                    <a16:creationId xmlns:a16="http://schemas.microsoft.com/office/drawing/2014/main" id="{E48DD8D1-A125-4103-BF98-98D4707730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38" y="3503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8 h 24"/>
                  <a:gd name="T4" fmla="*/ 0 w 22"/>
                  <a:gd name="T5" fmla="*/ 23 h 24"/>
                  <a:gd name="T6" fmla="*/ 4 w 22"/>
                  <a:gd name="T7" fmla="*/ 22 h 24"/>
                  <a:gd name="T8" fmla="*/ 4 w 22"/>
                  <a:gd name="T9" fmla="*/ 23 h 24"/>
                  <a:gd name="T10" fmla="*/ 7 w 22"/>
                  <a:gd name="T11" fmla="*/ 23 h 24"/>
                  <a:gd name="T12" fmla="*/ 15 w 22"/>
                  <a:gd name="T13" fmla="*/ 22 h 24"/>
                  <a:gd name="T14" fmla="*/ 15 w 22"/>
                  <a:gd name="T15" fmla="*/ 20 h 24"/>
                  <a:gd name="T16" fmla="*/ 17 w 22"/>
                  <a:gd name="T17" fmla="*/ 20 h 24"/>
                  <a:gd name="T18" fmla="*/ 17 w 22"/>
                  <a:gd name="T19" fmla="*/ 18 h 24"/>
                  <a:gd name="T20" fmla="*/ 21 w 22"/>
                  <a:gd name="T21" fmla="*/ 18 h 24"/>
                  <a:gd name="T22" fmla="*/ 21 w 22"/>
                  <a:gd name="T23" fmla="*/ 0 h 2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2"/>
                  <a:gd name="T37" fmla="*/ 0 h 24"/>
                  <a:gd name="T38" fmla="*/ 22 w 22"/>
                  <a:gd name="T39" fmla="*/ 24 h 2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2" h="24">
                    <a:moveTo>
                      <a:pt x="21" y="0"/>
                    </a:moveTo>
                    <a:lnTo>
                      <a:pt x="0" y="8"/>
                    </a:lnTo>
                    <a:lnTo>
                      <a:pt x="0" y="23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7" y="23"/>
                    </a:lnTo>
                    <a:lnTo>
                      <a:pt x="15" y="22"/>
                    </a:lnTo>
                    <a:lnTo>
                      <a:pt x="15" y="20"/>
                    </a:lnTo>
                    <a:lnTo>
                      <a:pt x="17" y="20"/>
                    </a:lnTo>
                    <a:lnTo>
                      <a:pt x="17" y="18"/>
                    </a:lnTo>
                    <a:lnTo>
                      <a:pt x="21" y="18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86" name="Freeform 30">
                <a:extLst>
                  <a:ext uri="{FF2B5EF4-FFF2-40B4-BE49-F238E27FC236}">
                    <a16:creationId xmlns:a16="http://schemas.microsoft.com/office/drawing/2014/main" id="{09C0A3FA-080D-48A0-A1E3-F0858DECD6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8" y="3488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8 h 24"/>
                  <a:gd name="T4" fmla="*/ 0 w 22"/>
                  <a:gd name="T5" fmla="*/ 23 h 24"/>
                  <a:gd name="T6" fmla="*/ 1 w 22"/>
                  <a:gd name="T7" fmla="*/ 21 h 24"/>
                  <a:gd name="T8" fmla="*/ 1 w 22"/>
                  <a:gd name="T9" fmla="*/ 23 h 24"/>
                  <a:gd name="T10" fmla="*/ 5 w 22"/>
                  <a:gd name="T11" fmla="*/ 21 h 24"/>
                  <a:gd name="T12" fmla="*/ 5 w 22"/>
                  <a:gd name="T13" fmla="*/ 23 h 24"/>
                  <a:gd name="T14" fmla="*/ 13 w 22"/>
                  <a:gd name="T15" fmla="*/ 21 h 24"/>
                  <a:gd name="T16" fmla="*/ 13 w 22"/>
                  <a:gd name="T17" fmla="*/ 19 h 24"/>
                  <a:gd name="T18" fmla="*/ 17 w 22"/>
                  <a:gd name="T19" fmla="*/ 19 h 24"/>
                  <a:gd name="T20" fmla="*/ 17 w 22"/>
                  <a:gd name="T21" fmla="*/ 17 h 24"/>
                  <a:gd name="T22" fmla="*/ 21 w 22"/>
                  <a:gd name="T23" fmla="*/ 15 h 24"/>
                  <a:gd name="T24" fmla="*/ 21 w 22"/>
                  <a:gd name="T25" fmla="*/ 0 h 2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2"/>
                  <a:gd name="T40" fmla="*/ 0 h 24"/>
                  <a:gd name="T41" fmla="*/ 22 w 22"/>
                  <a:gd name="T42" fmla="*/ 24 h 2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2" h="24">
                    <a:moveTo>
                      <a:pt x="21" y="0"/>
                    </a:moveTo>
                    <a:lnTo>
                      <a:pt x="0" y="8"/>
                    </a:lnTo>
                    <a:lnTo>
                      <a:pt x="0" y="23"/>
                    </a:lnTo>
                    <a:lnTo>
                      <a:pt x="1" y="21"/>
                    </a:lnTo>
                    <a:lnTo>
                      <a:pt x="1" y="23"/>
                    </a:lnTo>
                    <a:lnTo>
                      <a:pt x="5" y="21"/>
                    </a:lnTo>
                    <a:lnTo>
                      <a:pt x="5" y="23"/>
                    </a:lnTo>
                    <a:lnTo>
                      <a:pt x="13" y="21"/>
                    </a:lnTo>
                    <a:lnTo>
                      <a:pt x="13" y="19"/>
                    </a:lnTo>
                    <a:lnTo>
                      <a:pt x="17" y="19"/>
                    </a:lnTo>
                    <a:lnTo>
                      <a:pt x="17" y="17"/>
                    </a:lnTo>
                    <a:lnTo>
                      <a:pt x="21" y="15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87" name="Freeform 31">
                <a:extLst>
                  <a:ext uri="{FF2B5EF4-FFF2-40B4-BE49-F238E27FC236}">
                    <a16:creationId xmlns:a16="http://schemas.microsoft.com/office/drawing/2014/main" id="{A46D125A-6600-4611-971B-9AEA9017A3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5" y="3473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6 h 24"/>
                  <a:gd name="T4" fmla="*/ 0 w 22"/>
                  <a:gd name="T5" fmla="*/ 23 h 24"/>
                  <a:gd name="T6" fmla="*/ 4 w 22"/>
                  <a:gd name="T7" fmla="*/ 21 h 24"/>
                  <a:gd name="T8" fmla="*/ 4 w 22"/>
                  <a:gd name="T9" fmla="*/ 23 h 24"/>
                  <a:gd name="T10" fmla="*/ 8 w 22"/>
                  <a:gd name="T11" fmla="*/ 21 h 24"/>
                  <a:gd name="T12" fmla="*/ 8 w 22"/>
                  <a:gd name="T13" fmla="*/ 23 h 24"/>
                  <a:gd name="T14" fmla="*/ 14 w 22"/>
                  <a:gd name="T15" fmla="*/ 21 h 24"/>
                  <a:gd name="T16" fmla="*/ 14 w 22"/>
                  <a:gd name="T17" fmla="*/ 19 h 24"/>
                  <a:gd name="T18" fmla="*/ 18 w 22"/>
                  <a:gd name="T19" fmla="*/ 17 h 24"/>
                  <a:gd name="T20" fmla="*/ 21 w 22"/>
                  <a:gd name="T21" fmla="*/ 15 h 24"/>
                  <a:gd name="T22" fmla="*/ 21 w 22"/>
                  <a:gd name="T23" fmla="*/ 0 h 2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2"/>
                  <a:gd name="T37" fmla="*/ 0 h 24"/>
                  <a:gd name="T38" fmla="*/ 22 w 22"/>
                  <a:gd name="T39" fmla="*/ 24 h 2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2" h="24">
                    <a:moveTo>
                      <a:pt x="21" y="0"/>
                    </a:moveTo>
                    <a:lnTo>
                      <a:pt x="0" y="6"/>
                    </a:lnTo>
                    <a:lnTo>
                      <a:pt x="0" y="23"/>
                    </a:lnTo>
                    <a:lnTo>
                      <a:pt x="4" y="21"/>
                    </a:lnTo>
                    <a:lnTo>
                      <a:pt x="4" y="23"/>
                    </a:lnTo>
                    <a:lnTo>
                      <a:pt x="8" y="21"/>
                    </a:lnTo>
                    <a:lnTo>
                      <a:pt x="8" y="23"/>
                    </a:lnTo>
                    <a:lnTo>
                      <a:pt x="14" y="21"/>
                    </a:lnTo>
                    <a:lnTo>
                      <a:pt x="14" y="19"/>
                    </a:lnTo>
                    <a:lnTo>
                      <a:pt x="18" y="17"/>
                    </a:lnTo>
                    <a:lnTo>
                      <a:pt x="21" y="15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88" name="Freeform 32">
                <a:extLst>
                  <a:ext uri="{FF2B5EF4-FFF2-40B4-BE49-F238E27FC236}">
                    <a16:creationId xmlns:a16="http://schemas.microsoft.com/office/drawing/2014/main" id="{CB51CBA8-AF19-401E-B5AB-6EA3BB6312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3" y="3456"/>
                <a:ext cx="22" cy="26"/>
              </a:xfrm>
              <a:custGeom>
                <a:avLst/>
                <a:gdLst>
                  <a:gd name="T0" fmla="*/ 21 w 22"/>
                  <a:gd name="T1" fmla="*/ 0 h 26"/>
                  <a:gd name="T2" fmla="*/ 0 w 22"/>
                  <a:gd name="T3" fmla="*/ 7 h 26"/>
                  <a:gd name="T4" fmla="*/ 0 w 22"/>
                  <a:gd name="T5" fmla="*/ 23 h 26"/>
                  <a:gd name="T6" fmla="*/ 4 w 22"/>
                  <a:gd name="T7" fmla="*/ 23 h 26"/>
                  <a:gd name="T8" fmla="*/ 8 w 22"/>
                  <a:gd name="T9" fmla="*/ 23 h 26"/>
                  <a:gd name="T10" fmla="*/ 8 w 22"/>
                  <a:gd name="T11" fmla="*/ 25 h 26"/>
                  <a:gd name="T12" fmla="*/ 16 w 22"/>
                  <a:gd name="T13" fmla="*/ 21 h 26"/>
                  <a:gd name="T14" fmla="*/ 19 w 22"/>
                  <a:gd name="T15" fmla="*/ 19 h 26"/>
                  <a:gd name="T16" fmla="*/ 19 w 22"/>
                  <a:gd name="T17" fmla="*/ 17 h 26"/>
                  <a:gd name="T18" fmla="*/ 21 w 22"/>
                  <a:gd name="T19" fmla="*/ 17 h 26"/>
                  <a:gd name="T20" fmla="*/ 21 w 22"/>
                  <a:gd name="T21" fmla="*/ 0 h 2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2"/>
                  <a:gd name="T34" fmla="*/ 0 h 26"/>
                  <a:gd name="T35" fmla="*/ 22 w 22"/>
                  <a:gd name="T36" fmla="*/ 26 h 2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2" h="26">
                    <a:moveTo>
                      <a:pt x="21" y="0"/>
                    </a:moveTo>
                    <a:lnTo>
                      <a:pt x="0" y="7"/>
                    </a:lnTo>
                    <a:lnTo>
                      <a:pt x="0" y="23"/>
                    </a:lnTo>
                    <a:lnTo>
                      <a:pt x="4" y="23"/>
                    </a:lnTo>
                    <a:lnTo>
                      <a:pt x="8" y="23"/>
                    </a:lnTo>
                    <a:lnTo>
                      <a:pt x="8" y="25"/>
                    </a:lnTo>
                    <a:lnTo>
                      <a:pt x="16" y="21"/>
                    </a:lnTo>
                    <a:lnTo>
                      <a:pt x="19" y="19"/>
                    </a:lnTo>
                    <a:lnTo>
                      <a:pt x="19" y="17"/>
                    </a:lnTo>
                    <a:lnTo>
                      <a:pt x="21" y="17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89" name="Freeform 33">
                <a:extLst>
                  <a:ext uri="{FF2B5EF4-FFF2-40B4-BE49-F238E27FC236}">
                    <a16:creationId xmlns:a16="http://schemas.microsoft.com/office/drawing/2014/main" id="{26D6CAA8-97F2-4252-B072-56C9CC709F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3" y="3607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90" name="Freeform 34">
                <a:extLst>
                  <a:ext uri="{FF2B5EF4-FFF2-40B4-BE49-F238E27FC236}">
                    <a16:creationId xmlns:a16="http://schemas.microsoft.com/office/drawing/2014/main" id="{132E4754-F3D7-45CC-B497-2BD205CF83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2" y="3601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91" name="Freeform 35">
                <a:extLst>
                  <a:ext uri="{FF2B5EF4-FFF2-40B4-BE49-F238E27FC236}">
                    <a16:creationId xmlns:a16="http://schemas.microsoft.com/office/drawing/2014/main" id="{14817A53-C158-437A-BD96-98F9432B23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8" y="3616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8 h 17"/>
                  <a:gd name="T6" fmla="*/ 16 w 17"/>
                  <a:gd name="T7" fmla="*/ 8 h 17"/>
                  <a:gd name="T8" fmla="*/ 10 w 17"/>
                  <a:gd name="T9" fmla="*/ 0 h 17"/>
                  <a:gd name="T10" fmla="*/ 5 w 17"/>
                  <a:gd name="T11" fmla="*/ 0 h 17"/>
                  <a:gd name="T12" fmla="*/ 5 w 17"/>
                  <a:gd name="T13" fmla="*/ 8 h 17"/>
                  <a:gd name="T14" fmla="*/ 0 w 17"/>
                  <a:gd name="T15" fmla="*/ 8 h 17"/>
                  <a:gd name="T16" fmla="*/ 0 w 17"/>
                  <a:gd name="T17" fmla="*/ 16 h 17"/>
                  <a:gd name="T18" fmla="*/ 5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8"/>
                    </a:lnTo>
                    <a:lnTo>
                      <a:pt x="16" y="8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5" y="8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92" name="Freeform 36">
                <a:extLst>
                  <a:ext uri="{FF2B5EF4-FFF2-40B4-BE49-F238E27FC236}">
                    <a16:creationId xmlns:a16="http://schemas.microsoft.com/office/drawing/2014/main" id="{0C4292E1-32D5-4671-BC31-5F7767CFBC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7" y="3611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10 h 17"/>
                  <a:gd name="T6" fmla="*/ 16 w 17"/>
                  <a:gd name="T7" fmla="*/ 10 h 17"/>
                  <a:gd name="T8" fmla="*/ 16 w 17"/>
                  <a:gd name="T9" fmla="*/ 0 h 17"/>
                  <a:gd name="T10" fmla="*/ 10 w 17"/>
                  <a:gd name="T11" fmla="*/ 0 h 17"/>
                  <a:gd name="T12" fmla="*/ 5 w 17"/>
                  <a:gd name="T13" fmla="*/ 0 h 17"/>
                  <a:gd name="T14" fmla="*/ 0 w 17"/>
                  <a:gd name="T15" fmla="*/ 10 h 17"/>
                  <a:gd name="T16" fmla="*/ 0 w 17"/>
                  <a:gd name="T17" fmla="*/ 16 h 17"/>
                  <a:gd name="T18" fmla="*/ 5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10"/>
                    </a:lnTo>
                    <a:lnTo>
                      <a:pt x="16" y="1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93" name="Freeform 37">
                <a:extLst>
                  <a:ext uri="{FF2B5EF4-FFF2-40B4-BE49-F238E27FC236}">
                    <a16:creationId xmlns:a16="http://schemas.microsoft.com/office/drawing/2014/main" id="{8C689E8D-8AD3-4A66-8BE2-79373C0A6D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0" y="3592"/>
                <a:ext cx="19" cy="23"/>
              </a:xfrm>
              <a:custGeom>
                <a:avLst/>
                <a:gdLst>
                  <a:gd name="T0" fmla="*/ 18 w 19"/>
                  <a:gd name="T1" fmla="*/ 17 h 23"/>
                  <a:gd name="T2" fmla="*/ 18 w 19"/>
                  <a:gd name="T3" fmla="*/ 0 h 23"/>
                  <a:gd name="T4" fmla="*/ 0 w 19"/>
                  <a:gd name="T5" fmla="*/ 5 h 23"/>
                  <a:gd name="T6" fmla="*/ 0 w 19"/>
                  <a:gd name="T7" fmla="*/ 22 h 23"/>
                  <a:gd name="T8" fmla="*/ 18 w 19"/>
                  <a:gd name="T9" fmla="*/ 17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3"/>
                  <a:gd name="T17" fmla="*/ 19 w 19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3">
                    <a:moveTo>
                      <a:pt x="18" y="17"/>
                    </a:moveTo>
                    <a:lnTo>
                      <a:pt x="18" y="0"/>
                    </a:lnTo>
                    <a:lnTo>
                      <a:pt x="0" y="5"/>
                    </a:lnTo>
                    <a:lnTo>
                      <a:pt x="0" y="22"/>
                    </a:lnTo>
                    <a:lnTo>
                      <a:pt x="18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94" name="Freeform 38">
                <a:extLst>
                  <a:ext uri="{FF2B5EF4-FFF2-40B4-BE49-F238E27FC236}">
                    <a16:creationId xmlns:a16="http://schemas.microsoft.com/office/drawing/2014/main" id="{C263CDC1-BCF8-4B7F-A34D-1AC66F4DA5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0" y="3586"/>
                <a:ext cx="18" cy="22"/>
              </a:xfrm>
              <a:custGeom>
                <a:avLst/>
                <a:gdLst>
                  <a:gd name="T0" fmla="*/ 17 w 18"/>
                  <a:gd name="T1" fmla="*/ 15 h 22"/>
                  <a:gd name="T2" fmla="*/ 17 w 18"/>
                  <a:gd name="T3" fmla="*/ 0 h 22"/>
                  <a:gd name="T4" fmla="*/ 0 w 18"/>
                  <a:gd name="T5" fmla="*/ 6 h 22"/>
                  <a:gd name="T6" fmla="*/ 0 w 18"/>
                  <a:gd name="T7" fmla="*/ 21 h 22"/>
                  <a:gd name="T8" fmla="*/ 17 w 18"/>
                  <a:gd name="T9" fmla="*/ 15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2"/>
                  <a:gd name="T17" fmla="*/ 18 w 18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2">
                    <a:moveTo>
                      <a:pt x="17" y="15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1"/>
                    </a:lnTo>
                    <a:lnTo>
                      <a:pt x="17" y="15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95" name="Freeform 39">
                <a:extLst>
                  <a:ext uri="{FF2B5EF4-FFF2-40B4-BE49-F238E27FC236}">
                    <a16:creationId xmlns:a16="http://schemas.microsoft.com/office/drawing/2014/main" id="{B84F4C6E-7491-4D91-AC49-A2437DD2B7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8" y="3601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16 w 17"/>
                  <a:gd name="T3" fmla="*/ 8 h 17"/>
                  <a:gd name="T4" fmla="*/ 16 w 17"/>
                  <a:gd name="T5" fmla="*/ 0 h 17"/>
                  <a:gd name="T6" fmla="*/ 8 w 17"/>
                  <a:gd name="T7" fmla="*/ 0 h 17"/>
                  <a:gd name="T8" fmla="*/ 0 w 17"/>
                  <a:gd name="T9" fmla="*/ 0 h 17"/>
                  <a:gd name="T10" fmla="*/ 0 w 17"/>
                  <a:gd name="T11" fmla="*/ 8 h 17"/>
                  <a:gd name="T12" fmla="*/ 0 w 17"/>
                  <a:gd name="T13" fmla="*/ 16 h 17"/>
                  <a:gd name="T14" fmla="*/ 8 w 17"/>
                  <a:gd name="T15" fmla="*/ 16 h 1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7"/>
                  <a:gd name="T25" fmla="*/ 0 h 17"/>
                  <a:gd name="T26" fmla="*/ 17 w 17"/>
                  <a:gd name="T27" fmla="*/ 17 h 1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7" h="17">
                    <a:moveTo>
                      <a:pt x="8" y="16"/>
                    </a:moveTo>
                    <a:lnTo>
                      <a:pt x="16" y="8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96" name="Freeform 40">
                <a:extLst>
                  <a:ext uri="{FF2B5EF4-FFF2-40B4-BE49-F238E27FC236}">
                    <a16:creationId xmlns:a16="http://schemas.microsoft.com/office/drawing/2014/main" id="{D3D98525-4B8E-41E7-A1BE-2361AB4CB1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7" y="3593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8 w 17"/>
                  <a:gd name="T3" fmla="*/ 10 h 17"/>
                  <a:gd name="T4" fmla="*/ 16 w 17"/>
                  <a:gd name="T5" fmla="*/ 10 h 17"/>
                  <a:gd name="T6" fmla="*/ 16 w 17"/>
                  <a:gd name="T7" fmla="*/ 5 h 17"/>
                  <a:gd name="T8" fmla="*/ 8 w 17"/>
                  <a:gd name="T9" fmla="*/ 0 h 17"/>
                  <a:gd name="T10" fmla="*/ 8 w 17"/>
                  <a:gd name="T11" fmla="*/ 5 h 17"/>
                  <a:gd name="T12" fmla="*/ 0 w 17"/>
                  <a:gd name="T13" fmla="*/ 5 h 17"/>
                  <a:gd name="T14" fmla="*/ 0 w 17"/>
                  <a:gd name="T15" fmla="*/ 10 h 17"/>
                  <a:gd name="T16" fmla="*/ 0 w 17"/>
                  <a:gd name="T17" fmla="*/ 16 h 17"/>
                  <a:gd name="T18" fmla="*/ 8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8" y="16"/>
                    </a:moveTo>
                    <a:lnTo>
                      <a:pt x="8" y="10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8" y="0"/>
                    </a:lnTo>
                    <a:lnTo>
                      <a:pt x="8" y="5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97" name="Freeform 41">
                <a:extLst>
                  <a:ext uri="{FF2B5EF4-FFF2-40B4-BE49-F238E27FC236}">
                    <a16:creationId xmlns:a16="http://schemas.microsoft.com/office/drawing/2014/main" id="{5F9A5B03-22B5-447C-A794-70BEC980CC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8" y="3576"/>
                <a:ext cx="20" cy="22"/>
              </a:xfrm>
              <a:custGeom>
                <a:avLst/>
                <a:gdLst>
                  <a:gd name="T0" fmla="*/ 19 w 20"/>
                  <a:gd name="T1" fmla="*/ 17 h 22"/>
                  <a:gd name="T2" fmla="*/ 19 w 20"/>
                  <a:gd name="T3" fmla="*/ 0 h 22"/>
                  <a:gd name="T4" fmla="*/ 0 w 20"/>
                  <a:gd name="T5" fmla="*/ 6 h 22"/>
                  <a:gd name="T6" fmla="*/ 0 w 20"/>
                  <a:gd name="T7" fmla="*/ 21 h 22"/>
                  <a:gd name="T8" fmla="*/ 19 w 20"/>
                  <a:gd name="T9" fmla="*/ 17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22"/>
                  <a:gd name="T17" fmla="*/ 20 w 20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22">
                    <a:moveTo>
                      <a:pt x="19" y="17"/>
                    </a:moveTo>
                    <a:lnTo>
                      <a:pt x="19" y="0"/>
                    </a:lnTo>
                    <a:lnTo>
                      <a:pt x="0" y="6"/>
                    </a:lnTo>
                    <a:lnTo>
                      <a:pt x="0" y="21"/>
                    </a:lnTo>
                    <a:lnTo>
                      <a:pt x="19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98" name="Freeform 42">
                <a:extLst>
                  <a:ext uri="{FF2B5EF4-FFF2-40B4-BE49-F238E27FC236}">
                    <a16:creationId xmlns:a16="http://schemas.microsoft.com/office/drawing/2014/main" id="{D08365DA-2AD7-4E3D-AF38-F6868BFE9B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9" y="3570"/>
                <a:ext cx="19" cy="23"/>
              </a:xfrm>
              <a:custGeom>
                <a:avLst/>
                <a:gdLst>
                  <a:gd name="T0" fmla="*/ 18 w 19"/>
                  <a:gd name="T1" fmla="*/ 16 h 23"/>
                  <a:gd name="T2" fmla="*/ 18 w 19"/>
                  <a:gd name="T3" fmla="*/ 0 h 23"/>
                  <a:gd name="T4" fmla="*/ 0 w 19"/>
                  <a:gd name="T5" fmla="*/ 6 h 23"/>
                  <a:gd name="T6" fmla="*/ 0 w 19"/>
                  <a:gd name="T7" fmla="*/ 22 h 23"/>
                  <a:gd name="T8" fmla="*/ 18 w 19"/>
                  <a:gd name="T9" fmla="*/ 16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3"/>
                  <a:gd name="T17" fmla="*/ 19 w 19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3">
                    <a:moveTo>
                      <a:pt x="18" y="16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0" y="22"/>
                    </a:lnTo>
                    <a:lnTo>
                      <a:pt x="18" y="1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99" name="Freeform 43">
                <a:extLst>
                  <a:ext uri="{FF2B5EF4-FFF2-40B4-BE49-F238E27FC236}">
                    <a16:creationId xmlns:a16="http://schemas.microsoft.com/office/drawing/2014/main" id="{94B44350-BBCB-47AE-8914-ECBFB3237D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6" y="3584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16 w 17"/>
                  <a:gd name="T3" fmla="*/ 16 h 17"/>
                  <a:gd name="T4" fmla="*/ 16 w 17"/>
                  <a:gd name="T5" fmla="*/ 10 h 17"/>
                  <a:gd name="T6" fmla="*/ 16 w 17"/>
                  <a:gd name="T7" fmla="*/ 5 h 17"/>
                  <a:gd name="T8" fmla="*/ 16 w 17"/>
                  <a:gd name="T9" fmla="*/ 0 h 17"/>
                  <a:gd name="T10" fmla="*/ 8 w 17"/>
                  <a:gd name="T11" fmla="*/ 0 h 17"/>
                  <a:gd name="T12" fmla="*/ 8 w 17"/>
                  <a:gd name="T13" fmla="*/ 5 h 17"/>
                  <a:gd name="T14" fmla="*/ 0 w 17"/>
                  <a:gd name="T15" fmla="*/ 5 h 17"/>
                  <a:gd name="T16" fmla="*/ 0 w 17"/>
                  <a:gd name="T17" fmla="*/ 10 h 17"/>
                  <a:gd name="T18" fmla="*/ 0 w 17"/>
                  <a:gd name="T19" fmla="*/ 16 h 17"/>
                  <a:gd name="T20" fmla="*/ 8 w 17"/>
                  <a:gd name="T21" fmla="*/ 16 h 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7"/>
                  <a:gd name="T35" fmla="*/ 17 w 17"/>
                  <a:gd name="T36" fmla="*/ 17 h 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7">
                    <a:moveTo>
                      <a:pt x="8" y="16"/>
                    </a:moveTo>
                    <a:lnTo>
                      <a:pt x="16" y="16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8" y="5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00" name="Freeform 44">
                <a:extLst>
                  <a:ext uri="{FF2B5EF4-FFF2-40B4-BE49-F238E27FC236}">
                    <a16:creationId xmlns:a16="http://schemas.microsoft.com/office/drawing/2014/main" id="{D5D48761-535F-4F74-B36A-8C416C180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5" y="3578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8 w 17"/>
                  <a:gd name="T3" fmla="*/ 10 h 17"/>
                  <a:gd name="T4" fmla="*/ 16 w 17"/>
                  <a:gd name="T5" fmla="*/ 10 h 17"/>
                  <a:gd name="T6" fmla="*/ 16 w 17"/>
                  <a:gd name="T7" fmla="*/ 5 h 17"/>
                  <a:gd name="T8" fmla="*/ 16 w 17"/>
                  <a:gd name="T9" fmla="*/ 0 h 17"/>
                  <a:gd name="T10" fmla="*/ 8 w 17"/>
                  <a:gd name="T11" fmla="*/ 0 h 17"/>
                  <a:gd name="T12" fmla="*/ 8 w 17"/>
                  <a:gd name="T13" fmla="*/ 5 h 17"/>
                  <a:gd name="T14" fmla="*/ 0 w 17"/>
                  <a:gd name="T15" fmla="*/ 5 h 17"/>
                  <a:gd name="T16" fmla="*/ 0 w 17"/>
                  <a:gd name="T17" fmla="*/ 10 h 17"/>
                  <a:gd name="T18" fmla="*/ 0 w 17"/>
                  <a:gd name="T19" fmla="*/ 16 h 17"/>
                  <a:gd name="T20" fmla="*/ 8 w 17"/>
                  <a:gd name="T21" fmla="*/ 16 h 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7"/>
                  <a:gd name="T35" fmla="*/ 17 w 17"/>
                  <a:gd name="T36" fmla="*/ 17 h 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7">
                    <a:moveTo>
                      <a:pt x="8" y="16"/>
                    </a:moveTo>
                    <a:lnTo>
                      <a:pt x="8" y="10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8" y="5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01" name="Freeform 45">
                <a:extLst>
                  <a:ext uri="{FF2B5EF4-FFF2-40B4-BE49-F238E27FC236}">
                    <a16:creationId xmlns:a16="http://schemas.microsoft.com/office/drawing/2014/main" id="{9BD7FAD4-835C-4D70-9AA3-657B8D8AEE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8" y="3561"/>
                <a:ext cx="18" cy="22"/>
              </a:xfrm>
              <a:custGeom>
                <a:avLst/>
                <a:gdLst>
                  <a:gd name="T0" fmla="*/ 17 w 18"/>
                  <a:gd name="T1" fmla="*/ 15 h 22"/>
                  <a:gd name="T2" fmla="*/ 17 w 18"/>
                  <a:gd name="T3" fmla="*/ 0 h 22"/>
                  <a:gd name="T4" fmla="*/ 0 w 18"/>
                  <a:gd name="T5" fmla="*/ 6 h 22"/>
                  <a:gd name="T6" fmla="*/ 0 w 18"/>
                  <a:gd name="T7" fmla="*/ 21 h 22"/>
                  <a:gd name="T8" fmla="*/ 17 w 18"/>
                  <a:gd name="T9" fmla="*/ 15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2"/>
                  <a:gd name="T17" fmla="*/ 18 w 18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2">
                    <a:moveTo>
                      <a:pt x="17" y="15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1"/>
                    </a:lnTo>
                    <a:lnTo>
                      <a:pt x="17" y="15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02" name="Freeform 46">
                <a:extLst>
                  <a:ext uri="{FF2B5EF4-FFF2-40B4-BE49-F238E27FC236}">
                    <a16:creationId xmlns:a16="http://schemas.microsoft.com/office/drawing/2014/main" id="{2C4CFDF6-65CD-4A9D-9F33-4E2DB029FD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7" y="3553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03" name="Freeform 47">
                <a:extLst>
                  <a:ext uri="{FF2B5EF4-FFF2-40B4-BE49-F238E27FC236}">
                    <a16:creationId xmlns:a16="http://schemas.microsoft.com/office/drawing/2014/main" id="{6FEAE5F0-E099-4697-A4AB-5DDEF68A25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4" y="3569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9 h 17"/>
                  <a:gd name="T6" fmla="*/ 16 w 17"/>
                  <a:gd name="T7" fmla="*/ 3 h 17"/>
                  <a:gd name="T8" fmla="*/ 10 w 17"/>
                  <a:gd name="T9" fmla="*/ 3 h 17"/>
                  <a:gd name="T10" fmla="*/ 10 w 17"/>
                  <a:gd name="T11" fmla="*/ 0 h 17"/>
                  <a:gd name="T12" fmla="*/ 5 w 17"/>
                  <a:gd name="T13" fmla="*/ 0 h 17"/>
                  <a:gd name="T14" fmla="*/ 5 w 17"/>
                  <a:gd name="T15" fmla="*/ 3 h 17"/>
                  <a:gd name="T16" fmla="*/ 0 w 17"/>
                  <a:gd name="T17" fmla="*/ 3 h 17"/>
                  <a:gd name="T18" fmla="*/ 0 w 17"/>
                  <a:gd name="T19" fmla="*/ 9 h 17"/>
                  <a:gd name="T20" fmla="*/ 5 w 17"/>
                  <a:gd name="T21" fmla="*/ 16 h 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7"/>
                  <a:gd name="T35" fmla="*/ 17 w 17"/>
                  <a:gd name="T36" fmla="*/ 17 h 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9"/>
                    </a:lnTo>
                    <a:lnTo>
                      <a:pt x="16" y="3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0" y="3"/>
                    </a:lnTo>
                    <a:lnTo>
                      <a:pt x="0" y="9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04" name="Freeform 48">
                <a:extLst>
                  <a:ext uri="{FF2B5EF4-FFF2-40B4-BE49-F238E27FC236}">
                    <a16:creationId xmlns:a16="http://schemas.microsoft.com/office/drawing/2014/main" id="{2B964761-C5B9-4B75-82FB-51D25881B4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3" y="3563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8 h 17"/>
                  <a:gd name="T6" fmla="*/ 16 w 17"/>
                  <a:gd name="T7" fmla="*/ 8 h 17"/>
                  <a:gd name="T8" fmla="*/ 10 w 17"/>
                  <a:gd name="T9" fmla="*/ 0 h 17"/>
                  <a:gd name="T10" fmla="*/ 5 w 17"/>
                  <a:gd name="T11" fmla="*/ 0 h 17"/>
                  <a:gd name="T12" fmla="*/ 5 w 17"/>
                  <a:gd name="T13" fmla="*/ 8 h 17"/>
                  <a:gd name="T14" fmla="*/ 0 w 17"/>
                  <a:gd name="T15" fmla="*/ 8 h 17"/>
                  <a:gd name="T16" fmla="*/ 0 w 17"/>
                  <a:gd name="T17" fmla="*/ 16 h 17"/>
                  <a:gd name="T18" fmla="*/ 5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8"/>
                    </a:lnTo>
                    <a:lnTo>
                      <a:pt x="16" y="8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5" y="8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05" name="Freeform 49">
                <a:extLst>
                  <a:ext uri="{FF2B5EF4-FFF2-40B4-BE49-F238E27FC236}">
                    <a16:creationId xmlns:a16="http://schemas.microsoft.com/office/drawing/2014/main" id="{8EE9EE3D-6269-4CFA-918F-94B002DA6D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36" y="3544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5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5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06" name="Freeform 50">
                <a:extLst>
                  <a:ext uri="{FF2B5EF4-FFF2-40B4-BE49-F238E27FC236}">
                    <a16:creationId xmlns:a16="http://schemas.microsoft.com/office/drawing/2014/main" id="{6624BC03-C1B8-49B4-A21D-63974B8135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5" y="3538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07" name="Freeform 51">
                <a:extLst>
                  <a:ext uri="{FF2B5EF4-FFF2-40B4-BE49-F238E27FC236}">
                    <a16:creationId xmlns:a16="http://schemas.microsoft.com/office/drawing/2014/main" id="{E6B6DC79-B45B-45CC-BF71-1AC5236532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4" y="3553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6 w 17"/>
                  <a:gd name="T3" fmla="*/ 16 h 17"/>
                  <a:gd name="T4" fmla="*/ 16 w 17"/>
                  <a:gd name="T5" fmla="*/ 8 h 17"/>
                  <a:gd name="T6" fmla="*/ 16 w 17"/>
                  <a:gd name="T7" fmla="*/ 0 h 17"/>
                  <a:gd name="T8" fmla="*/ 5 w 17"/>
                  <a:gd name="T9" fmla="*/ 0 h 17"/>
                  <a:gd name="T10" fmla="*/ 0 w 17"/>
                  <a:gd name="T11" fmla="*/ 0 h 17"/>
                  <a:gd name="T12" fmla="*/ 0 w 17"/>
                  <a:gd name="T13" fmla="*/ 8 h 17"/>
                  <a:gd name="T14" fmla="*/ 0 w 17"/>
                  <a:gd name="T15" fmla="*/ 16 h 17"/>
                  <a:gd name="T16" fmla="*/ 5 w 17"/>
                  <a:gd name="T17" fmla="*/ 16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17"/>
                  <a:gd name="T29" fmla="*/ 17 w 17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17">
                    <a:moveTo>
                      <a:pt x="5" y="16"/>
                    </a:moveTo>
                    <a:lnTo>
                      <a:pt x="16" y="16"/>
                    </a:lnTo>
                    <a:lnTo>
                      <a:pt x="16" y="8"/>
                    </a:lnTo>
                    <a:lnTo>
                      <a:pt x="16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08" name="Freeform 52">
                <a:extLst>
                  <a:ext uri="{FF2B5EF4-FFF2-40B4-BE49-F238E27FC236}">
                    <a16:creationId xmlns:a16="http://schemas.microsoft.com/office/drawing/2014/main" id="{D55B0C77-F27D-46B5-B9EC-A1C81620DB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3" y="3548"/>
                <a:ext cx="17" cy="17"/>
              </a:xfrm>
              <a:custGeom>
                <a:avLst/>
                <a:gdLst>
                  <a:gd name="T0" fmla="*/ 10 w 17"/>
                  <a:gd name="T1" fmla="*/ 16 h 17"/>
                  <a:gd name="T2" fmla="*/ 16 w 17"/>
                  <a:gd name="T3" fmla="*/ 16 h 17"/>
                  <a:gd name="T4" fmla="*/ 16 w 17"/>
                  <a:gd name="T5" fmla="*/ 5 h 17"/>
                  <a:gd name="T6" fmla="*/ 16 w 17"/>
                  <a:gd name="T7" fmla="*/ 0 h 17"/>
                  <a:gd name="T8" fmla="*/ 10 w 17"/>
                  <a:gd name="T9" fmla="*/ 0 h 17"/>
                  <a:gd name="T10" fmla="*/ 0 w 17"/>
                  <a:gd name="T11" fmla="*/ 0 h 17"/>
                  <a:gd name="T12" fmla="*/ 0 w 17"/>
                  <a:gd name="T13" fmla="*/ 5 h 17"/>
                  <a:gd name="T14" fmla="*/ 0 w 17"/>
                  <a:gd name="T15" fmla="*/ 16 h 17"/>
                  <a:gd name="T16" fmla="*/ 10 w 17"/>
                  <a:gd name="T17" fmla="*/ 16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17"/>
                  <a:gd name="T29" fmla="*/ 17 w 17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17">
                    <a:moveTo>
                      <a:pt x="10" y="16"/>
                    </a:moveTo>
                    <a:lnTo>
                      <a:pt x="16" y="16"/>
                    </a:lnTo>
                    <a:lnTo>
                      <a:pt x="16" y="5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0" y="16"/>
                    </a:lnTo>
                    <a:lnTo>
                      <a:pt x="10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09" name="Freeform 53">
                <a:extLst>
                  <a:ext uri="{FF2B5EF4-FFF2-40B4-BE49-F238E27FC236}">
                    <a16:creationId xmlns:a16="http://schemas.microsoft.com/office/drawing/2014/main" id="{75EBF742-A860-4873-858F-066C27C898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6" y="3528"/>
                <a:ext cx="18" cy="24"/>
              </a:xfrm>
              <a:custGeom>
                <a:avLst/>
                <a:gdLst>
                  <a:gd name="T0" fmla="*/ 17 w 18"/>
                  <a:gd name="T1" fmla="*/ 18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8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8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8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10" name="Freeform 54">
                <a:extLst>
                  <a:ext uri="{FF2B5EF4-FFF2-40B4-BE49-F238E27FC236}">
                    <a16:creationId xmlns:a16="http://schemas.microsoft.com/office/drawing/2014/main" id="{20F4D881-337D-41B4-A3AC-A7BC467FD5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5" y="3523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5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5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11" name="Freeform 55">
                <a:extLst>
                  <a:ext uri="{FF2B5EF4-FFF2-40B4-BE49-F238E27FC236}">
                    <a16:creationId xmlns:a16="http://schemas.microsoft.com/office/drawing/2014/main" id="{397971E7-2A9E-4AD9-96D1-8D77A76812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1" y="3538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16 w 17"/>
                  <a:gd name="T3" fmla="*/ 16 h 17"/>
                  <a:gd name="T4" fmla="*/ 16 w 17"/>
                  <a:gd name="T5" fmla="*/ 8 h 17"/>
                  <a:gd name="T6" fmla="*/ 16 w 17"/>
                  <a:gd name="T7" fmla="*/ 0 h 17"/>
                  <a:gd name="T8" fmla="*/ 8 w 17"/>
                  <a:gd name="T9" fmla="*/ 0 h 17"/>
                  <a:gd name="T10" fmla="*/ 0 w 17"/>
                  <a:gd name="T11" fmla="*/ 0 h 17"/>
                  <a:gd name="T12" fmla="*/ 0 w 17"/>
                  <a:gd name="T13" fmla="*/ 8 h 17"/>
                  <a:gd name="T14" fmla="*/ 0 w 17"/>
                  <a:gd name="T15" fmla="*/ 16 h 17"/>
                  <a:gd name="T16" fmla="*/ 8 w 17"/>
                  <a:gd name="T17" fmla="*/ 16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17"/>
                  <a:gd name="T29" fmla="*/ 17 w 17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17">
                    <a:moveTo>
                      <a:pt x="8" y="16"/>
                    </a:moveTo>
                    <a:lnTo>
                      <a:pt x="16" y="16"/>
                    </a:lnTo>
                    <a:lnTo>
                      <a:pt x="16" y="8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12" name="Freeform 56">
                <a:extLst>
                  <a:ext uri="{FF2B5EF4-FFF2-40B4-BE49-F238E27FC236}">
                    <a16:creationId xmlns:a16="http://schemas.microsoft.com/office/drawing/2014/main" id="{5FC595EF-ECE9-4972-A298-321565BA8A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11" y="3532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6 w 17"/>
                  <a:gd name="T3" fmla="*/ 16 h 17"/>
                  <a:gd name="T4" fmla="*/ 16 w 17"/>
                  <a:gd name="T5" fmla="*/ 8 h 17"/>
                  <a:gd name="T6" fmla="*/ 16 w 17"/>
                  <a:gd name="T7" fmla="*/ 0 h 17"/>
                  <a:gd name="T8" fmla="*/ 5 w 17"/>
                  <a:gd name="T9" fmla="*/ 0 h 17"/>
                  <a:gd name="T10" fmla="*/ 0 w 17"/>
                  <a:gd name="T11" fmla="*/ 0 h 17"/>
                  <a:gd name="T12" fmla="*/ 0 w 17"/>
                  <a:gd name="T13" fmla="*/ 8 h 17"/>
                  <a:gd name="T14" fmla="*/ 0 w 17"/>
                  <a:gd name="T15" fmla="*/ 16 h 17"/>
                  <a:gd name="T16" fmla="*/ 5 w 17"/>
                  <a:gd name="T17" fmla="*/ 16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17"/>
                  <a:gd name="T29" fmla="*/ 17 w 17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17">
                    <a:moveTo>
                      <a:pt x="5" y="16"/>
                    </a:moveTo>
                    <a:lnTo>
                      <a:pt x="16" y="16"/>
                    </a:lnTo>
                    <a:lnTo>
                      <a:pt x="16" y="8"/>
                    </a:lnTo>
                    <a:lnTo>
                      <a:pt x="16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13" name="Freeform 57">
                <a:extLst>
                  <a:ext uri="{FF2B5EF4-FFF2-40B4-BE49-F238E27FC236}">
                    <a16:creationId xmlns:a16="http://schemas.microsoft.com/office/drawing/2014/main" id="{958EEE3F-16FE-4B10-AE32-11B4EAEFD9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3" y="3513"/>
                <a:ext cx="19" cy="24"/>
              </a:xfrm>
              <a:custGeom>
                <a:avLst/>
                <a:gdLst>
                  <a:gd name="T0" fmla="*/ 18 w 19"/>
                  <a:gd name="T1" fmla="*/ 17 h 24"/>
                  <a:gd name="T2" fmla="*/ 18 w 19"/>
                  <a:gd name="T3" fmla="*/ 0 h 24"/>
                  <a:gd name="T4" fmla="*/ 0 w 19"/>
                  <a:gd name="T5" fmla="*/ 6 h 24"/>
                  <a:gd name="T6" fmla="*/ 0 w 19"/>
                  <a:gd name="T7" fmla="*/ 23 h 24"/>
                  <a:gd name="T8" fmla="*/ 18 w 19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4"/>
                  <a:gd name="T17" fmla="*/ 19 w 19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4">
                    <a:moveTo>
                      <a:pt x="18" y="17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8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14" name="Freeform 58">
                <a:extLst>
                  <a:ext uri="{FF2B5EF4-FFF2-40B4-BE49-F238E27FC236}">
                    <a16:creationId xmlns:a16="http://schemas.microsoft.com/office/drawing/2014/main" id="{1E29AB6D-4B41-4109-BC38-38BE12E2B2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3" y="3507"/>
                <a:ext cx="18" cy="22"/>
              </a:xfrm>
              <a:custGeom>
                <a:avLst/>
                <a:gdLst>
                  <a:gd name="T0" fmla="*/ 17 w 18"/>
                  <a:gd name="T1" fmla="*/ 16 h 22"/>
                  <a:gd name="T2" fmla="*/ 17 w 18"/>
                  <a:gd name="T3" fmla="*/ 0 h 22"/>
                  <a:gd name="T4" fmla="*/ 0 w 18"/>
                  <a:gd name="T5" fmla="*/ 6 h 22"/>
                  <a:gd name="T6" fmla="*/ 0 w 18"/>
                  <a:gd name="T7" fmla="*/ 21 h 22"/>
                  <a:gd name="T8" fmla="*/ 17 w 18"/>
                  <a:gd name="T9" fmla="*/ 16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2"/>
                  <a:gd name="T17" fmla="*/ 18 w 18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2">
                    <a:moveTo>
                      <a:pt x="17" y="16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1"/>
                    </a:lnTo>
                    <a:lnTo>
                      <a:pt x="17" y="1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15" name="Freeform 59">
                <a:extLst>
                  <a:ext uri="{FF2B5EF4-FFF2-40B4-BE49-F238E27FC236}">
                    <a16:creationId xmlns:a16="http://schemas.microsoft.com/office/drawing/2014/main" id="{84E32AC6-8DCB-4733-84AB-191B67D11C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9" y="3523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10 h 17"/>
                  <a:gd name="T6" fmla="*/ 16 w 17"/>
                  <a:gd name="T7" fmla="*/ 10 h 17"/>
                  <a:gd name="T8" fmla="*/ 16 w 17"/>
                  <a:gd name="T9" fmla="*/ 0 h 17"/>
                  <a:gd name="T10" fmla="*/ 10 w 17"/>
                  <a:gd name="T11" fmla="*/ 0 h 17"/>
                  <a:gd name="T12" fmla="*/ 5 w 17"/>
                  <a:gd name="T13" fmla="*/ 0 h 17"/>
                  <a:gd name="T14" fmla="*/ 0 w 17"/>
                  <a:gd name="T15" fmla="*/ 0 h 17"/>
                  <a:gd name="T16" fmla="*/ 0 w 17"/>
                  <a:gd name="T17" fmla="*/ 10 h 17"/>
                  <a:gd name="T18" fmla="*/ 0 w 17"/>
                  <a:gd name="T19" fmla="*/ 16 h 17"/>
                  <a:gd name="T20" fmla="*/ 5 w 17"/>
                  <a:gd name="T21" fmla="*/ 16 h 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7"/>
                  <a:gd name="T35" fmla="*/ 17 w 17"/>
                  <a:gd name="T36" fmla="*/ 17 h 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10"/>
                    </a:lnTo>
                    <a:lnTo>
                      <a:pt x="16" y="1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16" name="Freeform 60">
                <a:extLst>
                  <a:ext uri="{FF2B5EF4-FFF2-40B4-BE49-F238E27FC236}">
                    <a16:creationId xmlns:a16="http://schemas.microsoft.com/office/drawing/2014/main" id="{D4BBA621-D640-4DFE-8997-B0BD04EB28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8" y="3515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10 h 17"/>
                  <a:gd name="T6" fmla="*/ 16 w 17"/>
                  <a:gd name="T7" fmla="*/ 10 h 17"/>
                  <a:gd name="T8" fmla="*/ 16 w 17"/>
                  <a:gd name="T9" fmla="*/ 5 h 17"/>
                  <a:gd name="T10" fmla="*/ 10 w 17"/>
                  <a:gd name="T11" fmla="*/ 5 h 17"/>
                  <a:gd name="T12" fmla="*/ 10 w 17"/>
                  <a:gd name="T13" fmla="*/ 0 h 17"/>
                  <a:gd name="T14" fmla="*/ 5 w 17"/>
                  <a:gd name="T15" fmla="*/ 0 h 17"/>
                  <a:gd name="T16" fmla="*/ 5 w 17"/>
                  <a:gd name="T17" fmla="*/ 5 h 17"/>
                  <a:gd name="T18" fmla="*/ 0 w 17"/>
                  <a:gd name="T19" fmla="*/ 5 h 17"/>
                  <a:gd name="T20" fmla="*/ 0 w 17"/>
                  <a:gd name="T21" fmla="*/ 10 h 17"/>
                  <a:gd name="T22" fmla="*/ 5 w 17"/>
                  <a:gd name="T23" fmla="*/ 16 h 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7"/>
                  <a:gd name="T37" fmla="*/ 0 h 17"/>
                  <a:gd name="T38" fmla="*/ 17 w 17"/>
                  <a:gd name="T39" fmla="*/ 17 h 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10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10" y="5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5" y="5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17" name="Freeform 61">
                <a:extLst>
                  <a:ext uri="{FF2B5EF4-FFF2-40B4-BE49-F238E27FC236}">
                    <a16:creationId xmlns:a16="http://schemas.microsoft.com/office/drawing/2014/main" id="{43DC25E7-D709-47F8-AEF7-FB18F40999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1" y="3498"/>
                <a:ext cx="19" cy="22"/>
              </a:xfrm>
              <a:custGeom>
                <a:avLst/>
                <a:gdLst>
                  <a:gd name="T0" fmla="*/ 18 w 19"/>
                  <a:gd name="T1" fmla="*/ 15 h 22"/>
                  <a:gd name="T2" fmla="*/ 18 w 19"/>
                  <a:gd name="T3" fmla="*/ 0 h 22"/>
                  <a:gd name="T4" fmla="*/ 0 w 19"/>
                  <a:gd name="T5" fmla="*/ 5 h 22"/>
                  <a:gd name="T6" fmla="*/ 0 w 19"/>
                  <a:gd name="T7" fmla="*/ 21 h 22"/>
                  <a:gd name="T8" fmla="*/ 18 w 19"/>
                  <a:gd name="T9" fmla="*/ 15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2"/>
                  <a:gd name="T17" fmla="*/ 19 w 19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2">
                    <a:moveTo>
                      <a:pt x="18" y="15"/>
                    </a:moveTo>
                    <a:lnTo>
                      <a:pt x="18" y="0"/>
                    </a:lnTo>
                    <a:lnTo>
                      <a:pt x="0" y="5"/>
                    </a:lnTo>
                    <a:lnTo>
                      <a:pt x="0" y="21"/>
                    </a:lnTo>
                    <a:lnTo>
                      <a:pt x="18" y="15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18" name="Freeform 62">
                <a:extLst>
                  <a:ext uri="{FF2B5EF4-FFF2-40B4-BE49-F238E27FC236}">
                    <a16:creationId xmlns:a16="http://schemas.microsoft.com/office/drawing/2014/main" id="{E363E86A-E540-4103-B52F-4168F1E4FD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00" y="3492"/>
                <a:ext cx="19" cy="22"/>
              </a:xfrm>
              <a:custGeom>
                <a:avLst/>
                <a:gdLst>
                  <a:gd name="T0" fmla="*/ 18 w 19"/>
                  <a:gd name="T1" fmla="*/ 15 h 22"/>
                  <a:gd name="T2" fmla="*/ 18 w 19"/>
                  <a:gd name="T3" fmla="*/ 0 h 22"/>
                  <a:gd name="T4" fmla="*/ 0 w 19"/>
                  <a:gd name="T5" fmla="*/ 4 h 22"/>
                  <a:gd name="T6" fmla="*/ 0 w 19"/>
                  <a:gd name="T7" fmla="*/ 21 h 22"/>
                  <a:gd name="T8" fmla="*/ 18 w 19"/>
                  <a:gd name="T9" fmla="*/ 15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2"/>
                  <a:gd name="T17" fmla="*/ 19 w 19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2">
                    <a:moveTo>
                      <a:pt x="18" y="15"/>
                    </a:moveTo>
                    <a:lnTo>
                      <a:pt x="18" y="0"/>
                    </a:lnTo>
                    <a:lnTo>
                      <a:pt x="0" y="4"/>
                    </a:lnTo>
                    <a:lnTo>
                      <a:pt x="0" y="21"/>
                    </a:lnTo>
                    <a:lnTo>
                      <a:pt x="18" y="15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19" name="Freeform 63">
                <a:extLst>
                  <a:ext uri="{FF2B5EF4-FFF2-40B4-BE49-F238E27FC236}">
                    <a16:creationId xmlns:a16="http://schemas.microsoft.com/office/drawing/2014/main" id="{F92BD307-338F-4D89-8C99-BDD6FAEA9E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9" y="3505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8 w 17"/>
                  <a:gd name="T3" fmla="*/ 10 h 17"/>
                  <a:gd name="T4" fmla="*/ 16 w 17"/>
                  <a:gd name="T5" fmla="*/ 10 h 17"/>
                  <a:gd name="T6" fmla="*/ 16 w 17"/>
                  <a:gd name="T7" fmla="*/ 5 h 17"/>
                  <a:gd name="T8" fmla="*/ 16 w 17"/>
                  <a:gd name="T9" fmla="*/ 0 h 17"/>
                  <a:gd name="T10" fmla="*/ 8 w 17"/>
                  <a:gd name="T11" fmla="*/ 0 h 17"/>
                  <a:gd name="T12" fmla="*/ 0 w 17"/>
                  <a:gd name="T13" fmla="*/ 5 h 17"/>
                  <a:gd name="T14" fmla="*/ 0 w 17"/>
                  <a:gd name="T15" fmla="*/ 10 h 17"/>
                  <a:gd name="T16" fmla="*/ 0 w 17"/>
                  <a:gd name="T17" fmla="*/ 16 h 17"/>
                  <a:gd name="T18" fmla="*/ 8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8" y="16"/>
                    </a:moveTo>
                    <a:lnTo>
                      <a:pt x="8" y="10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20" name="Freeform 64">
                <a:extLst>
                  <a:ext uri="{FF2B5EF4-FFF2-40B4-BE49-F238E27FC236}">
                    <a16:creationId xmlns:a16="http://schemas.microsoft.com/office/drawing/2014/main" id="{2BEC5E28-8BDF-411B-80C4-DE8306F8DB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08" y="3500"/>
                <a:ext cx="17" cy="17"/>
              </a:xfrm>
              <a:custGeom>
                <a:avLst/>
                <a:gdLst>
                  <a:gd name="T0" fmla="*/ 8 w 17"/>
                  <a:gd name="T1" fmla="*/ 9 h 17"/>
                  <a:gd name="T2" fmla="*/ 16 w 17"/>
                  <a:gd name="T3" fmla="*/ 9 h 17"/>
                  <a:gd name="T4" fmla="*/ 16 w 17"/>
                  <a:gd name="T5" fmla="*/ 6 h 17"/>
                  <a:gd name="T6" fmla="*/ 16 w 17"/>
                  <a:gd name="T7" fmla="*/ 0 h 17"/>
                  <a:gd name="T8" fmla="*/ 8 w 17"/>
                  <a:gd name="T9" fmla="*/ 0 h 17"/>
                  <a:gd name="T10" fmla="*/ 0 w 17"/>
                  <a:gd name="T11" fmla="*/ 0 h 17"/>
                  <a:gd name="T12" fmla="*/ 0 w 17"/>
                  <a:gd name="T13" fmla="*/ 6 h 17"/>
                  <a:gd name="T14" fmla="*/ 0 w 17"/>
                  <a:gd name="T15" fmla="*/ 9 h 17"/>
                  <a:gd name="T16" fmla="*/ 0 w 17"/>
                  <a:gd name="T17" fmla="*/ 16 h 17"/>
                  <a:gd name="T18" fmla="*/ 8 w 17"/>
                  <a:gd name="T19" fmla="*/ 16 h 17"/>
                  <a:gd name="T20" fmla="*/ 8 w 17"/>
                  <a:gd name="T21" fmla="*/ 9 h 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7"/>
                  <a:gd name="T35" fmla="*/ 17 w 17"/>
                  <a:gd name="T36" fmla="*/ 17 h 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7">
                    <a:moveTo>
                      <a:pt x="8" y="9"/>
                    </a:moveTo>
                    <a:lnTo>
                      <a:pt x="16" y="9"/>
                    </a:lnTo>
                    <a:lnTo>
                      <a:pt x="16" y="6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6"/>
                    </a:lnTo>
                    <a:lnTo>
                      <a:pt x="8" y="16"/>
                    </a:lnTo>
                    <a:lnTo>
                      <a:pt x="8" y="9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21" name="Freeform 65">
                <a:extLst>
                  <a:ext uri="{FF2B5EF4-FFF2-40B4-BE49-F238E27FC236}">
                    <a16:creationId xmlns:a16="http://schemas.microsoft.com/office/drawing/2014/main" id="{CB14B63D-1DE3-40E5-9878-ECDD6ADFEF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3" y="3442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22" name="Freeform 66">
                <a:extLst>
                  <a:ext uri="{FF2B5EF4-FFF2-40B4-BE49-F238E27FC236}">
                    <a16:creationId xmlns:a16="http://schemas.microsoft.com/office/drawing/2014/main" id="{75B074E3-967E-4F67-95BD-8901161AE8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2" y="3436"/>
                <a:ext cx="19" cy="24"/>
              </a:xfrm>
              <a:custGeom>
                <a:avLst/>
                <a:gdLst>
                  <a:gd name="T0" fmla="*/ 18 w 19"/>
                  <a:gd name="T1" fmla="*/ 18 h 24"/>
                  <a:gd name="T2" fmla="*/ 18 w 19"/>
                  <a:gd name="T3" fmla="*/ 0 h 24"/>
                  <a:gd name="T4" fmla="*/ 0 w 19"/>
                  <a:gd name="T5" fmla="*/ 6 h 24"/>
                  <a:gd name="T6" fmla="*/ 0 w 19"/>
                  <a:gd name="T7" fmla="*/ 23 h 24"/>
                  <a:gd name="T8" fmla="*/ 18 w 19"/>
                  <a:gd name="T9" fmla="*/ 18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4"/>
                  <a:gd name="T17" fmla="*/ 19 w 19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4">
                    <a:moveTo>
                      <a:pt x="18" y="18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8" y="18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23" name="Freeform 67">
                <a:extLst>
                  <a:ext uri="{FF2B5EF4-FFF2-40B4-BE49-F238E27FC236}">
                    <a16:creationId xmlns:a16="http://schemas.microsoft.com/office/drawing/2014/main" id="{FB75E02E-5466-447A-977A-9736D3C950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9" y="3452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16 w 17"/>
                  <a:gd name="T3" fmla="*/ 16 h 17"/>
                  <a:gd name="T4" fmla="*/ 16 w 17"/>
                  <a:gd name="T5" fmla="*/ 8 h 17"/>
                  <a:gd name="T6" fmla="*/ 16 w 17"/>
                  <a:gd name="T7" fmla="*/ 0 h 17"/>
                  <a:gd name="T8" fmla="*/ 8 w 17"/>
                  <a:gd name="T9" fmla="*/ 0 h 17"/>
                  <a:gd name="T10" fmla="*/ 8 w 17"/>
                  <a:gd name="T11" fmla="*/ 8 h 17"/>
                  <a:gd name="T12" fmla="*/ 0 w 17"/>
                  <a:gd name="T13" fmla="*/ 8 h 17"/>
                  <a:gd name="T14" fmla="*/ 0 w 17"/>
                  <a:gd name="T15" fmla="*/ 16 h 17"/>
                  <a:gd name="T16" fmla="*/ 8 w 17"/>
                  <a:gd name="T17" fmla="*/ 16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17"/>
                  <a:gd name="T29" fmla="*/ 17 w 17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17">
                    <a:moveTo>
                      <a:pt x="8" y="16"/>
                    </a:moveTo>
                    <a:lnTo>
                      <a:pt x="16" y="16"/>
                    </a:lnTo>
                    <a:lnTo>
                      <a:pt x="16" y="8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24" name="Freeform 68">
                <a:extLst>
                  <a:ext uri="{FF2B5EF4-FFF2-40B4-BE49-F238E27FC236}">
                    <a16:creationId xmlns:a16="http://schemas.microsoft.com/office/drawing/2014/main" id="{B5516C20-3B2E-417B-824A-E0F122E591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8" y="3446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8 h 17"/>
                  <a:gd name="T6" fmla="*/ 16 w 17"/>
                  <a:gd name="T7" fmla="*/ 8 h 17"/>
                  <a:gd name="T8" fmla="*/ 16 w 17"/>
                  <a:gd name="T9" fmla="*/ 0 h 17"/>
                  <a:gd name="T10" fmla="*/ 10 w 17"/>
                  <a:gd name="T11" fmla="*/ 0 h 17"/>
                  <a:gd name="T12" fmla="*/ 5 w 17"/>
                  <a:gd name="T13" fmla="*/ 0 h 17"/>
                  <a:gd name="T14" fmla="*/ 0 w 17"/>
                  <a:gd name="T15" fmla="*/ 8 h 17"/>
                  <a:gd name="T16" fmla="*/ 0 w 17"/>
                  <a:gd name="T17" fmla="*/ 16 h 17"/>
                  <a:gd name="T18" fmla="*/ 5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8"/>
                    </a:lnTo>
                    <a:lnTo>
                      <a:pt x="16" y="8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25" name="Freeform 69">
                <a:extLst>
                  <a:ext uri="{FF2B5EF4-FFF2-40B4-BE49-F238E27FC236}">
                    <a16:creationId xmlns:a16="http://schemas.microsoft.com/office/drawing/2014/main" id="{C4C086B4-5184-4616-B80D-E440E2FE02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4" y="3335"/>
                <a:ext cx="574" cy="330"/>
              </a:xfrm>
              <a:custGeom>
                <a:avLst/>
                <a:gdLst>
                  <a:gd name="T0" fmla="*/ 573 w 574"/>
                  <a:gd name="T1" fmla="*/ 0 h 330"/>
                  <a:gd name="T2" fmla="*/ 0 w 574"/>
                  <a:gd name="T3" fmla="*/ 186 h 330"/>
                  <a:gd name="T4" fmla="*/ 0 w 574"/>
                  <a:gd name="T5" fmla="*/ 329 h 330"/>
                  <a:gd name="T6" fmla="*/ 0 60000 65536"/>
                  <a:gd name="T7" fmla="*/ 0 60000 65536"/>
                  <a:gd name="T8" fmla="*/ 0 60000 65536"/>
                  <a:gd name="T9" fmla="*/ 0 w 574"/>
                  <a:gd name="T10" fmla="*/ 0 h 330"/>
                  <a:gd name="T11" fmla="*/ 574 w 574"/>
                  <a:gd name="T12" fmla="*/ 330 h 33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74" h="330">
                    <a:moveTo>
                      <a:pt x="573" y="0"/>
                    </a:moveTo>
                    <a:lnTo>
                      <a:pt x="0" y="186"/>
                    </a:lnTo>
                    <a:lnTo>
                      <a:pt x="0" y="329"/>
                    </a:lnTo>
                  </a:path>
                </a:pathLst>
              </a:custGeom>
              <a:noFill/>
              <a:ln w="6350" cap="rnd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</p:grpSp>
        <p:sp>
          <p:nvSpPr>
            <p:cNvPr id="18" name="Line 313">
              <a:extLst>
                <a:ext uri="{FF2B5EF4-FFF2-40B4-BE49-F238E27FC236}">
                  <a16:creationId xmlns:a16="http://schemas.microsoft.com/office/drawing/2014/main" id="{71433566-D498-4CE8-B97B-C892D4C09B0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351713" y="2005013"/>
              <a:ext cx="1587" cy="47625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9" name="Line 310">
              <a:extLst>
                <a:ext uri="{FF2B5EF4-FFF2-40B4-BE49-F238E27FC236}">
                  <a16:creationId xmlns:a16="http://schemas.microsoft.com/office/drawing/2014/main" id="{D0A8F7F8-B951-45A2-A5C4-319A53467AF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259513" y="1870075"/>
              <a:ext cx="1312862" cy="0"/>
            </a:xfrm>
            <a:prstGeom prst="line">
              <a:avLst/>
            </a:prstGeom>
            <a:noFill/>
            <a:ln w="254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21" name="그룹 262">
              <a:extLst>
                <a:ext uri="{FF2B5EF4-FFF2-40B4-BE49-F238E27FC236}">
                  <a16:creationId xmlns:a16="http://schemas.microsoft.com/office/drawing/2014/main" id="{2F014621-A8D2-47A2-A86C-0F020AB4792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065971" y="1478166"/>
              <a:ext cx="1630364" cy="916665"/>
              <a:chOff x="6852138" y="1264446"/>
              <a:chExt cx="1804622" cy="1037033"/>
            </a:xfrm>
          </p:grpSpPr>
          <p:grpSp>
            <p:nvGrpSpPr>
              <p:cNvPr id="49" name="그룹 449">
                <a:extLst>
                  <a:ext uri="{FF2B5EF4-FFF2-40B4-BE49-F238E27FC236}">
                    <a16:creationId xmlns:a16="http://schemas.microsoft.com/office/drawing/2014/main" id="{777D281F-8B95-45D5-9033-3C951D6DBDE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2831522">
                <a:off x="7972570" y="1427580"/>
                <a:ext cx="607154" cy="280886"/>
                <a:chOff x="253390" y="3211648"/>
                <a:chExt cx="1322638" cy="760103"/>
              </a:xfrm>
            </p:grpSpPr>
            <p:sp>
              <p:nvSpPr>
                <p:cNvPr id="61" name="Oval 17">
                  <a:extLst>
                    <a:ext uri="{FF2B5EF4-FFF2-40B4-BE49-F238E27FC236}">
                      <a16:creationId xmlns:a16="http://schemas.microsoft.com/office/drawing/2014/main" id="{67848936-B685-41E0-9495-8D6CC5F7640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3285031">
                  <a:off x="649867" y="3045591"/>
                  <a:ext cx="529683" cy="1322638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ko-KR" altLang="en-US">
                    <a:ea typeface="굴림" pitchFamily="50" charset="-127"/>
                  </a:endParaRPr>
                </a:p>
              </p:txBody>
            </p:sp>
            <p:sp>
              <p:nvSpPr>
                <p:cNvPr id="62" name="Line 18">
                  <a:extLst>
                    <a:ext uri="{FF2B5EF4-FFF2-40B4-BE49-F238E27FC236}">
                      <a16:creationId xmlns:a16="http://schemas.microsoft.com/office/drawing/2014/main" id="{718C7DD4-E595-4951-A3C5-E15EA730E1D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395667">
                  <a:off x="649034" y="3302999"/>
                  <a:ext cx="681270" cy="21639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63" name="Line 19">
                  <a:extLst>
                    <a:ext uri="{FF2B5EF4-FFF2-40B4-BE49-F238E27FC236}">
                      <a16:creationId xmlns:a16="http://schemas.microsoft.com/office/drawing/2014/main" id="{A7CDD7D5-5D5A-473E-95D1-00F0FF0C450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395667">
                  <a:off x="481791" y="3211648"/>
                  <a:ext cx="357188" cy="69578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ko-KR" altLang="en-US"/>
                </a:p>
              </p:txBody>
            </p:sp>
          </p:grpSp>
          <p:pic>
            <p:nvPicPr>
              <p:cNvPr id="50" name="Picture 2">
                <a:extLst>
                  <a:ext uri="{FF2B5EF4-FFF2-40B4-BE49-F238E27FC236}">
                    <a16:creationId xmlns:a16="http://schemas.microsoft.com/office/drawing/2014/main" id="{78839575-A58D-4518-88DC-A48D26AFAA4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7744219" y="1405062"/>
                <a:ext cx="351107" cy="2964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1" name="Picture 2">
                <a:extLst>
                  <a:ext uri="{FF2B5EF4-FFF2-40B4-BE49-F238E27FC236}">
                    <a16:creationId xmlns:a16="http://schemas.microsoft.com/office/drawing/2014/main" id="{63D9DB8B-BAC8-4AC5-A266-CFB0A9F1F46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7744219" y="1725421"/>
                <a:ext cx="351107" cy="2964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52" name="Group 8">
                <a:extLst>
                  <a:ext uri="{FF2B5EF4-FFF2-40B4-BE49-F238E27FC236}">
                    <a16:creationId xmlns:a16="http://schemas.microsoft.com/office/drawing/2014/main" id="{EB126B62-6CC1-4E11-88D8-A8DDA32996F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235788" y="1694715"/>
                <a:ext cx="351109" cy="606764"/>
                <a:chOff x="5096" y="498"/>
                <a:chExt cx="492" cy="685"/>
              </a:xfrm>
            </p:grpSpPr>
            <p:pic>
              <p:nvPicPr>
                <p:cNvPr id="57" name="Picture 9" descr="방화">
                  <a:extLst>
                    <a:ext uri="{FF2B5EF4-FFF2-40B4-BE49-F238E27FC236}">
                      <a16:creationId xmlns:a16="http://schemas.microsoft.com/office/drawing/2014/main" id="{F0B37D5B-6FD7-4B7E-88E0-F5E48A471DD6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5256" y="740"/>
                  <a:ext cx="318" cy="24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58" name="Oval 10">
                  <a:extLst>
                    <a:ext uri="{FF2B5EF4-FFF2-40B4-BE49-F238E27FC236}">
                      <a16:creationId xmlns:a16="http://schemas.microsoft.com/office/drawing/2014/main" id="{0B219449-AE5E-49D6-A680-727AC03F31F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889364">
                  <a:off x="5225" y="498"/>
                  <a:ext cx="363" cy="68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ko-KR" altLang="en-US"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  <p:sp>
              <p:nvSpPr>
                <p:cNvPr id="59" name="Line 11">
                  <a:extLst>
                    <a:ext uri="{FF2B5EF4-FFF2-40B4-BE49-F238E27FC236}">
                      <a16:creationId xmlns:a16="http://schemas.microsoft.com/office/drawing/2014/main" id="{F5E7C3E1-1166-430B-A8A7-C49F2FCAB89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143" y="605"/>
                  <a:ext cx="408" cy="9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60" name="Line 12">
                  <a:extLst>
                    <a:ext uri="{FF2B5EF4-FFF2-40B4-BE49-F238E27FC236}">
                      <a16:creationId xmlns:a16="http://schemas.microsoft.com/office/drawing/2014/main" id="{943C8BBC-7CA2-4323-8A02-26CFB8847EB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096" y="621"/>
                  <a:ext cx="205" cy="41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ko-KR" altLang="en-US"/>
                </a:p>
              </p:txBody>
            </p:sp>
          </p:grpSp>
          <p:pic>
            <p:nvPicPr>
              <p:cNvPr id="53" name="Picture 3" descr="C:\Documents and Settings\권강일\Local Settings\Temporary Internet Files\Content.IE5\SRMK91FP\MC900388754[1].wmf">
                <a:extLst>
                  <a:ext uri="{FF2B5EF4-FFF2-40B4-BE49-F238E27FC236}">
                    <a16:creationId xmlns:a16="http://schemas.microsoft.com/office/drawing/2014/main" id="{48BBABB2-048C-4B90-83A3-54B550C5056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8305990" y="1469134"/>
                <a:ext cx="350770" cy="2857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54" name="꺾인 연결선 268">
                <a:extLst>
                  <a:ext uri="{FF2B5EF4-FFF2-40B4-BE49-F238E27FC236}">
                    <a16:creationId xmlns:a16="http://schemas.microsoft.com/office/drawing/2014/main" id="{4B45B0EE-5EDB-45E5-B423-44EA7DEC45EE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7467440" y="1553266"/>
                <a:ext cx="276779" cy="75249"/>
              </a:xfrm>
              <a:prstGeom prst="bentConnector3">
                <a:avLst>
                  <a:gd name="adj1" fmla="val 50000"/>
                </a:avLst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55" name="꺾인 연결선 269">
                <a:extLst>
                  <a:ext uri="{FF2B5EF4-FFF2-40B4-BE49-F238E27FC236}">
                    <a16:creationId xmlns:a16="http://schemas.microsoft.com/office/drawing/2014/main" id="{B17F452A-05E5-4B86-821E-CCA7C446E0F7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7517584" y="1689642"/>
                <a:ext cx="226635" cy="183983"/>
              </a:xfrm>
              <a:prstGeom prst="bentConnector3">
                <a:avLst>
                  <a:gd name="adj1" fmla="val 50000"/>
                </a:avLst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pic>
            <p:nvPicPr>
              <p:cNvPr id="56" name="Picture 2">
                <a:extLst>
                  <a:ext uri="{FF2B5EF4-FFF2-40B4-BE49-F238E27FC236}">
                    <a16:creationId xmlns:a16="http://schemas.microsoft.com/office/drawing/2014/main" id="{4EDF6FDC-C04E-44DD-BAA7-E3A91C6831F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6852138" y="1542804"/>
                <a:ext cx="674077" cy="2234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2" name="Text Box 318">
              <a:extLst>
                <a:ext uri="{FF2B5EF4-FFF2-40B4-BE49-F238E27FC236}">
                  <a16:creationId xmlns:a16="http://schemas.microsoft.com/office/drawing/2014/main" id="{E951AB59-C6D4-42B6-B1B5-72540DE2A0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41788" y="1454150"/>
              <a:ext cx="754878" cy="254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ko-KR" sz="1000" b="1" dirty="0">
                  <a:ea typeface="굴림" pitchFamily="50" charset="-127"/>
                </a:rPr>
                <a:t>KT</a:t>
              </a:r>
              <a:r>
                <a:rPr lang="ko-KR" altLang="en-US" sz="1000" b="1" dirty="0">
                  <a:ea typeface="굴림" pitchFamily="50" charset="-127"/>
                </a:rPr>
                <a:t>스위치</a:t>
              </a:r>
              <a:endParaRPr lang="en-US" altLang="ko-KR" sz="1000" b="1" dirty="0">
                <a:ea typeface="굴림" pitchFamily="50" charset="-127"/>
              </a:endParaRPr>
            </a:p>
          </p:txBody>
        </p:sp>
        <p:sp>
          <p:nvSpPr>
            <p:cNvPr id="24" name="Text Box 318">
              <a:extLst>
                <a:ext uri="{FF2B5EF4-FFF2-40B4-BE49-F238E27FC236}">
                  <a16:creationId xmlns:a16="http://schemas.microsoft.com/office/drawing/2014/main" id="{DEF9352B-E9E6-4C6B-A7FF-BDEDA80291C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99287" y="1377950"/>
              <a:ext cx="669553" cy="254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ko-KR" sz="1000" b="1" dirty="0">
                  <a:ea typeface="굴림" pitchFamily="50" charset="-127"/>
                </a:rPr>
                <a:t>RT </a:t>
              </a:r>
              <a:r>
                <a:rPr lang="ko-KR" altLang="en-US" sz="1000" b="1" dirty="0">
                  <a:ea typeface="굴림" pitchFamily="50" charset="-127"/>
                </a:rPr>
                <a:t>장치</a:t>
              </a:r>
              <a:endParaRPr lang="en-US" altLang="ko-KR" sz="1000" b="1" dirty="0">
                <a:ea typeface="굴림" pitchFamily="50" charset="-127"/>
              </a:endParaRPr>
            </a:p>
          </p:txBody>
        </p:sp>
        <p:grpSp>
          <p:nvGrpSpPr>
            <p:cNvPr id="25" name="그룹 75">
              <a:extLst>
                <a:ext uri="{FF2B5EF4-FFF2-40B4-BE49-F238E27FC236}">
                  <a16:creationId xmlns:a16="http://schemas.microsoft.com/office/drawing/2014/main" id="{90705C43-784D-4F30-AAE2-4F20EF913C8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33800" y="1828800"/>
              <a:ext cx="152400" cy="130175"/>
              <a:chOff x="6286512" y="3952861"/>
              <a:chExt cx="185726" cy="190518"/>
            </a:xfrm>
          </p:grpSpPr>
          <p:sp>
            <p:nvSpPr>
              <p:cNvPr id="46" name="타원 45">
                <a:extLst>
                  <a:ext uri="{FF2B5EF4-FFF2-40B4-BE49-F238E27FC236}">
                    <a16:creationId xmlns:a16="http://schemas.microsoft.com/office/drawing/2014/main" id="{34387B52-8D67-491F-BAB5-911FEF8312C3}"/>
                  </a:ext>
                </a:extLst>
              </p:cNvPr>
              <p:cNvSpPr/>
              <p:nvPr/>
            </p:nvSpPr>
            <p:spPr>
              <a:xfrm>
                <a:off x="6286512" y="3952861"/>
                <a:ext cx="185726" cy="190518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ko-KR" altLang="en-US">
                  <a:solidFill>
                    <a:srgbClr val="FFFFFF"/>
                  </a:solidFill>
                  <a:ea typeface="굴림" pitchFamily="50" charset="-127"/>
                </a:endParaRPr>
              </a:p>
            </p:txBody>
          </p:sp>
          <p:cxnSp>
            <p:nvCxnSpPr>
              <p:cNvPr id="47" name="직선 화살표 연결선 46">
                <a:extLst>
                  <a:ext uri="{FF2B5EF4-FFF2-40B4-BE49-F238E27FC236}">
                    <a16:creationId xmlns:a16="http://schemas.microsoft.com/office/drawing/2014/main" id="{8B0C5371-246C-4ED9-8DCB-C2D0BF5E115A}"/>
                  </a:ext>
                </a:extLst>
              </p:cNvPr>
              <p:cNvCxnSpPr/>
              <p:nvPr/>
            </p:nvCxnSpPr>
            <p:spPr>
              <a:xfrm rot="16200000" flipH="1">
                <a:off x="6280844" y="4023946"/>
                <a:ext cx="148697" cy="71581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직선 화살표 연결선 47">
                <a:extLst>
                  <a:ext uri="{FF2B5EF4-FFF2-40B4-BE49-F238E27FC236}">
                    <a16:creationId xmlns:a16="http://schemas.microsoft.com/office/drawing/2014/main" id="{AB38E4AB-D849-48E0-A400-A2847564BD76}"/>
                  </a:ext>
                </a:extLst>
              </p:cNvPr>
              <p:cNvCxnSpPr/>
              <p:nvPr/>
            </p:nvCxnSpPr>
            <p:spPr>
              <a:xfrm rot="16200000" flipH="1">
                <a:off x="6336564" y="3978261"/>
                <a:ext cx="141728" cy="90928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그룹 75">
              <a:extLst>
                <a:ext uri="{FF2B5EF4-FFF2-40B4-BE49-F238E27FC236}">
                  <a16:creationId xmlns:a16="http://schemas.microsoft.com/office/drawing/2014/main" id="{D6CC7712-CF5C-4F1D-8F00-F5C13424C6E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76800" y="1828800"/>
              <a:ext cx="152400" cy="130175"/>
              <a:chOff x="6286512" y="3952861"/>
              <a:chExt cx="185726" cy="190518"/>
            </a:xfrm>
          </p:grpSpPr>
          <p:sp>
            <p:nvSpPr>
              <p:cNvPr id="43" name="타원 42">
                <a:extLst>
                  <a:ext uri="{FF2B5EF4-FFF2-40B4-BE49-F238E27FC236}">
                    <a16:creationId xmlns:a16="http://schemas.microsoft.com/office/drawing/2014/main" id="{912284A6-4BB3-4A1A-AA0F-CA6E84DE6525}"/>
                  </a:ext>
                </a:extLst>
              </p:cNvPr>
              <p:cNvSpPr/>
              <p:nvPr/>
            </p:nvSpPr>
            <p:spPr>
              <a:xfrm>
                <a:off x="6286512" y="3952861"/>
                <a:ext cx="185726" cy="190518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ko-KR" altLang="en-US">
                  <a:solidFill>
                    <a:srgbClr val="FFFFFF"/>
                  </a:solidFill>
                  <a:ea typeface="굴림" pitchFamily="50" charset="-127"/>
                </a:endParaRPr>
              </a:p>
            </p:txBody>
          </p:sp>
          <p:cxnSp>
            <p:nvCxnSpPr>
              <p:cNvPr id="44" name="직선 화살표 연결선 43">
                <a:extLst>
                  <a:ext uri="{FF2B5EF4-FFF2-40B4-BE49-F238E27FC236}">
                    <a16:creationId xmlns:a16="http://schemas.microsoft.com/office/drawing/2014/main" id="{EF112C58-4F98-4279-85C1-AB58D498D8A9}"/>
                  </a:ext>
                </a:extLst>
              </p:cNvPr>
              <p:cNvCxnSpPr/>
              <p:nvPr/>
            </p:nvCxnSpPr>
            <p:spPr>
              <a:xfrm rot="16200000" flipH="1">
                <a:off x="6280844" y="4023946"/>
                <a:ext cx="148697" cy="71581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직선 화살표 연결선 44">
                <a:extLst>
                  <a:ext uri="{FF2B5EF4-FFF2-40B4-BE49-F238E27FC236}">
                    <a16:creationId xmlns:a16="http://schemas.microsoft.com/office/drawing/2014/main" id="{300594AE-A143-436A-92B0-93C244AC0AF8}"/>
                  </a:ext>
                </a:extLst>
              </p:cNvPr>
              <p:cNvCxnSpPr/>
              <p:nvPr/>
            </p:nvCxnSpPr>
            <p:spPr>
              <a:xfrm rot="16200000" flipH="1">
                <a:off x="6336564" y="3978261"/>
                <a:ext cx="141728" cy="90928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그룹 65">
              <a:extLst>
                <a:ext uri="{FF2B5EF4-FFF2-40B4-BE49-F238E27FC236}">
                  <a16:creationId xmlns:a16="http://schemas.microsoft.com/office/drawing/2014/main" id="{2C582448-0228-4055-8157-FB4DA8CA975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711950" y="1797050"/>
              <a:ext cx="123825" cy="138113"/>
              <a:chOff x="6858016" y="2928934"/>
              <a:chExt cx="214314" cy="214314"/>
            </a:xfrm>
          </p:grpSpPr>
          <p:sp>
            <p:nvSpPr>
              <p:cNvPr id="41" name="타원 40">
                <a:extLst>
                  <a:ext uri="{FF2B5EF4-FFF2-40B4-BE49-F238E27FC236}">
                    <a16:creationId xmlns:a16="http://schemas.microsoft.com/office/drawing/2014/main" id="{3FB5F397-82DA-40F8-895D-4764F8600768}"/>
                  </a:ext>
                </a:extLst>
              </p:cNvPr>
              <p:cNvSpPr/>
              <p:nvPr/>
            </p:nvSpPr>
            <p:spPr>
              <a:xfrm>
                <a:off x="6858016" y="2928934"/>
                <a:ext cx="214314" cy="214314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ko-KR" altLang="en-US">
                  <a:solidFill>
                    <a:srgbClr val="FFFFFF"/>
                  </a:solidFill>
                  <a:ea typeface="굴림" pitchFamily="50" charset="-127"/>
                </a:endParaRPr>
              </a:p>
            </p:txBody>
          </p:sp>
          <p:cxnSp>
            <p:nvCxnSpPr>
              <p:cNvPr id="42" name="직선 화살표 연결선 41">
                <a:extLst>
                  <a:ext uri="{FF2B5EF4-FFF2-40B4-BE49-F238E27FC236}">
                    <a16:creationId xmlns:a16="http://schemas.microsoft.com/office/drawing/2014/main" id="{BF84B406-0E4A-400B-99CF-7B45ECB59D8F}"/>
                  </a:ext>
                </a:extLst>
              </p:cNvPr>
              <p:cNvCxnSpPr/>
              <p:nvPr/>
            </p:nvCxnSpPr>
            <p:spPr>
              <a:xfrm rot="16200000" flipH="1">
                <a:off x="6884024" y="2993503"/>
                <a:ext cx="165047" cy="85177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그룹 192">
              <a:extLst>
                <a:ext uri="{FF2B5EF4-FFF2-40B4-BE49-F238E27FC236}">
                  <a16:creationId xmlns:a16="http://schemas.microsoft.com/office/drawing/2014/main" id="{638894FE-6769-496D-A8E9-726C15375CD7}"/>
                </a:ext>
              </a:extLst>
            </p:cNvPr>
            <p:cNvGrpSpPr/>
            <p:nvPr/>
          </p:nvGrpSpPr>
          <p:grpSpPr>
            <a:xfrm>
              <a:off x="619831" y="1285860"/>
              <a:ext cx="2039344" cy="1444242"/>
              <a:chOff x="619831" y="1285860"/>
              <a:chExt cx="2039344" cy="1444242"/>
            </a:xfrm>
          </p:grpSpPr>
          <p:sp>
            <p:nvSpPr>
              <p:cNvPr id="29" name="Line 312">
                <a:extLst>
                  <a:ext uri="{FF2B5EF4-FFF2-40B4-BE49-F238E27FC236}">
                    <a16:creationId xmlns:a16="http://schemas.microsoft.com/office/drawing/2014/main" id="{8C446944-2A40-4166-9504-8579F92118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0166" y="1428736"/>
                <a:ext cx="1587" cy="476250"/>
              </a:xfrm>
              <a:prstGeom prst="line">
                <a:avLst/>
              </a:prstGeom>
              <a:noFill/>
              <a:ln w="25400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30" name="Line 313">
                <a:extLst>
                  <a:ext uri="{FF2B5EF4-FFF2-40B4-BE49-F238E27FC236}">
                    <a16:creationId xmlns:a16="http://schemas.microsoft.com/office/drawing/2014/main" id="{FC8A4671-24A6-41D8-AC6B-C186905A09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16952" y="1897447"/>
                <a:ext cx="1587" cy="476250"/>
              </a:xfrm>
              <a:prstGeom prst="line">
                <a:avLst/>
              </a:prstGeom>
              <a:noFill/>
              <a:ln w="25400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31" name="Text Box 316">
                <a:extLst>
                  <a:ext uri="{FF2B5EF4-FFF2-40B4-BE49-F238E27FC236}">
                    <a16:creationId xmlns:a16="http://schemas.microsoft.com/office/drawing/2014/main" id="{C72FA695-8748-4A7B-AE08-B0D0C8F06B2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67964" y="2466137"/>
                <a:ext cx="900433" cy="254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ko-KR" altLang="en-US" sz="1000" b="1" dirty="0" err="1">
                    <a:ea typeface="굴림" pitchFamily="50" charset="-127"/>
                  </a:rPr>
                  <a:t>스트림</a:t>
                </a:r>
                <a:r>
                  <a:rPr lang="ko-KR" altLang="en-US" sz="1000" b="1" dirty="0">
                    <a:ea typeface="굴림" pitchFamily="50" charset="-127"/>
                  </a:rPr>
                  <a:t> 서버</a:t>
                </a:r>
              </a:p>
            </p:txBody>
          </p:sp>
          <p:sp>
            <p:nvSpPr>
              <p:cNvPr id="32" name="Text Box 317">
                <a:extLst>
                  <a:ext uri="{FF2B5EF4-FFF2-40B4-BE49-F238E27FC236}">
                    <a16:creationId xmlns:a16="http://schemas.microsoft.com/office/drawing/2014/main" id="{5C26ABE7-B890-42E6-9DEE-923D0DF60F0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069928" y="1417277"/>
                <a:ext cx="589247" cy="254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ko-KR" altLang="en-US" sz="1000" b="1" dirty="0">
                    <a:ea typeface="굴림" pitchFamily="50" charset="-127"/>
                  </a:rPr>
                  <a:t>방화벽</a:t>
                </a:r>
              </a:p>
            </p:txBody>
          </p:sp>
          <p:sp>
            <p:nvSpPr>
              <p:cNvPr id="33" name="Text Box 319">
                <a:extLst>
                  <a:ext uri="{FF2B5EF4-FFF2-40B4-BE49-F238E27FC236}">
                    <a16:creationId xmlns:a16="http://schemas.microsoft.com/office/drawing/2014/main" id="{74B7BD1F-1C88-40F6-9367-4D7CD3C5DC1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19831" y="1447726"/>
                <a:ext cx="721417" cy="254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ko-KR" altLang="en-US" sz="1000" b="1" dirty="0">
                    <a:ea typeface="굴림" pitchFamily="50" charset="-127"/>
                  </a:rPr>
                  <a:t>저장서버</a:t>
                </a:r>
              </a:p>
            </p:txBody>
          </p:sp>
          <p:sp>
            <p:nvSpPr>
              <p:cNvPr id="34" name="Text Box 321">
                <a:extLst>
                  <a:ext uri="{FF2B5EF4-FFF2-40B4-BE49-F238E27FC236}">
                    <a16:creationId xmlns:a16="http://schemas.microsoft.com/office/drawing/2014/main" id="{156C1B65-F38B-4CA5-B5FC-EB2B9AA377A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518688" y="2475665"/>
                <a:ext cx="721417" cy="254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ko-KR" altLang="en-US" sz="1000" b="1" dirty="0">
                    <a:ea typeface="굴림" pitchFamily="50" charset="-127"/>
                  </a:rPr>
                  <a:t>운용서버</a:t>
                </a:r>
              </a:p>
            </p:txBody>
          </p:sp>
          <p:pic>
            <p:nvPicPr>
              <p:cNvPr id="35" name="그림 230">
                <a:extLst>
                  <a:ext uri="{FF2B5EF4-FFF2-40B4-BE49-F238E27FC236}">
                    <a16:creationId xmlns:a16="http://schemas.microsoft.com/office/drawing/2014/main" id="{45AB9389-F2A8-4A29-82B9-8CB0FBFE20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1285852" y="1285860"/>
                <a:ext cx="406400" cy="476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6" name="그림 231">
                <a:extLst>
                  <a:ext uri="{FF2B5EF4-FFF2-40B4-BE49-F238E27FC236}">
                    <a16:creationId xmlns:a16="http://schemas.microsoft.com/office/drawing/2014/main" id="{5A91C580-14DB-4F8B-BC7A-FDC684078C2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1598889" y="2026344"/>
                <a:ext cx="404812" cy="476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aphicFrame>
            <p:nvGraphicFramePr>
              <p:cNvPr id="37" name="Object 4">
                <a:extLst>
                  <a:ext uri="{FF2B5EF4-FFF2-40B4-BE49-F238E27FC236}">
                    <a16:creationId xmlns:a16="http://schemas.microsoft.com/office/drawing/2014/main" id="{4988D578-B4F3-4C64-816E-6A2DC8DF7D00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2206625" y="1652588"/>
              <a:ext cx="300038" cy="56673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클립" r:id="rId11" imgW="498240" imgH="545760" progId="">
                      <p:embed/>
                    </p:oleObj>
                  </mc:Choice>
                  <mc:Fallback>
                    <p:oleObj name="클립" r:id="rId11" imgW="498240" imgH="545760" progId="">
                      <p:embed/>
                      <p:pic>
                        <p:nvPicPr>
                          <p:cNvPr id="212" name="Object 4"/>
                          <p:cNvPicPr preferRelativeResize="0">
                            <a:picLocks noChangeArrowheads="1"/>
                          </p:cNvPicPr>
                          <p:nvPr/>
                        </p:nvPicPr>
                        <p:blipFill>
                          <a:blip r:embed="rId1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206625" y="1652588"/>
                            <a:ext cx="300038" cy="56673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38" name="Line 310">
                <a:extLst>
                  <a:ext uri="{FF2B5EF4-FFF2-40B4-BE49-F238E27FC236}">
                    <a16:creationId xmlns:a16="http://schemas.microsoft.com/office/drawing/2014/main" id="{31E49F30-4A09-4E9C-9A3C-7F4EF4BFF3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29723" y="1888294"/>
                <a:ext cx="1312862" cy="0"/>
              </a:xfrm>
              <a:prstGeom prst="line">
                <a:avLst/>
              </a:prstGeom>
              <a:noFill/>
              <a:ln w="25400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39" name="Line 313">
                <a:extLst>
                  <a:ext uri="{FF2B5EF4-FFF2-40B4-BE49-F238E27FC236}">
                    <a16:creationId xmlns:a16="http://schemas.microsoft.com/office/drawing/2014/main" id="{C696E3F4-294A-4282-947E-CF1DC9DC09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6876" y="1899405"/>
                <a:ext cx="1587" cy="476250"/>
              </a:xfrm>
              <a:prstGeom prst="line">
                <a:avLst/>
              </a:prstGeom>
              <a:noFill/>
              <a:ln w="25400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pic>
            <p:nvPicPr>
              <p:cNvPr id="40" name="그림 229">
                <a:extLst>
                  <a:ext uri="{FF2B5EF4-FFF2-40B4-BE49-F238E27FC236}">
                    <a16:creationId xmlns:a16="http://schemas.microsoft.com/office/drawing/2014/main" id="{1700CCDB-0A96-45B1-A4F6-ECFA4FE3D4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974752" y="2054604"/>
                <a:ext cx="404812" cy="476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194" name="그림 193">
            <a:extLst>
              <a:ext uri="{FF2B5EF4-FFF2-40B4-BE49-F238E27FC236}">
                <a16:creationId xmlns:a16="http://schemas.microsoft.com/office/drawing/2014/main" id="{358B38F8-AAC3-4C40-BA8F-59A15B0784E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7603" y="1753272"/>
            <a:ext cx="1045630" cy="177521"/>
          </a:xfrm>
          <a:prstGeom prst="rect">
            <a:avLst/>
          </a:prstGeom>
        </p:spPr>
      </p:pic>
      <p:sp>
        <p:nvSpPr>
          <p:cNvPr id="195" name="Text Box 318">
            <a:extLst>
              <a:ext uri="{FF2B5EF4-FFF2-40B4-BE49-F238E27FC236}">
                <a16:creationId xmlns:a16="http://schemas.microsoft.com/office/drawing/2014/main" id="{B5FABCC6-4601-44D0-9EE5-EB25379E8E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3407" y="1455972"/>
            <a:ext cx="134363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1000" b="1" dirty="0">
                <a:ea typeface="굴림" pitchFamily="50" charset="-127"/>
              </a:rPr>
              <a:t>WTLAN-2420 L2  </a:t>
            </a:r>
            <a:r>
              <a:rPr lang="ko-KR" altLang="en-US" sz="1000" b="1" dirty="0">
                <a:ea typeface="굴림" pitchFamily="50" charset="-127"/>
              </a:rPr>
              <a:t>장치</a:t>
            </a:r>
            <a:endParaRPr lang="en-US" altLang="ko-KR" sz="1000" b="1" dirty="0">
              <a:ea typeface="굴림" pitchFamily="50" charset="-127"/>
            </a:endParaRPr>
          </a:p>
        </p:txBody>
      </p:sp>
      <p:sp>
        <p:nvSpPr>
          <p:cNvPr id="196" name="직사각형 195">
            <a:extLst>
              <a:ext uri="{FF2B5EF4-FFF2-40B4-BE49-F238E27FC236}">
                <a16:creationId xmlns:a16="http://schemas.microsoft.com/office/drawing/2014/main" id="{CCD319DD-8225-4631-949F-CD1D19DADF62}"/>
              </a:ext>
            </a:extLst>
          </p:cNvPr>
          <p:cNvSpPr/>
          <p:nvPr/>
        </p:nvSpPr>
        <p:spPr>
          <a:xfrm>
            <a:off x="7174815" y="178414"/>
            <a:ext cx="21515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Ⅳ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기타 장애처리</a:t>
            </a:r>
          </a:p>
        </p:txBody>
      </p:sp>
      <p:sp>
        <p:nvSpPr>
          <p:cNvPr id="197" name="직사각형 196">
            <a:extLst>
              <a:ext uri="{FF2B5EF4-FFF2-40B4-BE49-F238E27FC236}">
                <a16:creationId xmlns:a16="http://schemas.microsoft.com/office/drawing/2014/main" id="{213E0A9E-F597-458A-B80A-497D0DF851C2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8.</a:t>
            </a:r>
            <a:r>
              <a:rPr lang="ko-KR" altLang="en-US" dirty="0"/>
              <a:t>고장진단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17CEC76D-3306-4D64-BB38-F85794A45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79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23603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6" grpId="0"/>
      <p:bldP spid="19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B7D73FE7-A3CC-42A4-9A8E-EA652DCF8D4E}"/>
              </a:ext>
            </a:extLst>
          </p:cNvPr>
          <p:cNvSpPr/>
          <p:nvPr/>
        </p:nvSpPr>
        <p:spPr>
          <a:xfrm>
            <a:off x="260590" y="178414"/>
            <a:ext cx="15664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5.</a:t>
            </a:r>
            <a:r>
              <a:rPr lang="ko-KR" altLang="en-US" dirty="0" err="1"/>
              <a:t>장치별</a:t>
            </a:r>
            <a:r>
              <a:rPr lang="ko-KR" altLang="en-US" dirty="0"/>
              <a:t> 기능</a:t>
            </a:r>
          </a:p>
        </p:txBody>
      </p:sp>
      <p:sp>
        <p:nvSpPr>
          <p:cNvPr id="195" name="직사각형 194">
            <a:extLst>
              <a:ext uri="{FF2B5EF4-FFF2-40B4-BE49-F238E27FC236}">
                <a16:creationId xmlns:a16="http://schemas.microsoft.com/office/drawing/2014/main" id="{A9030F0F-C8C6-46F9-95F2-E3F5A403FB17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5-1. </a:t>
            </a:r>
            <a:r>
              <a:rPr lang="ko-KR" altLang="en-US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제품  사 양 </a:t>
            </a:r>
            <a:endParaRPr lang="en-US" altLang="ko-KR" sz="1600" u="sng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aphicFrame>
        <p:nvGraphicFramePr>
          <p:cNvPr id="22" name="표 3">
            <a:extLst>
              <a:ext uri="{FF2B5EF4-FFF2-40B4-BE49-F238E27FC236}">
                <a16:creationId xmlns:a16="http://schemas.microsoft.com/office/drawing/2014/main" id="{5DD93A9B-CD32-4815-B01E-5FE5392624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6481127"/>
              </p:ext>
            </p:extLst>
          </p:nvPr>
        </p:nvGraphicFramePr>
        <p:xfrm>
          <a:off x="640968" y="1323608"/>
          <a:ext cx="8582931" cy="47544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8497">
                  <a:extLst>
                    <a:ext uri="{9D8B030D-6E8A-4147-A177-3AD203B41FA5}">
                      <a16:colId xmlns:a16="http://schemas.microsoft.com/office/drawing/2014/main" val="982838560"/>
                    </a:ext>
                  </a:extLst>
                </a:gridCol>
                <a:gridCol w="1788497">
                  <a:extLst>
                    <a:ext uri="{9D8B030D-6E8A-4147-A177-3AD203B41FA5}">
                      <a16:colId xmlns:a16="http://schemas.microsoft.com/office/drawing/2014/main" val="908224413"/>
                    </a:ext>
                  </a:extLst>
                </a:gridCol>
                <a:gridCol w="5005937">
                  <a:extLst>
                    <a:ext uri="{9D8B030D-6E8A-4147-A177-3AD203B41FA5}">
                      <a16:colId xmlns:a16="http://schemas.microsoft.com/office/drawing/2014/main" val="3703577701"/>
                    </a:ext>
                  </a:extLst>
                </a:gridCol>
              </a:tblGrid>
              <a:tr h="58306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bg1"/>
                          </a:solidFill>
                          <a:effectLst>
                            <a:outerShdw blurRad="508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 구  분</a:t>
                      </a:r>
                      <a:r>
                        <a:rPr lang="en-US" altLang="ko-KR" sz="1800" b="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bg1"/>
                          </a:solidFill>
                          <a:effectLst>
                            <a:outerShdw blurRad="508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</a:t>
                      </a:r>
                      <a:endParaRPr lang="ko-KR" altLang="en-US" sz="1800" b="0" dirty="0">
                        <a:solidFill>
                          <a:schemeClr val="bg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bg1"/>
                          </a:solidFill>
                          <a:effectLst>
                            <a:outerShdw blurRad="508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내     용</a:t>
                      </a:r>
                      <a:endParaRPr lang="ko-KR" altLang="en-US" sz="1800" b="0" dirty="0">
                        <a:solidFill>
                          <a:schemeClr val="bg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4316271"/>
                  </a:ext>
                </a:extLst>
              </a:tr>
              <a:tr h="919935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굴림" panose="020B0600000101010101" pitchFamily="50" charset="-127"/>
                          <a:cs typeface="Calibri" panose="020F0502020204030204" pitchFamily="34" charset="0"/>
                        </a:rPr>
                        <a:t>Switching 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굴림" panose="020B0600000101010101" pitchFamily="50" charset="-127"/>
                          <a:cs typeface="Calibri" panose="020F0502020204030204" pitchFamily="34" charset="0"/>
                        </a:rPr>
                        <a:t>용량</a:t>
                      </a:r>
                    </a:p>
                  </a:txBody>
                  <a:tcPr anchor="ctr" anchorCtr="1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굴림" panose="020B0600000101010101" pitchFamily="50" charset="-127"/>
                          <a:cs typeface="Calibri" panose="020F0502020204030204" pitchFamily="34" charset="0"/>
                        </a:rPr>
                        <a:t> 64Gbps</a:t>
                      </a:r>
                    </a:p>
                    <a:p>
                      <a:pPr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굴림" panose="020B0600000101010101" pitchFamily="50" charset="-127"/>
                          <a:cs typeface="Calibri" panose="020F0502020204030204" pitchFamily="34" charset="0"/>
                        </a:rPr>
                        <a:t> - Up Link: 10Gbps x 4</a:t>
                      </a:r>
                    </a:p>
                    <a:p>
                      <a:pPr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굴림" panose="020B0600000101010101" pitchFamily="50" charset="-127"/>
                          <a:cs typeface="Calibri" panose="020F0502020204030204" pitchFamily="34" charset="0"/>
                        </a:rPr>
                        <a:t> - Down Link: 1Gbps x 24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굴림" panose="020B0600000101010101" pitchFamily="50" charset="-127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0193675"/>
                  </a:ext>
                </a:extLst>
              </a:tr>
              <a:tr h="340418">
                <a:tc rowSpan="2">
                  <a:txBody>
                    <a:bodyPr/>
                    <a:lstStyle/>
                    <a:p>
                      <a:pPr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굴림" panose="020B0600000101010101" pitchFamily="50" charset="-127"/>
                          <a:cs typeface="Calibri" panose="020F0502020204030204" pitchFamily="34" charset="0"/>
                        </a:rPr>
                        <a:t>Main Unit</a:t>
                      </a:r>
                      <a:endParaRPr lang="ko-KR" altLang="en-US" dirty="0"/>
                    </a:p>
                  </a:txBody>
                  <a:tcPr anchor="ctr" anchorCtr="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굴림" panose="020B0600000101010101" pitchFamily="50" charset="-127"/>
                          <a:cs typeface="Calibri" panose="020F0502020204030204" pitchFamily="34" charset="0"/>
                        </a:rPr>
                        <a:t> 실장 형태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굴림" panose="020B0600000101010101" pitchFamily="50" charset="-127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굴림" panose="020B0600000101010101" pitchFamily="50" charset="-127"/>
                          <a:cs typeface="Calibri" panose="020F0502020204030204" pitchFamily="34" charset="0"/>
                        </a:rPr>
                        <a:t>고정형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7972391"/>
                  </a:ext>
                </a:extLst>
              </a:tr>
              <a:tr h="255313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굴림" panose="020B0600000101010101" pitchFamily="50" charset="-127"/>
                          <a:cs typeface="Calibri" panose="020F0502020204030204" pitchFamily="34" charset="0"/>
                        </a:rPr>
                        <a:t>  Service Port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굴림" panose="020B0600000101010101" pitchFamily="50" charset="-127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굴림" panose="020B0600000101010101" pitchFamily="50" charset="-127"/>
                          <a:cs typeface="Calibri" panose="020F0502020204030204" pitchFamily="34" charset="0"/>
                        </a:rPr>
                        <a:t> 1000Base-X(SFP) x24Port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굴림" panose="020B0600000101010101" pitchFamily="50" charset="-127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8629194"/>
                  </a:ext>
                </a:extLst>
              </a:tr>
              <a:tr h="340417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굴림" panose="020B0600000101010101" pitchFamily="50" charset="-127"/>
                          <a:cs typeface="Calibri" panose="020F0502020204030204" pitchFamily="34" charset="0"/>
                        </a:rPr>
                        <a:t>XGIU</a:t>
                      </a:r>
                    </a:p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굴림" panose="020B0600000101010101" pitchFamily="50" charset="-127"/>
                          <a:cs typeface="Calibri" panose="020F0502020204030204" pitchFamily="34" charset="0"/>
                        </a:rPr>
                        <a:t>(SLOT1 ,2)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굴림" panose="020B0600000101010101" pitchFamily="50" charset="-127"/>
                        <a:cs typeface="Calibri" panose="020F0502020204030204" pitchFamily="34" charset="0"/>
                      </a:endParaRPr>
                    </a:p>
                  </a:txBody>
                  <a:tcPr anchor="ctr" anchorCtr="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굴림" panose="020B0600000101010101" pitchFamily="50" charset="-127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굴림" panose="020B0600000101010101" pitchFamily="50" charset="-127"/>
                          <a:cs typeface="Calibri" panose="020F0502020204030204" pitchFamily="34" charset="0"/>
                        </a:rPr>
                        <a:t>이 중 화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굴림" panose="020B0600000101010101" pitchFamily="50" charset="-127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굴림" panose="020B0600000101010101" pitchFamily="50" charset="-127"/>
                          <a:cs typeface="Calibri" panose="020F0502020204030204" pitchFamily="34" charset="0"/>
                        </a:rPr>
                        <a:t>지원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6432423"/>
                  </a:ext>
                </a:extLst>
              </a:tr>
              <a:tr h="340417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굴림" panose="020B0600000101010101" pitchFamily="50" charset="-127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굴림" panose="020B0600000101010101" pitchFamily="50" charset="-127"/>
                          <a:cs typeface="Calibri" panose="020F0502020204030204" pitchFamily="34" charset="0"/>
                        </a:rPr>
                        <a:t>실장 형태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굴림" panose="020B0600000101010101" pitchFamily="50" charset="-127"/>
                          <a:cs typeface="Calibri" panose="020F0502020204030204" pitchFamily="34" charset="0"/>
                        </a:rPr>
                        <a:t> Unit 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굴림" panose="020B0600000101010101" pitchFamily="50" charset="-127"/>
                          <a:cs typeface="Calibri" panose="020F0502020204030204" pitchFamily="34" charset="0"/>
                        </a:rPr>
                        <a:t>탈</a:t>
                      </a:r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굴림" panose="020B0600000101010101" pitchFamily="50" charset="-127"/>
                          <a:cs typeface="Calibri" panose="020F0502020204030204" pitchFamily="34" charset="0"/>
                        </a:rPr>
                        <a:t>/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굴림" panose="020B0600000101010101" pitchFamily="50" charset="-127"/>
                          <a:cs typeface="Calibri" panose="020F0502020204030204" pitchFamily="34" charset="0"/>
                        </a:rPr>
                        <a:t>실장 형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6204888"/>
                  </a:ext>
                </a:extLst>
              </a:tr>
              <a:tr h="340417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굴림" panose="020B0600000101010101" pitchFamily="50" charset="-127"/>
                          <a:cs typeface="Calibri" panose="020F0502020204030204" pitchFamily="34" charset="0"/>
                        </a:rPr>
                        <a:t> Service Port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굴림" panose="020B0600000101010101" pitchFamily="50" charset="-127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굴림" panose="020B0600000101010101" pitchFamily="50" charset="-127"/>
                          <a:cs typeface="Calibri" panose="020F0502020204030204" pitchFamily="34" charset="0"/>
                        </a:rPr>
                        <a:t> 1G or 10GBase-R(SFP+) x4Port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굴림" panose="020B0600000101010101" pitchFamily="50" charset="-127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72163"/>
                  </a:ext>
                </a:extLst>
              </a:tr>
              <a:tr h="1203119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굴림" panose="020B0600000101010101" pitchFamily="50" charset="-127"/>
                          <a:cs typeface="Calibri" panose="020F0502020204030204" pitchFamily="34" charset="0"/>
                        </a:rPr>
                        <a:t>L2SW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굴림" panose="020B0600000101010101" pitchFamily="50" charset="-127"/>
                        <a:cs typeface="Calibri" panose="020F0502020204030204" pitchFamily="34" charset="0"/>
                      </a:endParaRPr>
                    </a:p>
                  </a:txBody>
                  <a:tcPr anchor="ctr" anchorCtr="1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6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kern="1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굴림" panose="020B0600000101010101" pitchFamily="50" charset="-127"/>
                          <a:cs typeface="Calibri" panose="020F0502020204030204" pitchFamily="34" charset="0"/>
                        </a:rPr>
                        <a:t>IEEE 8802.3ad Link Aggregation Ethernet Interface</a:t>
                      </a:r>
                      <a:endParaRPr lang="ko-KR" altLang="ko-KR" sz="1600" kern="1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굴림" panose="020B0600000101010101" pitchFamily="50" charset="-127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36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kern="1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굴림" panose="020B0600000101010101" pitchFamily="50" charset="-127"/>
                          <a:cs typeface="Calibri" panose="020F0502020204030204" pitchFamily="34" charset="0"/>
                        </a:rPr>
                        <a:t>Loop Detect ,TCA Control ,STP</a:t>
                      </a:r>
                      <a:endParaRPr lang="ko-KR" altLang="ko-KR" sz="1600" kern="1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굴림" panose="020B0600000101010101" pitchFamily="50" charset="-127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36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kern="1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굴림" panose="020B0600000101010101" pitchFamily="50" charset="-127"/>
                          <a:cs typeface="Calibri" panose="020F0502020204030204" pitchFamily="34" charset="0"/>
                        </a:rPr>
                        <a:t>Jumbo-Frame, Storm Control, Traffic Monitoring</a:t>
                      </a:r>
                    </a:p>
                    <a:p>
                      <a:pPr marL="0" marR="0" lvl="0" indent="0" algn="l" defTabSz="91436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kern="1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굴림" panose="020B0600000101010101" pitchFamily="50" charset="-127"/>
                          <a:cs typeface="Calibri" panose="020F0502020204030204" pitchFamily="34" charset="0"/>
                        </a:rPr>
                        <a:t>Mirroring</a:t>
                      </a:r>
                    </a:p>
                    <a:p>
                      <a:pPr marL="0" marR="0" lvl="0" indent="0" algn="l" defTabSz="91436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kern="1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굴림" panose="020B0600000101010101" pitchFamily="50" charset="-127"/>
                          <a:cs typeface="Calibri" panose="020F0502020204030204" pitchFamily="34" charset="0"/>
                        </a:rPr>
                        <a:t>Mac Filtering</a:t>
                      </a:r>
                    </a:p>
                    <a:p>
                      <a:pPr marL="0" marR="0" lvl="0" indent="0" algn="l" defTabSz="91436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kern="1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굴림" panose="020B0600000101010101" pitchFamily="50" charset="-127"/>
                          <a:cs typeface="Calibri" panose="020F0502020204030204" pitchFamily="34" charset="0"/>
                        </a:rPr>
                        <a:t>Loop detect</a:t>
                      </a:r>
                      <a:endParaRPr lang="ko-KR" altLang="ko-KR" sz="1600" kern="1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굴림" panose="020B0600000101010101" pitchFamily="50" charset="-127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0044662"/>
                  </a:ext>
                </a:extLst>
              </a:tr>
            </a:tbl>
          </a:graphicData>
        </a:graphic>
      </p:graphicFrame>
      <p:sp>
        <p:nvSpPr>
          <p:cNvPr id="8" name="직사각형 7">
            <a:extLst>
              <a:ext uri="{FF2B5EF4-FFF2-40B4-BE49-F238E27FC236}">
                <a16:creationId xmlns:a16="http://schemas.microsoft.com/office/drawing/2014/main" id="{E3F3F42F-C4A8-4357-9389-45A0A633A441}"/>
              </a:ext>
            </a:extLst>
          </p:cNvPr>
          <p:cNvSpPr/>
          <p:nvPr/>
        </p:nvSpPr>
        <p:spPr>
          <a:xfrm>
            <a:off x="7170956" y="163025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Ⅱ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구성 및 기능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9D689660-50C6-4FF3-B6D6-F24B4EFD5C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04421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95" grpId="0"/>
      <p:bldP spid="8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>
            <a:extLst>
              <a:ext uri="{FF2B5EF4-FFF2-40B4-BE49-F238E27FC236}">
                <a16:creationId xmlns:a16="http://schemas.microsoft.com/office/drawing/2014/main" id="{B3FF3A9A-B63D-4EAE-9E09-A823F9D3A631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8-12. RT Traffic</a:t>
            </a:r>
          </a:p>
        </p:txBody>
      </p:sp>
      <p:pic>
        <p:nvPicPr>
          <p:cNvPr id="5" name="Picture 2" descr="Trafiig_main">
            <a:extLst>
              <a:ext uri="{FF2B5EF4-FFF2-40B4-BE49-F238E27FC236}">
                <a16:creationId xmlns:a16="http://schemas.microsoft.com/office/drawing/2014/main" id="{17E767A5-6CF6-4812-9E20-C72949F64C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9" y="1971940"/>
            <a:ext cx="7858180" cy="4534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28FF45A8-8672-4FD4-9240-06BAAC6EBDE9}"/>
              </a:ext>
            </a:extLst>
          </p:cNvPr>
          <p:cNvSpPr/>
          <p:nvPr/>
        </p:nvSpPr>
        <p:spPr bwMode="auto">
          <a:xfrm>
            <a:off x="500035" y="1421012"/>
            <a:ext cx="8072494" cy="553986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sz="16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 </a:t>
            </a:r>
            <a:r>
              <a:rPr lang="ko-KR" altLang="en-US" sz="14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노드선택한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후 시간간격과 조회횟수를 입력하여 포트마다 </a:t>
            </a:r>
            <a:r>
              <a:rPr lang="ko-KR" altLang="en-US" sz="14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트래픽값과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그래프 확인 </a:t>
            </a:r>
            <a:r>
              <a:rPr lang="ko-KR" altLang="en-US" sz="14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저장가능함</a:t>
            </a: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EMS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에서 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Traffic monitoring windows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는 최대 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5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개까지 운용가능</a:t>
            </a: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38513D08-24C8-4870-92FA-359518446F80}"/>
              </a:ext>
            </a:extLst>
          </p:cNvPr>
          <p:cNvSpPr/>
          <p:nvPr/>
        </p:nvSpPr>
        <p:spPr>
          <a:xfrm>
            <a:off x="7174815" y="178414"/>
            <a:ext cx="21515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Ⅳ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기타 장애처리</a:t>
            </a: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9063D3E4-7072-4C71-AE35-276F232A029B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8.</a:t>
            </a:r>
            <a:r>
              <a:rPr lang="ko-KR" altLang="en-US" dirty="0"/>
              <a:t>고장진단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948B45D4-EC8A-48C6-BFEC-B96A3E885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80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47569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9" grpId="0"/>
      <p:bldP spid="10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Trafiig_Port1">
            <a:extLst>
              <a:ext uri="{FF2B5EF4-FFF2-40B4-BE49-F238E27FC236}">
                <a16:creationId xmlns:a16="http://schemas.microsoft.com/office/drawing/2014/main" id="{E6A8D412-A1BF-4930-8ABB-775C9C5F57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3" y="1500174"/>
            <a:ext cx="4930012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직사각형 9">
            <a:extLst>
              <a:ext uri="{FF2B5EF4-FFF2-40B4-BE49-F238E27FC236}">
                <a16:creationId xmlns:a16="http://schemas.microsoft.com/office/drawing/2014/main" id="{2990F55D-B271-45A7-A41C-089EE1E1898B}"/>
              </a:ext>
            </a:extLst>
          </p:cNvPr>
          <p:cNvSpPr/>
          <p:nvPr/>
        </p:nvSpPr>
        <p:spPr bwMode="auto">
          <a:xfrm>
            <a:off x="5500695" y="1857365"/>
            <a:ext cx="3357586" cy="2123646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defRPr/>
            </a:pP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ⓐ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사용하고자하는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노드와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포트선택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ⓑ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Traffic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확인 할 포트 선택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ⓒ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트래픽확인할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시간 격과 및 횟수 지정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시간간격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: 30Sec~10Min 1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분단위로 지정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조회횟수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: 1~3075</a:t>
            </a: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파일저장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경로선택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자동및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수동저장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(Excel)</a:t>
            </a: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ⓓ 시작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누를면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트래픽값과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그래프출력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초기화 시 출력된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트래픽값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,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그래프값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init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됨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78AA9BA8-A4E7-4925-90AE-28464AF8CE15}"/>
              </a:ext>
            </a:extLst>
          </p:cNvPr>
          <p:cNvSpPr/>
          <p:nvPr/>
        </p:nvSpPr>
        <p:spPr>
          <a:xfrm>
            <a:off x="928663" y="3071812"/>
            <a:ext cx="415498" cy="307764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ⓐ</a:t>
            </a:r>
            <a:endParaRPr lang="ko-KR" altLang="en-US" sz="1400" dirty="0">
              <a:solidFill>
                <a:srgbClr val="FF0000"/>
              </a:solidFill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CA22C5BD-0E86-484B-998F-B79B405A0C49}"/>
              </a:ext>
            </a:extLst>
          </p:cNvPr>
          <p:cNvSpPr/>
          <p:nvPr/>
        </p:nvSpPr>
        <p:spPr>
          <a:xfrm>
            <a:off x="3786183" y="1785926"/>
            <a:ext cx="364182" cy="30776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ⓑ</a:t>
            </a:r>
            <a:endParaRPr lang="ko-KR" altLang="en-US" sz="1400" dirty="0">
              <a:solidFill>
                <a:srgbClr val="FF0000"/>
              </a:solidFill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1BA0CC51-B99F-48FF-9089-F2D723261867}"/>
              </a:ext>
            </a:extLst>
          </p:cNvPr>
          <p:cNvSpPr/>
          <p:nvPr/>
        </p:nvSpPr>
        <p:spPr>
          <a:xfrm>
            <a:off x="1749690" y="5050062"/>
            <a:ext cx="364182" cy="30776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ⓒ</a:t>
            </a:r>
            <a:endParaRPr lang="ko-KR" altLang="en-US" sz="1400" dirty="0">
              <a:solidFill>
                <a:srgbClr val="FF0000"/>
              </a:solidFill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F2682955-29BC-4E8B-8052-F6F9FA616294}"/>
              </a:ext>
            </a:extLst>
          </p:cNvPr>
          <p:cNvSpPr/>
          <p:nvPr/>
        </p:nvSpPr>
        <p:spPr>
          <a:xfrm>
            <a:off x="7174815" y="178414"/>
            <a:ext cx="21515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Ⅳ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기타 장애처리</a:t>
            </a: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AAE47CA0-6AFE-4DE6-ABA9-446A90FC7ECE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8-13. RT Traffic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7754BBE6-1DFB-44BA-968D-FF4D925F42BA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8.</a:t>
            </a:r>
            <a:r>
              <a:rPr lang="ko-KR" altLang="en-US" dirty="0"/>
              <a:t>고장진단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67781D1A-F727-40CA-94E1-D5F80B7BC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81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30331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7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직사각형 13">
            <a:extLst>
              <a:ext uri="{FF2B5EF4-FFF2-40B4-BE49-F238E27FC236}">
                <a16:creationId xmlns:a16="http://schemas.microsoft.com/office/drawing/2014/main" id="{324A2C4D-8B7F-4EEE-AC34-CE580B31616C}"/>
              </a:ext>
            </a:extLst>
          </p:cNvPr>
          <p:cNvSpPr/>
          <p:nvPr/>
        </p:nvSpPr>
        <p:spPr bwMode="auto">
          <a:xfrm>
            <a:off x="714349" y="3808252"/>
            <a:ext cx="7643866" cy="276987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defRPr/>
            </a:pP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ⓔ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조회중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이상이 발생되면 오른쪽 상단에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“ Port LOS!!! “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문구가 출력됨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AB951FCC-8EC7-4E9D-9536-3F531039E9FE}"/>
              </a:ext>
            </a:extLst>
          </p:cNvPr>
          <p:cNvSpPr/>
          <p:nvPr/>
        </p:nvSpPr>
        <p:spPr>
          <a:xfrm>
            <a:off x="3714744" y="2786058"/>
            <a:ext cx="415478" cy="36932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r>
              <a:rPr lang="ko-KR" altLang="en-US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ⓑ</a:t>
            </a:r>
            <a:endParaRPr lang="ko-KR" altLang="en-US" dirty="0"/>
          </a:p>
        </p:txBody>
      </p:sp>
      <p:pic>
        <p:nvPicPr>
          <p:cNvPr id="17" name="그림 16" descr="C:\Users\user\AppData\Local\Microsoft\Windows\INetCache\Content.Word\Traffic_그래프와값.png">
            <a:extLst>
              <a:ext uri="{FF2B5EF4-FFF2-40B4-BE49-F238E27FC236}">
                <a16:creationId xmlns:a16="http://schemas.microsoft.com/office/drawing/2014/main" id="{38A6F593-9A26-409D-9055-83A0D45A502D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9" y="1347418"/>
            <a:ext cx="7319942" cy="236825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id="{80262A5C-3177-4371-9AAF-B31A596F7051}"/>
              </a:ext>
            </a:extLst>
          </p:cNvPr>
          <p:cNvSpPr/>
          <p:nvPr/>
        </p:nvSpPr>
        <p:spPr>
          <a:xfrm>
            <a:off x="2285985" y="1571614"/>
            <a:ext cx="364182" cy="307764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ⓓ</a:t>
            </a:r>
            <a:endParaRPr lang="ko-KR" altLang="en-US" sz="1400" dirty="0">
              <a:solidFill>
                <a:srgbClr val="FF0000"/>
              </a:solidFill>
            </a:endParaRPr>
          </a:p>
        </p:txBody>
      </p:sp>
      <p:pic>
        <p:nvPicPr>
          <p:cNvPr id="19" name="Picture 2" descr="Traffic_123">
            <a:extLst>
              <a:ext uri="{FF2B5EF4-FFF2-40B4-BE49-F238E27FC236}">
                <a16:creationId xmlns:a16="http://schemas.microsoft.com/office/drawing/2014/main" id="{B3A4B39C-EAF2-49A7-A664-F50EDFFA20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4953" y="4155756"/>
            <a:ext cx="7249338" cy="22005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0" name="직사각형 19">
            <a:extLst>
              <a:ext uri="{FF2B5EF4-FFF2-40B4-BE49-F238E27FC236}">
                <a16:creationId xmlns:a16="http://schemas.microsoft.com/office/drawing/2014/main" id="{DEDE339C-AC78-4D77-8E79-98A08EEC4411}"/>
              </a:ext>
            </a:extLst>
          </p:cNvPr>
          <p:cNvSpPr/>
          <p:nvPr/>
        </p:nvSpPr>
        <p:spPr>
          <a:xfrm>
            <a:off x="6786579" y="3786192"/>
            <a:ext cx="364182" cy="307764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ⓔ</a:t>
            </a:r>
            <a:endParaRPr lang="ko-KR" altLang="en-US" sz="1400" dirty="0">
              <a:solidFill>
                <a:srgbClr val="FF0000"/>
              </a:solidFill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C115BD84-C64D-40C3-BA69-439E38E70378}"/>
              </a:ext>
            </a:extLst>
          </p:cNvPr>
          <p:cNvSpPr/>
          <p:nvPr/>
        </p:nvSpPr>
        <p:spPr>
          <a:xfrm>
            <a:off x="7174815" y="178414"/>
            <a:ext cx="21515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Ⅳ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기타 장애처리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077F276E-6E66-4E06-B945-80A9ACCD1AE5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8-14. RT Traffic</a:t>
            </a: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A25C2A78-D2AC-48A7-8F66-CC71BB75D38B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8.</a:t>
            </a:r>
            <a:r>
              <a:rPr lang="ko-KR" altLang="en-US" dirty="0"/>
              <a:t>고장진단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84626C87-B1FF-4314-A46E-64828068F8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82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52522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>
            <a:extLst>
              <a:ext uri="{FF2B5EF4-FFF2-40B4-BE49-F238E27FC236}">
                <a16:creationId xmlns:a16="http://schemas.microsoft.com/office/drawing/2014/main" id="{45EB7292-E43E-4E97-9DB7-CE0766C847B8}"/>
              </a:ext>
            </a:extLst>
          </p:cNvPr>
          <p:cNvSpPr/>
          <p:nvPr/>
        </p:nvSpPr>
        <p:spPr bwMode="auto">
          <a:xfrm>
            <a:off x="549817" y="1384412"/>
            <a:ext cx="7643866" cy="276987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defRPr/>
            </a:pP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ⓕ  조회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완료시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오른쪽 상단에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“ Traffic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조회완료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!”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문구가 출력됨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12" name="Picture 2" descr="트래픽조회1">
            <a:extLst>
              <a:ext uri="{FF2B5EF4-FFF2-40B4-BE49-F238E27FC236}">
                <a16:creationId xmlns:a16="http://schemas.microsoft.com/office/drawing/2014/main" id="{C3F7847A-380F-4D1B-86FD-121B5AE5E7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9816" y="1729174"/>
            <a:ext cx="8221321" cy="4513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직사각형 12">
            <a:extLst>
              <a:ext uri="{FF2B5EF4-FFF2-40B4-BE49-F238E27FC236}">
                <a16:creationId xmlns:a16="http://schemas.microsoft.com/office/drawing/2014/main" id="{60EA10BB-F52F-4A00-A803-ABB3BA997F5D}"/>
              </a:ext>
            </a:extLst>
          </p:cNvPr>
          <p:cNvSpPr/>
          <p:nvPr/>
        </p:nvSpPr>
        <p:spPr>
          <a:xfrm>
            <a:off x="7276809" y="1875438"/>
            <a:ext cx="364182" cy="30776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ⓕ</a:t>
            </a:r>
            <a:endParaRPr lang="ko-KR" altLang="en-US" sz="1400" dirty="0">
              <a:solidFill>
                <a:srgbClr val="FF0000"/>
              </a:solidFill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C3A141D-BD8F-408C-8543-7BEE63F4BE13}"/>
              </a:ext>
            </a:extLst>
          </p:cNvPr>
          <p:cNvSpPr/>
          <p:nvPr/>
        </p:nvSpPr>
        <p:spPr>
          <a:xfrm>
            <a:off x="7174815" y="178414"/>
            <a:ext cx="21515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Ⅳ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기타 장애처리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6EACADA6-1873-4846-A5C7-3FEA63D8743E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8-15. RT Traffic</a:t>
            </a: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4398BF8-8D32-404F-9F59-22B21C0B8FC5}"/>
              </a:ext>
            </a:extLst>
          </p:cNvPr>
          <p:cNvSpPr/>
          <p:nvPr/>
        </p:nvSpPr>
        <p:spPr>
          <a:xfrm>
            <a:off x="260590" y="178414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8.</a:t>
            </a:r>
            <a:r>
              <a:rPr lang="ko-KR" altLang="en-US" dirty="0"/>
              <a:t>고장진단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BC820C07-9FE1-4278-A0D6-312E18C484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83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55179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/>
          <p:cNvSpPr>
            <a:spLocks noGrp="1"/>
          </p:cNvSpPr>
          <p:nvPr>
            <p:ph type="ctrTitle"/>
          </p:nvPr>
        </p:nvSpPr>
        <p:spPr>
          <a:xfrm>
            <a:off x="1444305" y="2718399"/>
            <a:ext cx="3261919" cy="710780"/>
          </a:xfrm>
        </p:spPr>
        <p:txBody>
          <a:bodyPr>
            <a:normAutofit fontScale="90000"/>
          </a:bodyPr>
          <a:lstStyle/>
          <a:p>
            <a:pPr algn="l"/>
            <a:r>
              <a:rPr lang="ko-KR" altLang="en-US" sz="4900" b="1" spc="-50" dirty="0"/>
              <a:t>감사합니다</a:t>
            </a:r>
            <a:r>
              <a:rPr lang="en-US" altLang="ko-KR" sz="4000" dirty="0"/>
              <a:t>.</a:t>
            </a:r>
            <a:endParaRPr lang="ko-KR" altLang="en-US" sz="4000" dirty="0"/>
          </a:p>
        </p:txBody>
      </p:sp>
      <p:sp>
        <p:nvSpPr>
          <p:cNvPr id="8" name="직사각형 7"/>
          <p:cNvSpPr/>
          <p:nvPr/>
        </p:nvSpPr>
        <p:spPr>
          <a:xfrm>
            <a:off x="4974018" y="2701055"/>
            <a:ext cx="22658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9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기술지원</a:t>
            </a:r>
            <a:r>
              <a:rPr lang="en-US" altLang="ko-KR" sz="9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</a:t>
            </a:r>
            <a:r>
              <a:rPr lang="ko-KR" altLang="en-US" sz="9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주간</a:t>
            </a:r>
            <a:r>
              <a:rPr lang="en-US" altLang="ko-KR" sz="9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): </a:t>
            </a:r>
            <a:r>
              <a:rPr lang="en-US" altLang="ko-KR" sz="9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031- 425- 4466/4477</a:t>
            </a:r>
          </a:p>
          <a:p>
            <a:r>
              <a:rPr lang="en-US" altLang="ko-KR" sz="9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               </a:t>
            </a:r>
          </a:p>
          <a:p>
            <a:r>
              <a:rPr lang="ko-KR" altLang="en-US" sz="9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기술지원</a:t>
            </a:r>
            <a:r>
              <a:rPr lang="en-US" altLang="ko-KR" sz="9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</a:t>
            </a:r>
            <a:r>
              <a:rPr lang="ko-KR" altLang="en-US" sz="9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야간</a:t>
            </a:r>
            <a:r>
              <a:rPr lang="en-US" altLang="ko-KR" sz="9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): </a:t>
            </a:r>
            <a:r>
              <a:rPr lang="en-US" altLang="ko-KR" sz="9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010-3454-8695 </a:t>
            </a:r>
          </a:p>
          <a:p>
            <a:r>
              <a:rPr lang="ko-KR" altLang="en-US" sz="9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영업</a:t>
            </a:r>
            <a:r>
              <a:rPr lang="en-US" altLang="ko-KR" sz="9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: </a:t>
            </a:r>
            <a:r>
              <a:rPr lang="en-US" altLang="ko-KR" sz="9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031 422 2266</a:t>
            </a:r>
          </a:p>
        </p:txBody>
      </p:sp>
      <p:grpSp>
        <p:nvGrpSpPr>
          <p:cNvPr id="9" name="그룹 8"/>
          <p:cNvGrpSpPr/>
          <p:nvPr/>
        </p:nvGrpSpPr>
        <p:grpSpPr>
          <a:xfrm>
            <a:off x="4915027" y="3581111"/>
            <a:ext cx="4195709" cy="566714"/>
            <a:chOff x="5698896" y="3245199"/>
            <a:chExt cx="3966222" cy="531518"/>
          </a:xfrm>
        </p:grpSpPr>
        <p:sp>
          <p:nvSpPr>
            <p:cNvPr id="11" name="직사각형 10"/>
            <p:cNvSpPr/>
            <p:nvPr/>
          </p:nvSpPr>
          <p:spPr>
            <a:xfrm>
              <a:off x="5698896" y="3245199"/>
              <a:ext cx="190148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400" b="1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rgbClr val="E7535F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ADDRESS l </a:t>
              </a:r>
              <a:r>
                <a:rPr lang="ko-KR" altLang="en-US" sz="1100" b="1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윈텍벤처빌딩</a:t>
              </a:r>
              <a:endParaRPr lang="ko-KR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5736996" y="3530496"/>
              <a:ext cx="3928122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10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경기도 의왕시 </a:t>
              </a:r>
              <a:r>
                <a:rPr lang="ko-KR" altLang="en-US" sz="10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벌모루</a:t>
              </a:r>
              <a:r>
                <a:rPr lang="ko-KR" altLang="en-US" sz="10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앞 길 </a:t>
              </a:r>
              <a:r>
                <a:rPr lang="en-US" altLang="ko-KR" sz="10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14 (</a:t>
              </a:r>
              <a:r>
                <a:rPr lang="ko-KR" altLang="en-US" sz="10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포일동</a:t>
              </a:r>
              <a:r>
                <a:rPr lang="ko-KR" altLang="en-US" sz="10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en-US" altLang="ko-KR" sz="10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511) </a:t>
              </a:r>
              <a:r>
                <a:rPr lang="ko-KR" altLang="en-US" sz="10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윈텍벤처빌딩</a:t>
              </a:r>
              <a:endParaRPr lang="en-US" altLang="ko-KR" sz="10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pic>
        <p:nvPicPr>
          <p:cNvPr id="13" name="그림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528" y="2350580"/>
            <a:ext cx="1603283" cy="294966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FE6EACC1-EC36-43FB-A254-40D2EDA18A0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91417" y="88777"/>
            <a:ext cx="3002880" cy="452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51563718-BD94-460B-B9C5-4A99A9040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84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04770718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직사각형 194">
            <a:extLst>
              <a:ext uri="{FF2B5EF4-FFF2-40B4-BE49-F238E27FC236}">
                <a16:creationId xmlns:a16="http://schemas.microsoft.com/office/drawing/2014/main" id="{A9030F0F-C8C6-46F9-95F2-E3F5A403FB17}"/>
              </a:ext>
            </a:extLst>
          </p:cNvPr>
          <p:cNvSpPr/>
          <p:nvPr/>
        </p:nvSpPr>
        <p:spPr>
          <a:xfrm>
            <a:off x="640968" y="894165"/>
            <a:ext cx="25816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5-2. </a:t>
            </a:r>
            <a:r>
              <a:rPr lang="ko-KR" altLang="en-US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제품  사 양</a:t>
            </a:r>
            <a:endParaRPr lang="en-US" altLang="ko-KR" sz="1600" u="sng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aphicFrame>
        <p:nvGraphicFramePr>
          <p:cNvPr id="22" name="표 3">
            <a:extLst>
              <a:ext uri="{FF2B5EF4-FFF2-40B4-BE49-F238E27FC236}">
                <a16:creationId xmlns:a16="http://schemas.microsoft.com/office/drawing/2014/main" id="{5DD93A9B-CD32-4815-B01E-5FE5392624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4312664"/>
              </p:ext>
            </p:extLst>
          </p:nvPr>
        </p:nvGraphicFramePr>
        <p:xfrm>
          <a:off x="640968" y="1740859"/>
          <a:ext cx="8227827" cy="3085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6375">
                  <a:extLst>
                    <a:ext uri="{9D8B030D-6E8A-4147-A177-3AD203B41FA5}">
                      <a16:colId xmlns:a16="http://schemas.microsoft.com/office/drawing/2014/main" val="982838560"/>
                    </a:ext>
                  </a:extLst>
                </a:gridCol>
                <a:gridCol w="1286375">
                  <a:extLst>
                    <a:ext uri="{9D8B030D-6E8A-4147-A177-3AD203B41FA5}">
                      <a16:colId xmlns:a16="http://schemas.microsoft.com/office/drawing/2014/main" val="4169856168"/>
                    </a:ext>
                  </a:extLst>
                </a:gridCol>
                <a:gridCol w="5655077">
                  <a:extLst>
                    <a:ext uri="{9D8B030D-6E8A-4147-A177-3AD203B41FA5}">
                      <a16:colId xmlns:a16="http://schemas.microsoft.com/office/drawing/2014/main" val="3703577701"/>
                    </a:ext>
                  </a:extLst>
                </a:gridCol>
              </a:tblGrid>
              <a:tr h="363733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bg1"/>
                          </a:solidFill>
                          <a:effectLst>
                            <a:outerShdw blurRad="508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 구  분</a:t>
                      </a:r>
                      <a:r>
                        <a:rPr lang="en-US" altLang="ko-KR" sz="1800" b="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bg1"/>
                          </a:solidFill>
                          <a:effectLst>
                            <a:outerShdw blurRad="508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</a:t>
                      </a:r>
                      <a:endParaRPr lang="ko-KR" altLang="en-US" sz="1800" b="0" dirty="0">
                        <a:solidFill>
                          <a:schemeClr val="bg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0" dirty="0">
                          <a:ln>
                            <a:solidFill>
                              <a:prstClr val="white">
                                <a:alpha val="0"/>
                              </a:prstClr>
                            </a:solidFill>
                          </a:ln>
                          <a:solidFill>
                            <a:schemeClr val="bg1"/>
                          </a:solidFill>
                          <a:effectLst>
                            <a:outerShdw blurRad="508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내     용</a:t>
                      </a:r>
                      <a:endParaRPr lang="ko-KR" altLang="en-US" sz="1800" b="0" dirty="0">
                        <a:solidFill>
                          <a:schemeClr val="bg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4316271"/>
                  </a:ext>
                </a:extLst>
              </a:tr>
              <a:tr h="352496">
                <a:tc gridSpan="2">
                  <a:txBody>
                    <a:bodyPr/>
                    <a:lstStyle/>
                    <a:p>
                      <a:pPr marL="0" marR="0" lvl="0" indent="0" algn="ctr" defTabSz="91436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장치 크기</a:t>
                      </a:r>
                    </a:p>
                  </a:txBody>
                  <a:tcPr anchor="ctr" anchorCtr="1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440[mm] x 40[mm] x 550 [mm] (19inch,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1-RU)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굴림" panose="020B0600000101010101" pitchFamily="50" charset="-127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0193675"/>
                  </a:ext>
                </a:extLst>
              </a:tr>
              <a:tr h="340417">
                <a:tc gridSpan="2">
                  <a:txBody>
                    <a:bodyPr/>
                    <a:lstStyle/>
                    <a:p>
                      <a:pPr marL="0" marR="0" lvl="0" indent="0" algn="ctr" defTabSz="91436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FAN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 anchorCtr="1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Unit 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탈</a:t>
                      </a:r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실장 형</a:t>
                      </a:r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   - 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내부 공기 측면 배출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5512704"/>
                  </a:ext>
                </a:extLst>
              </a:tr>
              <a:tr h="340417">
                <a:tc gridSpan="2">
                  <a:txBody>
                    <a:bodyPr/>
                    <a:lstStyle/>
                    <a:p>
                      <a:pPr marL="0" marR="0" lvl="0" indent="0" algn="ctr" defTabSz="91436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동작 온도</a:t>
                      </a:r>
                    </a:p>
                  </a:txBody>
                  <a:tcPr anchor="ctr" anchorCtr="1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+</a:t>
                      </a:r>
                      <a:r>
                        <a:rPr lang="en-US" altLang="ko-KR" sz="1600" kern="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/>
                        </a:rPr>
                        <a:t>2℃ ~ +50℃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굴림" panose="020B0600000101010101" pitchFamily="50" charset="-127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7972391"/>
                  </a:ext>
                </a:extLst>
              </a:tr>
              <a:tr h="340417">
                <a:tc rowSpan="4">
                  <a:txBody>
                    <a:bodyPr/>
                    <a:lstStyle/>
                    <a:p>
                      <a:pPr marL="0" marR="0" lvl="0" indent="0" algn="ctr" defTabSz="91436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전 원</a:t>
                      </a:r>
                    </a:p>
                  </a:txBody>
                  <a:tcPr anchor="ctr" anchorCtr="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6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이중화</a:t>
                      </a:r>
                    </a:p>
                  </a:txBody>
                  <a:tcPr anchor="ctr" anchorCtr="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 Dual Power, 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부하 분담 방식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8629194"/>
                  </a:ext>
                </a:extLst>
              </a:tr>
              <a:tr h="34041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굴림" panose="020B0600000101010101" pitchFamily="50" charset="-127"/>
                        <a:cs typeface="Calibri" panose="020F0502020204030204" pitchFamily="34" charset="0"/>
                      </a:endParaRPr>
                    </a:p>
                  </a:txBody>
                  <a:tcPr anchor="ctr" anchorCtr="1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굴림" panose="020B0600000101010101" pitchFamily="50" charset="-127"/>
                          <a:cs typeface="Calibri" panose="020F0502020204030204" pitchFamily="34" charset="0"/>
                        </a:rPr>
                        <a:t>실장 </a:t>
                      </a:r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굴림" panose="020B0600000101010101" pitchFamily="50" charset="-127"/>
                          <a:cs typeface="Calibri" panose="020F0502020204030204" pitchFamily="34" charset="0"/>
                        </a:rPr>
                        <a:t>Type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굴림" panose="020B0600000101010101" pitchFamily="50" charset="-127"/>
                        <a:cs typeface="Calibri" panose="020F0502020204030204" pitchFamily="34" charset="0"/>
                      </a:endParaRPr>
                    </a:p>
                  </a:txBody>
                  <a:tcPr anchor="ctr" anchorCtr="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 Unit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탈</a:t>
                      </a:r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실장 형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6432423"/>
                  </a:ext>
                </a:extLst>
              </a:tr>
              <a:tr h="33528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굴림" panose="020B0600000101010101" pitchFamily="50" charset="-127"/>
                        <a:cs typeface="Calibri" panose="020F0502020204030204" pitchFamily="34" charset="0"/>
                      </a:endParaRPr>
                    </a:p>
                  </a:txBody>
                  <a:tcPr anchor="ctr" anchorCtr="1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굴림" panose="020B0600000101010101" pitchFamily="50" charset="-127"/>
                          <a:cs typeface="Calibri" panose="020F0502020204030204" pitchFamily="34" charset="0"/>
                        </a:rPr>
                        <a:t>입력 전압</a:t>
                      </a:r>
                    </a:p>
                  </a:txBody>
                  <a:tcPr anchor="ctr" anchorCtr="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AC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220V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220VAC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+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Batt.(+12VDC) / -48VDC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6204888"/>
                  </a:ext>
                </a:extLst>
              </a:tr>
              <a:tr h="22180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굴림" panose="020B0600000101010101" pitchFamily="50" charset="-127"/>
                        <a:cs typeface="Calibri" panose="020F0502020204030204" pitchFamily="34" charset="0"/>
                      </a:endParaRPr>
                    </a:p>
                  </a:txBody>
                  <a:tcPr anchor="ctr" anchorCtr="1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굴림" panose="020B0600000101010101" pitchFamily="50" charset="-127"/>
                          <a:cs typeface="Calibri" panose="020F0502020204030204" pitchFamily="34" charset="0"/>
                        </a:rPr>
                        <a:t>소모전력</a:t>
                      </a:r>
                    </a:p>
                  </a:txBody>
                  <a:tcPr anchor="ctr" anchorCtr="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120mA, 26Watt 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이하 </a:t>
                      </a:r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(220VAC)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553703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굴림" panose="020B0600000101010101" pitchFamily="50" charset="-127"/>
                          <a:cs typeface="Calibri" panose="020F0502020204030204" pitchFamily="34" charset="0"/>
                        </a:rPr>
                        <a:t>EMS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굴림" panose="020B0600000101010101" pitchFamily="50" charset="-127"/>
                        <a:cs typeface="Calibri" panose="020F0502020204030204" pitchFamily="34" charset="0"/>
                      </a:endParaRPr>
                    </a:p>
                  </a:txBody>
                  <a:tcPr anchor="ctr" anchorCtr="1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굴림" panose="020B0600000101010101" pitchFamily="50" charset="-127"/>
                          <a:cs typeface="Calibri" panose="020F0502020204030204" pitchFamily="34" charset="0"/>
                        </a:rPr>
                        <a:t>EMS</a:t>
                      </a:r>
                      <a:endParaRPr lang="ko-KR" altLang="en-US" sz="160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굴림" panose="020B0600000101010101" pitchFamily="50" charset="-127"/>
                        <a:cs typeface="Calibri" panose="020F0502020204030204" pitchFamily="34" charset="0"/>
                      </a:endParaRPr>
                    </a:p>
                  </a:txBody>
                  <a:tcPr anchor="ctr" anchorCtr="1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Remote Software Upgrade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3470703"/>
                  </a:ext>
                </a:extLst>
              </a:tr>
            </a:tbl>
          </a:graphicData>
        </a:graphic>
      </p:graphicFrame>
      <p:sp>
        <p:nvSpPr>
          <p:cNvPr id="9" name="직사각형 8">
            <a:extLst>
              <a:ext uri="{FF2B5EF4-FFF2-40B4-BE49-F238E27FC236}">
                <a16:creationId xmlns:a16="http://schemas.microsoft.com/office/drawing/2014/main" id="{C7B18102-52D4-4A4B-A245-5197E9B1475A}"/>
              </a:ext>
            </a:extLst>
          </p:cNvPr>
          <p:cNvSpPr/>
          <p:nvPr/>
        </p:nvSpPr>
        <p:spPr>
          <a:xfrm>
            <a:off x="7170956" y="163025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Ⅱ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시스템 구성 및 기능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3064F99E-7C74-4B1E-83CE-18418BA47E07}"/>
              </a:ext>
            </a:extLst>
          </p:cNvPr>
          <p:cNvSpPr/>
          <p:nvPr/>
        </p:nvSpPr>
        <p:spPr>
          <a:xfrm>
            <a:off x="260590" y="178414"/>
            <a:ext cx="15664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5.</a:t>
            </a:r>
            <a:r>
              <a:rPr lang="ko-KR" altLang="en-US" dirty="0" err="1"/>
              <a:t>장치별</a:t>
            </a:r>
            <a:r>
              <a:rPr lang="ko-KR" altLang="en-US" dirty="0"/>
              <a:t> 기능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36EEC6CA-A62E-4333-96AA-980A08942C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11440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" grpId="0"/>
      <p:bldP spid="9" grpId="0"/>
      <p:bldP spid="6" grpId="0"/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16915</TotalTime>
  <Words>7456</Words>
  <Application>Microsoft Office PowerPoint</Application>
  <PresentationFormat>A4 용지(210x297mm)</PresentationFormat>
  <Paragraphs>1779</Paragraphs>
  <Slides>84</Slides>
  <Notes>83</Notes>
  <HiddenSlides>0</HiddenSlides>
  <MMClips>0</MMClips>
  <ScaleCrop>false</ScaleCrop>
  <HeadingPairs>
    <vt:vector size="8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84</vt:i4>
      </vt:variant>
    </vt:vector>
  </HeadingPairs>
  <TitlesOfParts>
    <vt:vector size="96" baseType="lpstr">
      <vt:lpstr>HY헤드라인M</vt:lpstr>
      <vt:lpstr>나눔바른고딕</vt:lpstr>
      <vt:lpstr>Calibri</vt:lpstr>
      <vt:lpstr>맑은 고딕</vt:lpstr>
      <vt:lpstr>Wingdings</vt:lpstr>
      <vt:lpstr>굴림체</vt:lpstr>
      <vt:lpstr>Arial</vt:lpstr>
      <vt:lpstr>Calibri Light</vt:lpstr>
      <vt:lpstr>굴림</vt:lpstr>
      <vt:lpstr>Webdings</vt:lpstr>
      <vt:lpstr>Office 테마</vt:lpstr>
      <vt:lpstr>클립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감사합니다.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GI.KWON</dc:creator>
  <cp:lastModifiedBy>k gi</cp:lastModifiedBy>
  <cp:revision>352</cp:revision>
  <cp:lastPrinted>2020-04-07T01:16:08Z</cp:lastPrinted>
  <dcterms:created xsi:type="dcterms:W3CDTF">2017-07-18T01:39:22Z</dcterms:created>
  <dcterms:modified xsi:type="dcterms:W3CDTF">2022-09-23T02:07:17Z</dcterms:modified>
</cp:coreProperties>
</file>