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0"/>
  </p:notesMasterIdLst>
  <p:handoutMasterIdLst>
    <p:handoutMasterId r:id="rId61"/>
  </p:handoutMasterIdLst>
  <p:sldIdLst>
    <p:sldId id="754" r:id="rId2"/>
    <p:sldId id="842" r:id="rId3"/>
    <p:sldId id="846" r:id="rId4"/>
    <p:sldId id="797" r:id="rId5"/>
    <p:sldId id="771" r:id="rId6"/>
    <p:sldId id="773" r:id="rId7"/>
    <p:sldId id="774" r:id="rId8"/>
    <p:sldId id="775" r:id="rId9"/>
    <p:sldId id="778" r:id="rId10"/>
    <p:sldId id="772" r:id="rId11"/>
    <p:sldId id="779" r:id="rId12"/>
    <p:sldId id="780" r:id="rId13"/>
    <p:sldId id="782" r:id="rId14"/>
    <p:sldId id="783" r:id="rId15"/>
    <p:sldId id="784" r:id="rId16"/>
    <p:sldId id="785" r:id="rId17"/>
    <p:sldId id="786" r:id="rId18"/>
    <p:sldId id="787" r:id="rId19"/>
    <p:sldId id="847" r:id="rId20"/>
    <p:sldId id="789" r:id="rId21"/>
    <p:sldId id="790" r:id="rId22"/>
    <p:sldId id="804" r:id="rId23"/>
    <p:sldId id="801" r:id="rId24"/>
    <p:sldId id="805" r:id="rId25"/>
    <p:sldId id="806" r:id="rId26"/>
    <p:sldId id="807" r:id="rId27"/>
    <p:sldId id="808" r:id="rId28"/>
    <p:sldId id="809" r:id="rId29"/>
    <p:sldId id="810" r:id="rId30"/>
    <p:sldId id="811" r:id="rId31"/>
    <p:sldId id="840" r:id="rId32"/>
    <p:sldId id="841" r:id="rId33"/>
    <p:sldId id="814" r:id="rId34"/>
    <p:sldId id="813" r:id="rId35"/>
    <p:sldId id="823" r:id="rId36"/>
    <p:sldId id="822" r:id="rId37"/>
    <p:sldId id="816" r:id="rId38"/>
    <p:sldId id="817" r:id="rId39"/>
    <p:sldId id="818" r:id="rId40"/>
    <p:sldId id="819" r:id="rId41"/>
    <p:sldId id="820" r:id="rId42"/>
    <p:sldId id="821" r:id="rId43"/>
    <p:sldId id="824" r:id="rId44"/>
    <p:sldId id="830" r:id="rId45"/>
    <p:sldId id="829" r:id="rId46"/>
    <p:sldId id="826" r:id="rId47"/>
    <p:sldId id="825" r:id="rId48"/>
    <p:sldId id="827" r:id="rId49"/>
    <p:sldId id="832" r:id="rId50"/>
    <p:sldId id="833" r:id="rId51"/>
    <p:sldId id="831" r:id="rId52"/>
    <p:sldId id="834" r:id="rId53"/>
    <p:sldId id="835" r:id="rId54"/>
    <p:sldId id="836" r:id="rId55"/>
    <p:sldId id="837" r:id="rId56"/>
    <p:sldId id="838" r:id="rId57"/>
    <p:sldId id="839" r:id="rId58"/>
    <p:sldId id="370" r:id="rId59"/>
  </p:sldIdLst>
  <p:sldSz cx="9906000" cy="6858000" type="A4"/>
  <p:notesSz cx="6805613" cy="9939338"/>
  <p:embeddedFontLst>
    <p:embeddedFont>
      <p:font typeface="나눔바른고딕" panose="020B0600000101010101" charset="-127"/>
      <p:regular r:id="rId62"/>
      <p:bold r:id="rId63"/>
    </p:embeddedFont>
    <p:embeddedFont>
      <p:font typeface="Arial Black" panose="020B0A04020102020204" pitchFamily="34" charset="0"/>
      <p:bold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  <p:embeddedFont>
      <p:font typeface="Calibri Light" panose="020F0302020204030204" pitchFamily="34" charset="0"/>
      <p:regular r:id="rId69"/>
      <p:italic r:id="rId70"/>
    </p:embeddedFont>
    <p:embeddedFont>
      <p:font typeface="HY헤드라인M" panose="02030600000101010101" pitchFamily="18" charset="-127"/>
      <p:regular r:id="rId71"/>
    </p:embeddedFont>
    <p:embeddedFont>
      <p:font typeface="Tahoma" panose="020B0604030504040204" pitchFamily="34" charset="0"/>
      <p:regular r:id="rId72"/>
      <p:bold r:id="rId73"/>
    </p:embeddedFont>
    <p:embeddedFont>
      <p:font typeface="Webdings" panose="05030102010509060703" pitchFamily="18" charset="2"/>
      <p:regular r:id="rId74"/>
    </p:embeddedFont>
    <p:embeddedFont>
      <p:font typeface="맑은 고딕" panose="020B0503020000020004" pitchFamily="50" charset="-127"/>
      <p:regular r:id="rId75"/>
      <p:bold r:id="rId76"/>
    </p:embeddedFont>
    <p:embeddedFont>
      <p:font typeface="휴먼둥근헤드라인" panose="02030504000101010101" pitchFamily="18" charset="-127"/>
      <p:regular r:id="rId77"/>
    </p:embeddedFont>
    <p:embeddedFont>
      <p:font typeface="휴먼모음T" panose="02030504000101010101" pitchFamily="18" charset="-127"/>
      <p:regular r:id="rId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 k" initials="gk" lastIdx="1" clrIdx="0">
    <p:extLst>
      <p:ext uri="{19B8F6BF-5375-455C-9EA6-DF929625EA0E}">
        <p15:presenceInfo xmlns:p15="http://schemas.microsoft.com/office/powerpoint/2012/main" userId="26ff13ed278738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86B06E"/>
    <a:srgbClr val="3A3A3A"/>
    <a:srgbClr val="030603"/>
    <a:srgbClr val="ED6B00"/>
    <a:srgbClr val="F0872D"/>
    <a:srgbClr val="7C8779"/>
    <a:srgbClr val="1BDCFD"/>
    <a:srgbClr val="FE0000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8773" autoAdjust="0"/>
  </p:normalViewPr>
  <p:slideViewPr>
    <p:cSldViewPr snapToGrid="0">
      <p:cViewPr varScale="1">
        <p:scale>
          <a:sx n="98" d="100"/>
          <a:sy n="98" d="100"/>
        </p:scale>
        <p:origin x="1638" y="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5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3.fntdata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5.fntdata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9099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941" y="1"/>
            <a:ext cx="2949099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4B2E4E5-5CA2-44B7-8034-7A2E17940B03}" type="datetimeFigureOut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2" y="9440647"/>
            <a:ext cx="2949099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941" y="9440647"/>
            <a:ext cx="2949099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6391F050-D4A1-4E57-A78C-CFD276C86D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796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9099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41" y="1"/>
            <a:ext cx="2949099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AC9D4DD-2E3A-4F8B-B64D-91FDF4BF18D9}" type="datetimeFigureOut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34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31" tIns="45716" rIns="91431" bIns="45716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40647"/>
            <a:ext cx="2949099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41" y="9440647"/>
            <a:ext cx="2949099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907A099A-5E79-495C-AD10-C0521CB44F7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955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1031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6147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6239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3600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673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510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9093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0163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2810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10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362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058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222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034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601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3821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0681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04190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5051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03186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95408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2933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597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2837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9788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21052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3628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58649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53631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16426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00303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0807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127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05821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91367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79547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4731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3781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8947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5331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7230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56009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468205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492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59770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800197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04624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7144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84239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40465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08992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803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4333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404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613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748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883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689A8AE3-5F1D-4AC3-97C0-7F111F027710}"/>
              </a:ext>
            </a:extLst>
          </p:cNvPr>
          <p:cNvSpPr/>
          <p:nvPr userDrawn="1"/>
        </p:nvSpPr>
        <p:spPr>
          <a:xfrm>
            <a:off x="0" y="38481"/>
            <a:ext cx="9906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762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1" indent="0" algn="ctr">
              <a:buNone/>
              <a:defRPr sz="2000"/>
            </a:lvl2pPr>
            <a:lvl3pPr marL="914361" indent="0" algn="ctr">
              <a:buNone/>
              <a:defRPr sz="1800"/>
            </a:lvl3pPr>
            <a:lvl4pPr marL="1371543" indent="0" algn="ctr">
              <a:buNone/>
              <a:defRPr sz="1600"/>
            </a:lvl4pPr>
            <a:lvl5pPr marL="1828724" indent="0" algn="ctr">
              <a:buNone/>
              <a:defRPr sz="1600"/>
            </a:lvl5pPr>
            <a:lvl6pPr marL="2285904" indent="0" algn="ctr">
              <a:buNone/>
              <a:defRPr sz="1600"/>
            </a:lvl6pPr>
            <a:lvl7pPr marL="2743085" indent="0" algn="ctr">
              <a:buNone/>
              <a:defRPr sz="1600"/>
            </a:lvl7pPr>
            <a:lvl8pPr marL="3200266" indent="0" algn="ctr">
              <a:buNone/>
              <a:defRPr sz="1600"/>
            </a:lvl8pPr>
            <a:lvl9pPr marL="3657447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30D88-141F-4A55-BC68-8248969FC37F}" type="datetime1">
              <a:rPr lang="ko-KR" altLang="en-US" smtClean="0"/>
              <a:pPr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0A5D347E-AADA-4A42-9EAC-1E46A3D69BA0}"/>
              </a:ext>
            </a:extLst>
          </p:cNvPr>
          <p:cNvCxnSpPr>
            <a:cxnSpLocks/>
          </p:cNvCxnSpPr>
          <p:nvPr userDrawn="1"/>
        </p:nvCxnSpPr>
        <p:spPr>
          <a:xfrm flipH="1">
            <a:off x="271320" y="643082"/>
            <a:ext cx="9404695" cy="0"/>
          </a:xfrm>
          <a:prstGeom prst="line">
            <a:avLst/>
          </a:prstGeom>
          <a:ln w="38100">
            <a:solidFill>
              <a:srgbClr val="ED6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839DC6D7-5EC8-4681-A3F0-1B0D65CAC9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738" y="6609247"/>
            <a:ext cx="981060" cy="18049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4A66B0F1-6176-4553-A23B-93FBDB2EFD72}"/>
              </a:ext>
            </a:extLst>
          </p:cNvPr>
          <p:cNvSpPr/>
          <p:nvPr userDrawn="1"/>
        </p:nvSpPr>
        <p:spPr>
          <a:xfrm>
            <a:off x="0" y="6604088"/>
            <a:ext cx="2566708" cy="215431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World Wide Intelligent Networking &amp; Tech System</a:t>
            </a:r>
            <a:endParaRPr lang="en-US" altLang="ko-KR" sz="9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754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09584-5F8C-442A-BB13-D6ABAC8AE97B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033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52A4D-4DAA-49DD-B56A-6E735F69FE4C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255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354C-A421-456E-A1A8-2FF3FE2C4743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69FA782-87F5-4F04-A0D3-F963AA2B3B53}"/>
              </a:ext>
            </a:extLst>
          </p:cNvPr>
          <p:cNvSpPr/>
          <p:nvPr userDrawn="1"/>
        </p:nvSpPr>
        <p:spPr>
          <a:xfrm>
            <a:off x="0" y="0"/>
            <a:ext cx="9906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762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61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1" y="1709740"/>
            <a:ext cx="8543925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7BC6-B681-4B83-905C-5BD762BA9B91}" type="datetime1">
              <a:rPr lang="ko-KR" altLang="en-US" smtClean="0"/>
              <a:pPr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29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448F6-8034-4DAC-B840-B3BBA227291F}" type="datetime1">
              <a:rPr lang="ko-KR" altLang="en-US" smtClean="0"/>
              <a:pPr/>
              <a:t>2023-10-16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15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4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6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4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65466-5CC5-4DE1-96C4-E3FDF1A23867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5913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157A-CF6C-47B5-8C43-4F58A55BE65E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393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D0E1-F79D-480B-8C13-4971307305E8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520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8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FBF73-9F83-4AC1-B9A5-FCC3FD05C6E2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725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8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4" indent="0">
              <a:buNone/>
              <a:defRPr sz="2000"/>
            </a:lvl6pPr>
            <a:lvl7pPr marL="2743085" indent="0">
              <a:buNone/>
              <a:defRPr sz="2000"/>
            </a:lvl7pPr>
            <a:lvl8pPr marL="3200266" indent="0">
              <a:buNone/>
              <a:defRPr sz="2000"/>
            </a:lvl8pPr>
            <a:lvl9pPr marL="3657447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4ACA0-045A-4501-904C-10E5867B3CFA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59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9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798F2-EA2C-401B-8DFE-D98B1DA218FA}" type="datetime1">
              <a:rPr lang="ko-KR" altLang="en-US" smtClean="0"/>
              <a:pPr/>
              <a:t>2023-10-16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4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81364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1/1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6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361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1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3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4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5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6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6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7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11" Type="http://schemas.openxmlformats.org/officeDocument/2006/relationships/image" Target="../media/image9.wmf"/><Relationship Id="rId5" Type="http://schemas.openxmlformats.org/officeDocument/2006/relationships/image" Target="../media/image39.png"/><Relationship Id="rId10" Type="http://schemas.openxmlformats.org/officeDocument/2006/relationships/image" Target="../media/image10.wmf"/><Relationship Id="rId4" Type="http://schemas.openxmlformats.org/officeDocument/2006/relationships/image" Target="../media/image38.jpeg"/><Relationship Id="rId9" Type="http://schemas.openxmlformats.org/officeDocument/2006/relationships/image" Target="../media/image4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wmf"/><Relationship Id="rId1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11" Type="http://schemas.openxmlformats.org/officeDocument/2006/relationships/image" Target="../media/image15.png"/><Relationship Id="rId5" Type="http://schemas.openxmlformats.org/officeDocument/2006/relationships/image" Target="../media/image9.wmf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wmf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5.png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6.png"/><Relationship Id="rId9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8.wmf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7.png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8.wmf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8.wmf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8.wmf"/><Relationship Id="rId4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D2BA7632-1ADD-4EA9-9A1C-ABB4F45A6816}"/>
              </a:ext>
            </a:extLst>
          </p:cNvPr>
          <p:cNvCxnSpPr>
            <a:cxnSpLocks/>
          </p:cNvCxnSpPr>
          <p:nvPr/>
        </p:nvCxnSpPr>
        <p:spPr>
          <a:xfrm>
            <a:off x="1518302" y="2334231"/>
            <a:ext cx="5885782" cy="0"/>
          </a:xfrm>
          <a:prstGeom prst="line">
            <a:avLst/>
          </a:prstGeom>
          <a:ln w="88900" cap="rnd">
            <a:solidFill>
              <a:srgbClr val="ED6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D08BF66-8A1A-44C8-94DF-B95DA5A32C40}"/>
              </a:ext>
            </a:extLst>
          </p:cNvPr>
          <p:cNvSpPr txBox="1"/>
          <p:nvPr/>
        </p:nvSpPr>
        <p:spPr>
          <a:xfrm>
            <a:off x="3125096" y="2485667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+mn-ea"/>
              </a:rPr>
              <a:t>가입자 채널 단국 전송장치</a:t>
            </a:r>
            <a:endParaRPr lang="en-US" altLang="ko-KR" sz="1600" dirty="0"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20CC46-FC79-415B-AAB9-E329B2614725}"/>
              </a:ext>
            </a:extLst>
          </p:cNvPr>
          <p:cNvSpPr txBox="1"/>
          <p:nvPr/>
        </p:nvSpPr>
        <p:spPr>
          <a:xfrm>
            <a:off x="1498082" y="1674575"/>
            <a:ext cx="5958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spc="-150" dirty="0">
                <a:latin typeface="+mn-ea"/>
              </a:rPr>
              <a:t>VM Ethernet Opening Guide</a:t>
            </a:r>
            <a:endParaRPr lang="ko-KR" altLang="en-US" sz="3600" b="1" spc="-150" dirty="0">
              <a:latin typeface="+mn-ea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C951015E-3857-4271-93CE-6420F192B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9633" y="184548"/>
            <a:ext cx="1710372" cy="294846"/>
          </a:xfrm>
          <a:prstGeom prst="rect">
            <a:avLst/>
          </a:prstGeom>
          <a:noFill/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C977401-999C-825C-80DE-A2CD10FA89C0}"/>
              </a:ext>
            </a:extLst>
          </p:cNvPr>
          <p:cNvGrpSpPr/>
          <p:nvPr/>
        </p:nvGrpSpPr>
        <p:grpSpPr>
          <a:xfrm>
            <a:off x="6676939" y="3421117"/>
            <a:ext cx="2760002" cy="2411083"/>
            <a:chOff x="3247948" y="1690126"/>
            <a:chExt cx="3514802" cy="1981367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50564430-D41E-0AF7-4B56-29ECAD7C31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95899" y="2490587"/>
              <a:ext cx="2338661" cy="320051"/>
            </a:xfrm>
            <a:prstGeom prst="rect">
              <a:avLst/>
            </a:prstGeom>
            <a:noFill/>
          </p:spPr>
        </p:pic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D9322230-1B87-8467-B337-8ED9837CADBC}"/>
                </a:ext>
              </a:extLst>
            </p:cNvPr>
            <p:cNvGrpSpPr/>
            <p:nvPr/>
          </p:nvGrpSpPr>
          <p:grpSpPr>
            <a:xfrm>
              <a:off x="3247948" y="1690126"/>
              <a:ext cx="3514802" cy="1981367"/>
              <a:chOff x="1639436" y="494674"/>
              <a:chExt cx="5866890" cy="5868652"/>
            </a:xfrm>
          </p:grpSpPr>
          <p:sp>
            <p:nvSpPr>
              <p:cNvPr id="10" name="타원 2">
                <a:extLst>
                  <a:ext uri="{FF2B5EF4-FFF2-40B4-BE49-F238E27FC236}">
                    <a16:creationId xmlns:a16="http://schemas.microsoft.com/office/drawing/2014/main" id="{17EB6799-A21E-FCDF-E311-68CE6B9AC3DE}"/>
                  </a:ext>
                </a:extLst>
              </p:cNvPr>
              <p:cNvSpPr/>
              <p:nvPr/>
            </p:nvSpPr>
            <p:spPr>
              <a:xfrm>
                <a:off x="1639436" y="494674"/>
                <a:ext cx="5866890" cy="5868652"/>
              </a:xfrm>
              <a:custGeom>
                <a:avLst/>
                <a:gdLst/>
                <a:ahLst/>
                <a:cxnLst/>
                <a:rect l="l" t="t" r="r" b="b"/>
                <a:pathLst>
                  <a:path w="5866890" h="5868652">
                    <a:moveTo>
                      <a:pt x="2932564" y="0"/>
                    </a:moveTo>
                    <a:cubicBezTo>
                      <a:pt x="4553148" y="0"/>
                      <a:pt x="5866890" y="1313742"/>
                      <a:pt x="5866890" y="2934326"/>
                    </a:cubicBezTo>
                    <a:cubicBezTo>
                      <a:pt x="5866890" y="4554910"/>
                      <a:pt x="4553148" y="5868652"/>
                      <a:pt x="2932564" y="5868652"/>
                    </a:cubicBezTo>
                    <a:cubicBezTo>
                      <a:pt x="2854734" y="5868652"/>
                      <a:pt x="2777611" y="5865622"/>
                      <a:pt x="2701380" y="5858737"/>
                    </a:cubicBezTo>
                    <a:cubicBezTo>
                      <a:pt x="4109021" y="5809971"/>
                      <a:pt x="5234140" y="4652543"/>
                      <a:pt x="5234140" y="3232327"/>
                    </a:cubicBezTo>
                    <a:cubicBezTo>
                      <a:pt x="5234140" y="1779050"/>
                      <a:pt x="4056027" y="600937"/>
                      <a:pt x="2602750" y="600937"/>
                    </a:cubicBezTo>
                    <a:cubicBezTo>
                      <a:pt x="1274404" y="600937"/>
                      <a:pt x="175946" y="1585203"/>
                      <a:pt x="0" y="2864642"/>
                    </a:cubicBezTo>
                    <a:cubicBezTo>
                      <a:pt x="36078" y="1276237"/>
                      <a:pt x="1335280" y="0"/>
                      <a:pt x="2932564" y="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" name="타원 2">
                <a:extLst>
                  <a:ext uri="{FF2B5EF4-FFF2-40B4-BE49-F238E27FC236}">
                    <a16:creationId xmlns:a16="http://schemas.microsoft.com/office/drawing/2014/main" id="{BF429BD7-F713-EEDE-B147-2A07A08A55A3}"/>
                  </a:ext>
                </a:extLst>
              </p:cNvPr>
              <p:cNvSpPr/>
              <p:nvPr/>
            </p:nvSpPr>
            <p:spPr>
              <a:xfrm rot="11095050">
                <a:off x="1907161" y="1203881"/>
                <a:ext cx="4883970" cy="4841707"/>
              </a:xfrm>
              <a:custGeom>
                <a:avLst/>
                <a:gdLst/>
                <a:ahLst/>
                <a:cxnLst/>
                <a:rect l="l" t="t" r="r" b="b"/>
                <a:pathLst>
                  <a:path w="5866890" h="5868652">
                    <a:moveTo>
                      <a:pt x="2932564" y="0"/>
                    </a:moveTo>
                    <a:cubicBezTo>
                      <a:pt x="4553148" y="0"/>
                      <a:pt x="5866890" y="1313742"/>
                      <a:pt x="5866890" y="2934326"/>
                    </a:cubicBezTo>
                    <a:cubicBezTo>
                      <a:pt x="5866890" y="4554910"/>
                      <a:pt x="4553148" y="5868652"/>
                      <a:pt x="2932564" y="5868652"/>
                    </a:cubicBezTo>
                    <a:cubicBezTo>
                      <a:pt x="2854734" y="5868652"/>
                      <a:pt x="2777611" y="5865622"/>
                      <a:pt x="2701380" y="5858737"/>
                    </a:cubicBezTo>
                    <a:cubicBezTo>
                      <a:pt x="4109021" y="5809971"/>
                      <a:pt x="5234140" y="4652543"/>
                      <a:pt x="5234140" y="3232327"/>
                    </a:cubicBezTo>
                    <a:cubicBezTo>
                      <a:pt x="5234140" y="1779050"/>
                      <a:pt x="4056027" y="600937"/>
                      <a:pt x="2602750" y="600937"/>
                    </a:cubicBezTo>
                    <a:cubicBezTo>
                      <a:pt x="1274404" y="600937"/>
                      <a:pt x="175946" y="1585203"/>
                      <a:pt x="0" y="2864642"/>
                    </a:cubicBezTo>
                    <a:cubicBezTo>
                      <a:pt x="36078" y="1276237"/>
                      <a:pt x="1335280" y="0"/>
                      <a:pt x="2932564" y="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C7F1504-48A7-3AA5-8F53-69C4E2D2DBA3}"/>
              </a:ext>
            </a:extLst>
          </p:cNvPr>
          <p:cNvGrpSpPr/>
          <p:nvPr/>
        </p:nvGrpSpPr>
        <p:grpSpPr>
          <a:xfrm>
            <a:off x="608467" y="2862884"/>
            <a:ext cx="5923961" cy="2949290"/>
            <a:chOff x="365360" y="3312149"/>
            <a:chExt cx="5923961" cy="2949290"/>
          </a:xfrm>
        </p:grpSpPr>
        <p:pic>
          <p:nvPicPr>
            <p:cNvPr id="12" name="Picture 2" descr="C:\Documents and Settings\권강일\바탕 화면\장비 사진(찰영)\WTC---180-500.png">
              <a:extLst>
                <a:ext uri="{FF2B5EF4-FFF2-40B4-BE49-F238E27FC236}">
                  <a16:creationId xmlns:a16="http://schemas.microsoft.com/office/drawing/2014/main" id="{0D619E51-DCBD-D047-5E17-E3C7CD6219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35568" y="3312149"/>
              <a:ext cx="4000012" cy="2054881"/>
            </a:xfrm>
            <a:prstGeom prst="rect">
              <a:avLst/>
            </a:prstGeom>
            <a:noFill/>
          </p:spPr>
        </p:pic>
        <p:pic>
          <p:nvPicPr>
            <p:cNvPr id="14" name="Picture 3" descr="C:\Documents and Settings\권강일\바탕 화면\장비 사진(찰영)\WTC--60-500.png">
              <a:extLst>
                <a:ext uri="{FF2B5EF4-FFF2-40B4-BE49-F238E27FC236}">
                  <a16:creationId xmlns:a16="http://schemas.microsoft.com/office/drawing/2014/main" id="{75659328-5D45-2B51-7700-F70D5126A1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0785" y="4749497"/>
              <a:ext cx="3590254" cy="1143204"/>
            </a:xfrm>
            <a:prstGeom prst="rect">
              <a:avLst/>
            </a:prstGeom>
            <a:noFill/>
          </p:spPr>
        </p:pic>
        <p:pic>
          <p:nvPicPr>
            <p:cNvPr id="13" name="Picture 4" descr="C:\Documents and Settings\권강일\바탕 화면\장비 사진(찰영)\WTC--30-500.png">
              <a:extLst>
                <a:ext uri="{FF2B5EF4-FFF2-40B4-BE49-F238E27FC236}">
                  <a16:creationId xmlns:a16="http://schemas.microsoft.com/office/drawing/2014/main" id="{669516B1-2E34-06E2-E0CC-757E3BE6C7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84580" y="5216184"/>
              <a:ext cx="3604741" cy="1045255"/>
            </a:xfrm>
            <a:prstGeom prst="rect">
              <a:avLst/>
            </a:prstGeom>
            <a:noFill/>
          </p:spPr>
        </p:pic>
        <p:pic>
          <p:nvPicPr>
            <p:cNvPr id="15" name="Picture 22" descr="C:\Documents and Settings\권강일\바탕 화면\장비 사진(찰영)\WTC---06-500.png">
              <a:extLst>
                <a:ext uri="{FF2B5EF4-FFF2-40B4-BE49-F238E27FC236}">
                  <a16:creationId xmlns:a16="http://schemas.microsoft.com/office/drawing/2014/main" id="{0C90162E-3A16-B1F9-C096-1A8227D302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360" y="5670781"/>
              <a:ext cx="2862484" cy="471468"/>
            </a:xfrm>
            <a:prstGeom prst="rect">
              <a:avLst/>
            </a:prstGeom>
            <a:noFill/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A144C89-AB51-6B35-C406-DF26314F1274}"/>
              </a:ext>
            </a:extLst>
          </p:cNvPr>
          <p:cNvSpPr txBox="1"/>
          <p:nvPr/>
        </p:nvSpPr>
        <p:spPr>
          <a:xfrm>
            <a:off x="118244" y="45065"/>
            <a:ext cx="1689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spc="-150" dirty="0">
                <a:latin typeface="+mn-ea"/>
              </a:rPr>
              <a:t>M_BCN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7896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8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2-1.  BCU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ank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ontrol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                                                            </a:t>
            </a:r>
            <a:r>
              <a:rPr lang="ko-KR" altLang="en-US" dirty="0">
                <a:solidFill>
                  <a:schemeClr val="tx2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dirty="0">
                <a:solidFill>
                  <a:schemeClr val="tx2"/>
                </a:solidFill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dirty="0">
              <a:solidFill>
                <a:schemeClr val="tx2"/>
              </a:solidFill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7F3361B-7E37-5F8F-BBCD-FE1E793584B5}"/>
              </a:ext>
            </a:extLst>
          </p:cNvPr>
          <p:cNvSpPr/>
          <p:nvPr/>
        </p:nvSpPr>
        <p:spPr>
          <a:xfrm>
            <a:off x="2330893" y="1472917"/>
            <a:ext cx="6417933" cy="18671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B</a:t>
            </a:r>
            <a:r>
              <a:rPr lang="en-US" altLang="ko-KR" sz="1400" dirty="0"/>
              <a:t>CU</a:t>
            </a:r>
            <a:r>
              <a:rPr lang="ko-KR" altLang="en-US" sz="1400" dirty="0"/>
              <a:t>는 주 제어를 담당하며 장치의 운용 및 운용자 터미널과 통신을 담당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ko-KR" altLang="en-US" sz="1400" dirty="0">
                <a:latin typeface="+mn-ea"/>
                <a:cs typeface="Tahoma" pitchFamily="34" charset="0"/>
              </a:rPr>
              <a:t>   장애 감시 및 보고 기능 </a:t>
            </a:r>
            <a:r>
              <a:rPr lang="en-US" altLang="ko-KR" sz="1400" dirty="0">
                <a:latin typeface="+mn-ea"/>
                <a:cs typeface="Tahoma" pitchFamily="34" charset="0"/>
              </a:rPr>
              <a:t>(</a:t>
            </a:r>
            <a:r>
              <a:rPr lang="ko-KR" altLang="en-US" sz="1400" dirty="0">
                <a:latin typeface="+mn-ea"/>
                <a:cs typeface="Tahoma" pitchFamily="34" charset="0"/>
              </a:rPr>
              <a:t>장애 상태 수집 및 </a:t>
            </a:r>
            <a:r>
              <a:rPr lang="en-US" altLang="ko-KR" sz="1400" dirty="0">
                <a:latin typeface="+mn-ea"/>
                <a:cs typeface="Tahoma" pitchFamily="34" charset="0"/>
              </a:rPr>
              <a:t>EMS </a:t>
            </a:r>
            <a:r>
              <a:rPr lang="ko-KR" altLang="en-US" sz="1400" dirty="0">
                <a:latin typeface="+mn-ea"/>
                <a:cs typeface="Tahoma" pitchFamily="34" charset="0"/>
              </a:rPr>
              <a:t>보고</a:t>
            </a:r>
            <a:r>
              <a:rPr lang="en-US" altLang="ko-KR" sz="1400" dirty="0">
                <a:latin typeface="+mn-ea"/>
                <a:cs typeface="Tahoma" pitchFamily="34" charset="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성능 정보 누적 및 처리 기능</a:t>
            </a:r>
            <a:r>
              <a:rPr lang="en-US" altLang="ko-KR" sz="1400" dirty="0">
                <a:latin typeface="+mn-ea"/>
                <a:cs typeface="Tahoma" pitchFamily="34" charset="0"/>
              </a:rPr>
              <a:t>(</a:t>
            </a:r>
            <a:r>
              <a:rPr lang="ko-KR" altLang="en-US" sz="1400" dirty="0">
                <a:latin typeface="+mn-ea"/>
                <a:cs typeface="Tahoma" pitchFamily="34" charset="0"/>
              </a:rPr>
              <a:t>성능 정보 수집 후 </a:t>
            </a:r>
            <a:r>
              <a:rPr lang="en-US" altLang="ko-KR" sz="1400" dirty="0">
                <a:latin typeface="+mn-ea"/>
                <a:cs typeface="Tahoma" pitchFamily="34" charset="0"/>
              </a:rPr>
              <a:t>EMS </a:t>
            </a:r>
            <a:r>
              <a:rPr lang="ko-KR" altLang="en-US" sz="1400" dirty="0">
                <a:latin typeface="+mn-ea"/>
                <a:cs typeface="Tahoma" pitchFamily="34" charset="0"/>
              </a:rPr>
              <a:t>보고</a:t>
            </a:r>
            <a:r>
              <a:rPr lang="en-US" altLang="ko-KR" sz="1400" dirty="0">
                <a:latin typeface="+mn-ea"/>
                <a:cs typeface="Tahoma" pitchFamily="34" charset="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프로비전 정보 관리</a:t>
            </a:r>
            <a:r>
              <a:rPr lang="en-US" altLang="ko-KR" sz="1400" dirty="0">
                <a:latin typeface="+mn-ea"/>
                <a:cs typeface="Tahoma" pitchFamily="34" charset="0"/>
              </a:rPr>
              <a:t>(Memory</a:t>
            </a:r>
            <a:r>
              <a:rPr lang="ko-KR" altLang="en-US" sz="1400" dirty="0">
                <a:latin typeface="+mn-ea"/>
                <a:cs typeface="Tahoma" pitchFamily="34" charset="0"/>
              </a:rPr>
              <a:t>에 저장 전원 단절 시에도 정보 유지</a:t>
            </a:r>
            <a:r>
              <a:rPr lang="en-US" altLang="ko-KR" sz="1400" dirty="0">
                <a:latin typeface="+mn-ea"/>
                <a:cs typeface="Tahoma" pitchFamily="34" charset="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주요 </a:t>
            </a:r>
            <a:r>
              <a:rPr lang="en-US" altLang="ko-KR" sz="1400" dirty="0">
                <a:latin typeface="+mn-ea"/>
                <a:cs typeface="Tahoma" pitchFamily="34" charset="0"/>
              </a:rPr>
              <a:t>Unit</a:t>
            </a:r>
            <a:r>
              <a:rPr lang="ko-KR" altLang="en-US" sz="1400" dirty="0">
                <a:latin typeface="+mn-ea"/>
                <a:cs typeface="Tahoma" pitchFamily="34" charset="0"/>
              </a:rPr>
              <a:t>의 보호 절체 제어</a:t>
            </a:r>
            <a:r>
              <a:rPr lang="en-US" altLang="ko-KR" sz="1400" dirty="0">
                <a:latin typeface="+mn-ea"/>
                <a:cs typeface="Tahoma" pitchFamily="34" charset="0"/>
              </a:rPr>
              <a:t>(</a:t>
            </a:r>
            <a:r>
              <a:rPr lang="ko-KR" altLang="en-US" sz="1400" dirty="0">
                <a:latin typeface="+mn-ea"/>
                <a:cs typeface="Tahoma" pitchFamily="34" charset="0"/>
              </a:rPr>
              <a:t>자동</a:t>
            </a:r>
            <a:r>
              <a:rPr lang="en-US" altLang="ko-KR" sz="1400" dirty="0">
                <a:latin typeface="+mn-ea"/>
                <a:cs typeface="Tahoma" pitchFamily="34" charset="0"/>
              </a:rPr>
              <a:t>, </a:t>
            </a:r>
            <a:r>
              <a:rPr lang="ko-KR" altLang="en-US" sz="1400" dirty="0">
                <a:latin typeface="+mn-ea"/>
                <a:cs typeface="Tahoma" pitchFamily="34" charset="0"/>
              </a:rPr>
              <a:t>수동 절체 기능</a:t>
            </a:r>
            <a:r>
              <a:rPr lang="en-US" altLang="ko-KR" sz="1400" dirty="0">
                <a:latin typeface="+mn-ea"/>
                <a:cs typeface="Tahoma" pitchFamily="34" charset="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데이터 통신 기능</a:t>
            </a:r>
            <a:r>
              <a:rPr lang="en-US" altLang="ko-KR" sz="1400" dirty="0">
                <a:latin typeface="+mn-ea"/>
                <a:cs typeface="Tahoma" pitchFamily="34" charset="0"/>
              </a:rPr>
              <a:t>(EMS</a:t>
            </a:r>
            <a:r>
              <a:rPr lang="ko-KR" altLang="en-US" sz="1400" dirty="0">
                <a:latin typeface="+mn-ea"/>
                <a:cs typeface="Tahoma" pitchFamily="34" charset="0"/>
              </a:rPr>
              <a:t>와의 통신 및 </a:t>
            </a:r>
            <a:r>
              <a:rPr lang="en-US" altLang="ko-KR" sz="1400" dirty="0">
                <a:latin typeface="+mn-ea"/>
                <a:cs typeface="Tahoma" pitchFamily="34" charset="0"/>
              </a:rPr>
              <a:t>Local/Remote Upgrade, DCC)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TCP/IP</a:t>
            </a:r>
            <a:r>
              <a:rPr lang="ko-KR" altLang="en-US" sz="1400" dirty="0">
                <a:latin typeface="+mn-ea"/>
                <a:cs typeface="Tahoma" pitchFamily="34" charset="0"/>
              </a:rPr>
              <a:t>통신</a:t>
            </a:r>
            <a:r>
              <a:rPr lang="en-US" altLang="ko-KR" sz="1400" dirty="0">
                <a:latin typeface="+mn-ea"/>
                <a:cs typeface="Tahoma" pitchFamily="34" charset="0"/>
              </a:rPr>
              <a:t>EMS </a:t>
            </a:r>
            <a:r>
              <a:rPr lang="ko-KR" altLang="en-US" sz="1400" dirty="0" err="1">
                <a:latin typeface="+mn-ea"/>
                <a:cs typeface="Tahoma" pitchFamily="34" charset="0"/>
              </a:rPr>
              <a:t>제어및</a:t>
            </a:r>
            <a:r>
              <a:rPr lang="ko-KR" altLang="en-US" sz="1400" dirty="0">
                <a:latin typeface="+mn-ea"/>
                <a:cs typeface="Tahoma" pitchFamily="34" charset="0"/>
              </a:rPr>
              <a:t> 전면의 </a:t>
            </a:r>
            <a:r>
              <a:rPr lang="en-US" altLang="ko-KR" sz="1400" dirty="0">
                <a:latin typeface="+mn-ea"/>
                <a:cs typeface="Tahoma" pitchFamily="34" charset="0"/>
              </a:rPr>
              <a:t>RS232C</a:t>
            </a:r>
            <a:r>
              <a:rPr lang="ko-KR" altLang="en-US" sz="1400" dirty="0">
                <a:latin typeface="+mn-ea"/>
                <a:cs typeface="Tahoma" pitchFamily="34" charset="0"/>
              </a:rPr>
              <a:t>를 통한 </a:t>
            </a:r>
            <a:r>
              <a:rPr lang="en-US" altLang="ko-KR" sz="1400" dirty="0">
                <a:latin typeface="+mn-ea"/>
                <a:cs typeface="Tahoma" pitchFamily="34" charset="0"/>
              </a:rPr>
              <a:t>CIT</a:t>
            </a:r>
            <a:r>
              <a:rPr lang="ko-KR" altLang="en-US" sz="1400" dirty="0">
                <a:latin typeface="+mn-ea"/>
                <a:cs typeface="Tahoma" pitchFamily="34" charset="0"/>
              </a:rPr>
              <a:t> 명령어 입력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</a:t>
            </a:r>
            <a:r>
              <a:rPr lang="ko-KR" altLang="en-US" sz="1400" dirty="0">
                <a:latin typeface="+mn-ea"/>
                <a:cs typeface="Tahoma" pitchFamily="34" charset="0"/>
              </a:rPr>
              <a:t>  전면의 </a:t>
            </a:r>
            <a:r>
              <a:rPr lang="en-US" altLang="ko-KR" sz="1400" dirty="0">
                <a:latin typeface="+mn-ea"/>
                <a:cs typeface="Tahoma" pitchFamily="34" charset="0"/>
              </a:rPr>
              <a:t>LED</a:t>
            </a:r>
            <a:r>
              <a:rPr lang="ko-KR" altLang="en-US" sz="1400" dirty="0">
                <a:latin typeface="+mn-ea"/>
                <a:cs typeface="Tahoma" pitchFamily="34" charset="0"/>
              </a:rPr>
              <a:t>를 통해 </a:t>
            </a:r>
            <a:r>
              <a:rPr lang="en-US" altLang="ko-KR" sz="1400" dirty="0">
                <a:latin typeface="+mn-ea"/>
                <a:cs typeface="Tahoma" pitchFamily="34" charset="0"/>
              </a:rPr>
              <a:t>Alarm </a:t>
            </a:r>
            <a:r>
              <a:rPr lang="ko-KR" altLang="en-US" sz="1400" dirty="0">
                <a:latin typeface="+mn-ea"/>
                <a:cs typeface="Tahoma" pitchFamily="34" charset="0"/>
              </a:rPr>
              <a:t>확인 기능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6DCFFED-8ADD-6408-37CE-EE0461AB0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418910"/>
              </p:ext>
            </p:extLst>
          </p:nvPr>
        </p:nvGraphicFramePr>
        <p:xfrm>
          <a:off x="2330893" y="4282162"/>
          <a:ext cx="7117907" cy="2016225"/>
        </p:xfrm>
        <a:graphic>
          <a:graphicData uri="http://schemas.openxmlformats.org/drawingml/2006/table">
            <a:tbl>
              <a:tblPr/>
              <a:tblGrid>
                <a:gridCol w="1088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8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LED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정상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초기부팅 및 비 정상시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UP/DN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FND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CR,MJ,MN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등급별 경보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발생 시 점등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CU/CH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슬롯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TST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ON: Test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RST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MCU Reset Switch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ACO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ON : Alarm Cut Off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IN/OUT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In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Out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Test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DCC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Data Communication Channel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정상시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AD/DA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Analog-Digital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 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Console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운용 터미널과 연결을 위한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Bantom  Jack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시험용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Picture 9">
            <a:extLst>
              <a:ext uri="{FF2B5EF4-FFF2-40B4-BE49-F238E27FC236}">
                <a16:creationId xmlns:a16="http://schemas.microsoft.com/office/drawing/2014/main" id="{C8AB89AC-F412-8757-8C5F-C1E1F5F5D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835" y="1472917"/>
            <a:ext cx="1144814" cy="482547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B4BC6A34-A053-3964-2E4D-F3AB175E5645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B74786-58EA-800C-6E3F-58470B483FEE}"/>
              </a:ext>
            </a:extLst>
          </p:cNvPr>
          <p:cNvSpPr txBox="1"/>
          <p:nvPr/>
        </p:nvSpPr>
        <p:spPr>
          <a:xfrm>
            <a:off x="8183417" y="214119"/>
            <a:ext cx="14851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제어부 </a:t>
            </a:r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UNIT</a:t>
            </a:r>
            <a:endParaRPr lang="en-US" altLang="ko-KR" sz="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846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9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  FC-TX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ramer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lock 100Base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-TX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Unit )                                </a:t>
            </a:r>
            <a:r>
              <a:rPr lang="ko-KR" altLang="en-US" dirty="0">
                <a:solidFill>
                  <a:schemeClr val="tx2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dirty="0">
                <a:solidFill>
                  <a:schemeClr val="tx2"/>
                </a:solidFill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dirty="0">
              <a:solidFill>
                <a:schemeClr val="tx2"/>
              </a:solidFill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7E1BEA9A-E227-FBB8-4D45-B82F1EE10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253146"/>
              </p:ext>
            </p:extLst>
          </p:nvPr>
        </p:nvGraphicFramePr>
        <p:xfrm>
          <a:off x="2311066" y="4142576"/>
          <a:ext cx="6132718" cy="1950720"/>
        </p:xfrm>
        <a:graphic>
          <a:graphicData uri="http://schemas.openxmlformats.org/drawingml/2006/table">
            <a:tbl>
              <a:tblPr/>
              <a:tblGrid>
                <a:gridCol w="912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1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: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정상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/ 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Line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 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Remote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 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Clock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 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1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황색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클럭으로 동작 시 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수신종속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Loop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SPD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황색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LAN peed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표시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(ON: 100Mbps, OFF:10Mbps) / 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점등소등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Data flow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LNK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Ethernet Link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연결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 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 Link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단절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1" name="Picture 11">
            <a:extLst>
              <a:ext uri="{FF2B5EF4-FFF2-40B4-BE49-F238E27FC236}">
                <a16:creationId xmlns:a16="http://schemas.microsoft.com/office/drawing/2014/main" id="{F76A483A-96EE-22A1-B8B5-31DF88658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1008112" cy="4536504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5C95D443-072A-FDFD-522F-A0215989545A}"/>
              </a:ext>
            </a:extLst>
          </p:cNvPr>
          <p:cNvSpPr/>
          <p:nvPr/>
        </p:nvSpPr>
        <p:spPr>
          <a:xfrm>
            <a:off x="2419077" y="1730365"/>
            <a:ext cx="62646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latin typeface="+mn-ea"/>
              </a:rPr>
              <a:t>CES(Circuit Emulation Service)</a:t>
            </a:r>
            <a:r>
              <a:rPr lang="ko-KR" altLang="en-US" sz="1400" dirty="0">
                <a:latin typeface="+mn-ea"/>
              </a:rPr>
              <a:t>를 담당하여 </a:t>
            </a:r>
            <a:r>
              <a:rPr lang="en-US" altLang="ko-KR" sz="1400" dirty="0">
                <a:latin typeface="+mn-ea"/>
              </a:rPr>
              <a:t>E1 TDM </a:t>
            </a:r>
            <a:r>
              <a:rPr lang="ko-KR" altLang="en-US" sz="1400" dirty="0">
                <a:latin typeface="+mn-ea"/>
              </a:rPr>
              <a:t>신호를 </a:t>
            </a:r>
            <a:endParaRPr lang="en-US" altLang="ko-KR" sz="1400" dirty="0">
              <a:latin typeface="+mn-ea"/>
            </a:endParaRPr>
          </a:p>
          <a:p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en-US" altLang="ko-KR" sz="1400" dirty="0">
                <a:latin typeface="+mn-ea"/>
              </a:rPr>
              <a:t>Ethernet Frame</a:t>
            </a:r>
            <a:r>
              <a:rPr lang="ko-KR" altLang="en-US" sz="1400" dirty="0">
                <a:latin typeface="+mn-ea"/>
              </a:rPr>
              <a:t>실어 전송 및 그 역기능을 수행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Ethernet </a:t>
            </a:r>
            <a:r>
              <a:rPr lang="ko-KR" altLang="en-US" sz="1400" dirty="0">
                <a:latin typeface="+mn-ea"/>
                <a:cs typeface="Tahoma" pitchFamily="34" charset="0"/>
              </a:rPr>
              <a:t>신호를 </a:t>
            </a:r>
            <a:r>
              <a:rPr lang="en-US" altLang="ko-KR" sz="1400" dirty="0">
                <a:latin typeface="+mn-ea"/>
                <a:cs typeface="Tahoma" pitchFamily="34" charset="0"/>
              </a:rPr>
              <a:t>DS1E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n-US" altLang="ko-KR" sz="1400" dirty="0">
                <a:latin typeface="+mn-ea"/>
                <a:cs typeface="Tahoma" pitchFamily="34" charset="0"/>
              </a:rPr>
              <a:t>DS1 </a:t>
            </a:r>
            <a:r>
              <a:rPr lang="ko-KR" altLang="en-US" sz="1400" dirty="0">
                <a:latin typeface="+mn-ea"/>
                <a:cs typeface="Tahoma" pitchFamily="34" charset="0"/>
              </a:rPr>
              <a:t>신호로 분리하여 시스템으로 전달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latin typeface="+mn-ea"/>
              </a:rPr>
              <a:t>E1 </a:t>
            </a:r>
            <a:r>
              <a:rPr lang="ko-KR" altLang="en-US" sz="1400" dirty="0">
                <a:latin typeface="+mn-ea"/>
              </a:rPr>
              <a:t>채널처리용량</a:t>
            </a:r>
            <a:r>
              <a:rPr lang="ko-KR" altLang="en-US" sz="1400" dirty="0"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latin typeface="+mn-ea"/>
                <a:cs typeface="Tahoma" pitchFamily="34" charset="0"/>
              </a:rPr>
              <a:t> -  2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latin typeface="+mn-ea"/>
              </a:rPr>
              <a:t>Ethernet Interface 10/100Base-Tx, Auto Negotiation, Auto-MDI/X </a:t>
            </a:r>
            <a:r>
              <a:rPr lang="ko-KR" altLang="en-US" sz="1400" dirty="0">
                <a:latin typeface="+mn-ea"/>
              </a:rPr>
              <a:t>지원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latin typeface="+mn-ea"/>
              </a:rPr>
              <a:t>IEEE Standard </a:t>
            </a:r>
            <a:r>
              <a:rPr lang="ko-KR" altLang="en-US" sz="1400" dirty="0">
                <a:latin typeface="+mn-ea"/>
              </a:rPr>
              <a:t>지원</a:t>
            </a:r>
            <a:endParaRPr lang="en-US" altLang="ko-KR" sz="1400" dirty="0"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latin typeface="+mn-ea"/>
              </a:rPr>
              <a:t>IEEE 802.1Q</a:t>
            </a:r>
            <a:r>
              <a:rPr lang="ko-KR" altLang="en-US" sz="1400" dirty="0">
                <a:latin typeface="+mn-ea"/>
              </a:rPr>
              <a:t>에 따른 </a:t>
            </a:r>
            <a:r>
              <a:rPr lang="en-US" altLang="ko-KR" sz="1400" dirty="0">
                <a:latin typeface="+mn-ea"/>
              </a:rPr>
              <a:t>VLAN </a:t>
            </a:r>
            <a:r>
              <a:rPr lang="ko-KR" altLang="en-US" sz="1400" dirty="0">
                <a:latin typeface="+mn-ea"/>
              </a:rPr>
              <a:t>기능 지원</a:t>
            </a:r>
            <a:endParaRPr lang="en-US" altLang="ko-KR" sz="1400" dirty="0"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</a:rPr>
              <a:t> 16MB Packet Buffer/</a:t>
            </a:r>
            <a:r>
              <a:rPr lang="ko-KR" altLang="en-US" sz="1400" dirty="0">
                <a:latin typeface="+mn-ea"/>
              </a:rPr>
              <a:t>최대 </a:t>
            </a:r>
            <a:r>
              <a:rPr lang="en-US" altLang="ko-KR" sz="1400" dirty="0">
                <a:latin typeface="+mn-ea"/>
              </a:rPr>
              <a:t>128ms Jitter Buffer </a:t>
            </a:r>
            <a:r>
              <a:rPr lang="ko-KR" altLang="en-US" sz="1400" dirty="0">
                <a:latin typeface="+mn-ea"/>
              </a:rPr>
              <a:t>지원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98616D-251E-4516-FCD1-4C881ACB50C8}"/>
              </a:ext>
            </a:extLst>
          </p:cNvPr>
          <p:cNvSpPr txBox="1"/>
          <p:nvPr/>
        </p:nvSpPr>
        <p:spPr>
          <a:xfrm>
            <a:off x="7998691" y="214119"/>
            <a:ext cx="1669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이더넷 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08ECDA9-85EF-8DB1-6039-0362041D4D7E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0671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10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2-3.  BRGU(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ank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R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G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enerator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                                    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C19D603-61B5-86BB-9DE3-59A0047BD28A}"/>
              </a:ext>
            </a:extLst>
          </p:cNvPr>
          <p:cNvSpPr/>
          <p:nvPr/>
        </p:nvSpPr>
        <p:spPr>
          <a:xfrm>
            <a:off x="2973773" y="1818470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가입자측으로 </a:t>
            </a:r>
            <a:r>
              <a:rPr lang="en-US" altLang="ko-KR" sz="1400" dirty="0">
                <a:latin typeface="+mn-ea"/>
                <a:cs typeface="Tahoma" pitchFamily="34" charset="0"/>
              </a:rPr>
              <a:t>Ring Signal</a:t>
            </a:r>
            <a:r>
              <a:rPr lang="ko-KR" altLang="en-US" sz="1400" dirty="0">
                <a:latin typeface="+mn-ea"/>
                <a:cs typeface="Tahoma" pitchFamily="34" charset="0"/>
              </a:rPr>
              <a:t>을 공급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latin typeface="+mn-ea"/>
                <a:cs typeface="Tahoma" pitchFamily="34" charset="0"/>
              </a:rPr>
              <a:t>: -48VDC </a:t>
            </a:r>
            <a:r>
              <a:rPr lang="ko-KR" altLang="en-US" sz="1400" dirty="0">
                <a:latin typeface="+mn-ea"/>
                <a:cs typeface="Tahoma" pitchFamily="34" charset="0"/>
              </a:rPr>
              <a:t>전 이중 전송 방식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입력 전압 변동 범위 </a:t>
            </a:r>
            <a:r>
              <a:rPr lang="en-US" altLang="ko-KR" sz="1400" dirty="0"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latin typeface="+mn-ea"/>
                <a:cs typeface="Tahoma" pitchFamily="34" charset="0"/>
              </a:rPr>
              <a:t>중첩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주파수 </a:t>
            </a:r>
            <a:r>
              <a:rPr lang="en-US" altLang="ko-KR" sz="1400" dirty="0">
                <a:latin typeface="+mn-ea"/>
                <a:cs typeface="Tahoma" pitchFamily="34" charset="0"/>
              </a:rPr>
              <a:t>: 20Hz ± 1Hz, </a:t>
            </a:r>
            <a:r>
              <a:rPr lang="ko-KR" altLang="en-US" sz="1400" dirty="0">
                <a:latin typeface="+mn-ea"/>
                <a:cs typeface="Tahoma" pitchFamily="34" charset="0"/>
              </a:rPr>
              <a:t>정현파</a:t>
            </a:r>
            <a:r>
              <a:rPr lang="en-US" altLang="ko-KR" sz="1400" dirty="0">
                <a:latin typeface="+mn-ea"/>
                <a:cs typeface="Tahoma" pitchFamily="34" charset="0"/>
              </a:rPr>
              <a:t> 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B6EE2EA-E81F-4BEB-7D4B-FC1D2A1E8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6204"/>
              </p:ext>
            </p:extLst>
          </p:nvPr>
        </p:nvGraphicFramePr>
        <p:xfrm>
          <a:off x="2765695" y="4131756"/>
          <a:ext cx="5472608" cy="1889532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3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PWR-ON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Power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 표시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전원 인가 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RING-ACT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정상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현재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Active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동작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Stand-By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로 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RING-FLT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Ring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0616072D-E9E3-DEC3-4D88-F79484467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1633105" cy="446449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3B2EF6-33A5-A1B5-7684-E9A1EC897A94}"/>
              </a:ext>
            </a:extLst>
          </p:cNvPr>
          <p:cNvSpPr txBox="1"/>
          <p:nvPr/>
        </p:nvSpPr>
        <p:spPr>
          <a:xfrm>
            <a:off x="7961745" y="214119"/>
            <a:ext cx="1706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DC -  Ring</a:t>
            </a:r>
            <a:r>
              <a:rPr lang="ko-KR" altLang="en-US" sz="1600" dirty="0">
                <a:highlight>
                  <a:srgbClr val="FFFF00"/>
                </a:highlight>
                <a:cs typeface="Aharoni" panose="02010803020104030203" pitchFamily="2" charset="-79"/>
              </a:rPr>
              <a:t>발생기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7595452-D83E-DF4B-1F52-755962D26F04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80893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11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2-4.  FXS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oreign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 err="1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dirty="0" err="1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</a:t>
            </a:r>
            <a:r>
              <a:rPr lang="en-US" altLang="ko-KR" dirty="0" err="1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change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                                                              </a:t>
            </a:r>
            <a:r>
              <a:rPr lang="ko-KR" altLang="en-US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dirty="0"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DA8AF1A-55EC-027C-9598-47FD1E9C7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124456"/>
              </p:ext>
            </p:extLst>
          </p:nvPr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" name="Picture 15">
            <a:extLst>
              <a:ext uri="{FF2B5EF4-FFF2-40B4-BE49-F238E27FC236}">
                <a16:creationId xmlns:a16="http://schemas.microsoft.com/office/drawing/2014/main" id="{65222964-B456-73C6-C72A-434BDE341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830" y="1429991"/>
            <a:ext cx="936800" cy="482453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0195FF-53CB-5E91-B740-C7A6FF9D8634}"/>
              </a:ext>
            </a:extLst>
          </p:cNvPr>
          <p:cNvSpPr txBox="1"/>
          <p:nvPr/>
        </p:nvSpPr>
        <p:spPr>
          <a:xfrm>
            <a:off x="2494458" y="1488266"/>
            <a:ext cx="55950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/>
              <a:t>가입자측 정합을 위한 통합 유니트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SLC-T(Subscriber Loop Carrier – Telephone) - </a:t>
            </a:r>
            <a:r>
              <a:rPr lang="ko-KR" altLang="en-US" sz="1400" dirty="0"/>
              <a:t>일반 전화 접속 기능</a:t>
            </a:r>
            <a:r>
              <a:rPr lang="en-US" altLang="ko-KR" sz="1400" dirty="0"/>
              <a:t>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DPO (Dial Pulse Originator) - PABX </a:t>
            </a:r>
            <a:r>
              <a:rPr lang="ko-KR" altLang="en-US" sz="1400" dirty="0"/>
              <a:t>접속 기능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CPR - </a:t>
            </a:r>
            <a:r>
              <a:rPr lang="ko-KR" altLang="en-US" sz="1400" dirty="0"/>
              <a:t>공중 전화 가입자</a:t>
            </a:r>
            <a:r>
              <a:rPr lang="en-US" altLang="ko-KR" sz="1400" dirty="0"/>
              <a:t>, </a:t>
            </a:r>
            <a:r>
              <a:rPr lang="ko-KR" altLang="en-US" sz="1400" dirty="0"/>
              <a:t>과금 신호 및 호출</a:t>
            </a:r>
            <a:r>
              <a:rPr lang="en-US" altLang="ko-KR" sz="1400" dirty="0"/>
              <a:t>(20Hz Ring) </a:t>
            </a:r>
            <a:r>
              <a:rPr lang="ko-KR" altLang="en-US" sz="1400" dirty="0"/>
              <a:t>사용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TD (Toll Down) - Toll Down </a:t>
            </a:r>
            <a:r>
              <a:rPr lang="ko-KR" altLang="en-US" sz="1400" dirty="0"/>
              <a:t>전용 회선 기능</a:t>
            </a:r>
            <a:endParaRPr lang="en-US" altLang="ko-KR" sz="1400" dirty="0"/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Test tone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C186DF-35B5-C87E-58AD-87B805D2B2F0}"/>
              </a:ext>
            </a:extLst>
          </p:cNvPr>
          <p:cNvSpPr txBox="1"/>
          <p:nvPr/>
        </p:nvSpPr>
        <p:spPr>
          <a:xfrm>
            <a:off x="8089557" y="214119"/>
            <a:ext cx="1579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SLC –T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8D7EEB5-3CA4-58DC-B96C-AB233DA61DCD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2350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12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2-5.  FXO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oreign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 err="1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dirty="0" err="1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</a:t>
            </a:r>
            <a:r>
              <a:rPr lang="en-US" altLang="ko-KR" dirty="0" err="1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change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O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riginate )                                                     </a:t>
            </a:r>
            <a:r>
              <a:rPr lang="ko-KR" altLang="en-US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dirty="0"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DA8AF1A-55EC-027C-9598-47FD1E9C7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157644"/>
              </p:ext>
            </p:extLst>
          </p:nvPr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중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중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774A2A97-650E-3588-198D-BD3AF6E6CAA6}"/>
              </a:ext>
            </a:extLst>
          </p:cNvPr>
          <p:cNvSpPr/>
          <p:nvPr/>
        </p:nvSpPr>
        <p:spPr>
          <a:xfrm>
            <a:off x="2562466" y="1481407"/>
            <a:ext cx="65527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 err="1"/>
              <a:t>교환기측</a:t>
            </a:r>
            <a:r>
              <a:rPr lang="ko-KR" altLang="en-US" sz="1400" dirty="0"/>
              <a:t> 정합을 위한 통합 유니트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SLC-E(Subscriber Loop Carrier – Exchange)  - </a:t>
            </a:r>
            <a:r>
              <a:rPr lang="ko-KR" altLang="en-US" sz="1400" dirty="0"/>
              <a:t>일반 전화 접속 기능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DPT(Dial Pulse Terminator) - PABX</a:t>
            </a:r>
            <a:r>
              <a:rPr lang="ko-KR" altLang="en-US" sz="1400" dirty="0"/>
              <a:t>와 국간 신호 전송 방식 사용 시</a:t>
            </a:r>
            <a:r>
              <a:rPr lang="en-US" altLang="ko-KR" sz="1400" dirty="0"/>
              <a:t> </a:t>
            </a:r>
            <a:r>
              <a:rPr lang="ko-KR" altLang="en-US" sz="1400" dirty="0"/>
              <a:t>접속 기능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CPC- </a:t>
            </a:r>
            <a:r>
              <a:rPr lang="ko-KR" altLang="en-US" sz="1400" dirty="0"/>
              <a:t>공중 전화 가입자</a:t>
            </a:r>
            <a:r>
              <a:rPr lang="en-US" altLang="ko-KR" sz="1400" dirty="0"/>
              <a:t>, CO</a:t>
            </a:r>
            <a:r>
              <a:rPr lang="ko-KR" altLang="en-US" sz="1400" dirty="0"/>
              <a:t>의 교환기에 연결 시</a:t>
            </a:r>
            <a:endParaRPr lang="en-US" altLang="ko-KR" sz="1400" dirty="0"/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pic>
        <p:nvPicPr>
          <p:cNvPr id="8" name="Picture 16">
            <a:extLst>
              <a:ext uri="{FF2B5EF4-FFF2-40B4-BE49-F238E27FC236}">
                <a16:creationId xmlns:a16="http://schemas.microsoft.com/office/drawing/2014/main" id="{2F8395DD-B9DF-D302-8D87-13BF436DE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1008112" cy="468052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99797E-72F6-D6C0-9C5B-C41BDD8131A4}"/>
              </a:ext>
            </a:extLst>
          </p:cNvPr>
          <p:cNvSpPr txBox="1"/>
          <p:nvPr/>
        </p:nvSpPr>
        <p:spPr>
          <a:xfrm>
            <a:off x="8089557" y="214119"/>
            <a:ext cx="1579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SLC –E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C46FFE8-AC1F-30BD-0C92-DA43F727BC38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32078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13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2-6.  RD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D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own)                                                                                 </a:t>
            </a:r>
            <a:r>
              <a:rPr lang="ko-KR" altLang="en-US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dirty="0"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DA8AF1A-55EC-027C-9598-47FD1E9C7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410899"/>
              </p:ext>
            </p:extLst>
          </p:nvPr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중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중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0AEAE1EA-D752-C0A7-1E8D-D4876811F262}"/>
              </a:ext>
            </a:extLst>
          </p:cNvPr>
          <p:cNvSpPr/>
          <p:nvPr/>
        </p:nvSpPr>
        <p:spPr>
          <a:xfrm>
            <a:off x="2496563" y="1811574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/>
              <a:t>군용 또는 자석식 전화기 정합을 위한 전용 유니트</a:t>
            </a:r>
            <a:endParaRPr lang="en-US" altLang="ko-KR" sz="1400" dirty="0"/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pic>
        <p:nvPicPr>
          <p:cNvPr id="9" name="Picture 17">
            <a:extLst>
              <a:ext uri="{FF2B5EF4-FFF2-40B4-BE49-F238E27FC236}">
                <a16:creationId xmlns:a16="http://schemas.microsoft.com/office/drawing/2014/main" id="{503C9DAA-23FC-8D80-5BBA-66D799A08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1080120" cy="5032014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56570-17CD-D8C3-DBAC-C6FD9D4A5557}"/>
              </a:ext>
            </a:extLst>
          </p:cNvPr>
          <p:cNvSpPr txBox="1"/>
          <p:nvPr/>
        </p:nvSpPr>
        <p:spPr>
          <a:xfrm>
            <a:off x="8089557" y="214119"/>
            <a:ext cx="1579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군용 </a:t>
            </a:r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전화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553320A-07CC-EED7-B7E2-74AE492810EC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48758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14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2-8.  2W E&amp;M  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2W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&amp;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M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DA8AF1A-55EC-027C-9598-47FD1E9C7384}"/>
              </a:ext>
            </a:extLst>
          </p:cNvPr>
          <p:cNvGraphicFramePr>
            <a:graphicFrameLocks noGrp="1"/>
          </p:cNvGraphicFramePr>
          <p:nvPr/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C57C857D-EAF8-D3FB-3B1F-51D7F685B3B5}"/>
              </a:ext>
            </a:extLst>
          </p:cNvPr>
          <p:cNvSpPr/>
          <p:nvPr/>
        </p:nvSpPr>
        <p:spPr>
          <a:xfrm>
            <a:off x="2389470" y="1792806"/>
            <a:ext cx="54948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 E&amp;M </a:t>
            </a:r>
            <a:r>
              <a:rPr lang="ko-KR" altLang="en-US" sz="1400" dirty="0"/>
              <a:t>신호 방식의 교환기 측 정합을 위한 유니트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 </a:t>
            </a:r>
            <a:r>
              <a:rPr lang="ko-KR" altLang="en-US" sz="1400" dirty="0"/>
              <a:t>음성과 </a:t>
            </a:r>
            <a:r>
              <a:rPr lang="ko-KR" altLang="en-US" sz="1400" dirty="0" err="1"/>
              <a:t>시그널링이</a:t>
            </a:r>
            <a:r>
              <a:rPr lang="ko-KR" altLang="en-US" sz="1400" dirty="0"/>
              <a:t> 분리 되어 전송</a:t>
            </a:r>
            <a:r>
              <a:rPr lang="en-US" altLang="ko-KR" sz="1400" dirty="0"/>
              <a:t> (</a:t>
            </a:r>
            <a:r>
              <a:rPr lang="ko-KR" altLang="en-US" sz="1400" dirty="0"/>
              <a:t>일반 전화 접속 기능</a:t>
            </a:r>
            <a:r>
              <a:rPr lang="en-US" altLang="ko-KR" sz="1400" dirty="0"/>
              <a:t>) 2</a:t>
            </a:r>
            <a:r>
              <a:rPr lang="ko-KR" altLang="en-US" sz="1400" dirty="0"/>
              <a:t>선식</a:t>
            </a:r>
            <a:endParaRPr lang="en-US" altLang="ko-KR" sz="1400" dirty="0"/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pic>
        <p:nvPicPr>
          <p:cNvPr id="8" name="Picture 18">
            <a:extLst>
              <a:ext uri="{FF2B5EF4-FFF2-40B4-BE49-F238E27FC236}">
                <a16:creationId xmlns:a16="http://schemas.microsoft.com/office/drawing/2014/main" id="{822EE5BC-730B-A9F6-7191-B782A450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1008112" cy="475252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E04B00-801F-C33C-F5F5-8EFF1DAA927D}"/>
              </a:ext>
            </a:extLst>
          </p:cNvPr>
          <p:cNvSpPr txBox="1"/>
          <p:nvPr/>
        </p:nvSpPr>
        <p:spPr>
          <a:xfrm>
            <a:off x="7703127" y="214119"/>
            <a:ext cx="19654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2W Analog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FE28ECA-6BFE-110E-E62D-5D84EC8461EB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7939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15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2-9.  4W E&amp;M   (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4W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&amp;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M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                                                  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DA8AF1A-55EC-027C-9598-47FD1E9C7384}"/>
              </a:ext>
            </a:extLst>
          </p:cNvPr>
          <p:cNvGraphicFramePr>
            <a:graphicFrameLocks noGrp="1"/>
          </p:cNvGraphicFramePr>
          <p:nvPr/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C57C857D-EAF8-D3FB-3B1F-51D7F685B3B5}"/>
              </a:ext>
            </a:extLst>
          </p:cNvPr>
          <p:cNvSpPr/>
          <p:nvPr/>
        </p:nvSpPr>
        <p:spPr>
          <a:xfrm>
            <a:off x="2321129" y="1764443"/>
            <a:ext cx="54948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 E&amp;M </a:t>
            </a:r>
            <a:r>
              <a:rPr lang="ko-KR" altLang="en-US" sz="1400" dirty="0"/>
              <a:t>신호 방식의 교환기 측 정합을 위한 유니트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 </a:t>
            </a:r>
            <a:r>
              <a:rPr lang="ko-KR" altLang="en-US" sz="1400" dirty="0"/>
              <a:t>음성과 </a:t>
            </a:r>
            <a:r>
              <a:rPr lang="ko-KR" altLang="en-US" sz="1400" dirty="0" err="1"/>
              <a:t>시그널링이</a:t>
            </a:r>
            <a:r>
              <a:rPr lang="ko-KR" altLang="en-US" sz="1400" dirty="0"/>
              <a:t> 분리 되어 전송</a:t>
            </a:r>
            <a:r>
              <a:rPr lang="en-US" altLang="ko-KR" sz="1400" dirty="0"/>
              <a:t> (</a:t>
            </a:r>
            <a:r>
              <a:rPr lang="ko-KR" altLang="en-US" sz="1400" dirty="0"/>
              <a:t>일반 전화 접속 기능</a:t>
            </a:r>
            <a:r>
              <a:rPr lang="en-US" altLang="ko-KR" sz="1400" dirty="0"/>
              <a:t>) 2</a:t>
            </a:r>
            <a:r>
              <a:rPr lang="ko-KR" altLang="en-US" sz="1400" dirty="0"/>
              <a:t>선식</a:t>
            </a:r>
            <a:endParaRPr lang="en-US" altLang="ko-KR" sz="1400" dirty="0"/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latin typeface="+mn-ea"/>
              <a:cs typeface="Tahoma" pitchFamily="34" charset="0"/>
            </a:endParaRPr>
          </a:p>
        </p:txBody>
      </p:sp>
      <p:pic>
        <p:nvPicPr>
          <p:cNvPr id="3" name="Picture 19">
            <a:extLst>
              <a:ext uri="{FF2B5EF4-FFF2-40B4-BE49-F238E27FC236}">
                <a16:creationId xmlns:a16="http://schemas.microsoft.com/office/drawing/2014/main" id="{7D7226FC-DA26-659E-DEFB-730F3890E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1008112" cy="4709269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EDF83E-A6F5-F285-F3C9-DC78797B3903}"/>
              </a:ext>
            </a:extLst>
          </p:cNvPr>
          <p:cNvSpPr txBox="1"/>
          <p:nvPr/>
        </p:nvSpPr>
        <p:spPr>
          <a:xfrm>
            <a:off x="7656945" y="214119"/>
            <a:ext cx="2011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4W Analog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83821C2-6388-802D-F1EC-4CF5A09ED6C2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42261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16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DB17E05-8AE6-FCCF-719B-A72C104C8A28}"/>
              </a:ext>
            </a:extLst>
          </p:cNvPr>
          <p:cNvSpPr/>
          <p:nvPr/>
        </p:nvSpPr>
        <p:spPr>
          <a:xfrm>
            <a:off x="395536" y="764704"/>
            <a:ext cx="9053264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2-10.  OCUDP   ( </a:t>
            </a:r>
            <a:r>
              <a:rPr lang="en-US" altLang="ko-KR" dirty="0" err="1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</a:t>
            </a:r>
            <a:r>
              <a:rPr lang="en-US" altLang="ko-KR" dirty="0" err="1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ffic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arrier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U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ata</a:t>
            </a:r>
            <a:r>
              <a:rPr lang="en-US" altLang="ko-KR" dirty="0">
                <a:solidFill>
                  <a:srgbClr val="C00000"/>
                </a:solidFill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P</a:t>
            </a:r>
            <a:r>
              <a:rPr lang="en-US" altLang="ko-KR" dirty="0"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ort)</a:t>
            </a:r>
            <a:endParaRPr lang="en-US" altLang="ko-KR" dirty="0"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2F3C7E6-FEAA-FE18-15D4-E846A683EF85}"/>
              </a:ext>
            </a:extLst>
          </p:cNvPr>
          <p:cNvSpPr/>
          <p:nvPr/>
        </p:nvSpPr>
        <p:spPr>
          <a:xfrm>
            <a:off x="2150223" y="1828562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 </a:t>
            </a:r>
            <a:r>
              <a:rPr lang="ko-KR" altLang="en-US" sz="1400" dirty="0" err="1"/>
              <a:t>저속급</a:t>
            </a:r>
            <a:r>
              <a:rPr lang="ko-KR" altLang="en-US" sz="1400" dirty="0"/>
              <a:t> 데이터 전송 </a:t>
            </a:r>
            <a:r>
              <a:rPr lang="ko-KR" altLang="en-US" sz="1400" dirty="0" err="1"/>
              <a:t>유니트로</a:t>
            </a:r>
            <a:r>
              <a:rPr lang="ko-KR" altLang="en-US" sz="1400" dirty="0"/>
              <a:t> 가입자의 </a:t>
            </a:r>
            <a:r>
              <a:rPr lang="en-US" altLang="ko-KR" sz="1400" dirty="0"/>
              <a:t>DSU</a:t>
            </a:r>
            <a:r>
              <a:rPr lang="ko-KR" altLang="en-US" sz="1400" dirty="0"/>
              <a:t> 연동하여 회선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/>
              <a:t> </a:t>
            </a:r>
            <a:r>
              <a:rPr lang="ko-KR" altLang="en-US" sz="1400" dirty="0"/>
              <a:t>데이터 전송 속도</a:t>
            </a:r>
            <a:r>
              <a:rPr lang="en-US" altLang="ko-KR" sz="1400" dirty="0"/>
              <a:t>   2.4, 4.8, 9.6, 19.2, 56, 64kbps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56, 64kbps </a:t>
            </a:r>
            <a:r>
              <a:rPr lang="ko-KR" altLang="en-US" sz="1400" dirty="0"/>
              <a:t>데이터의 </a:t>
            </a:r>
            <a:r>
              <a:rPr lang="en-US" altLang="ko-KR" sz="1400" dirty="0"/>
              <a:t>BCH </a:t>
            </a:r>
            <a:r>
              <a:rPr lang="ko-KR" altLang="en-US" sz="1400" dirty="0"/>
              <a:t>에러 수정 기능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B6ZS(2.4k, 4.8k, 9.6k), B7ZS(56k) </a:t>
            </a:r>
            <a:r>
              <a:rPr lang="ko-KR" altLang="en-US" sz="1400" dirty="0"/>
              <a:t>기능 제공</a:t>
            </a:r>
            <a:r>
              <a:rPr lang="en-US" altLang="ko-KR" sz="1400" dirty="0"/>
              <a:t>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ALBO </a:t>
            </a:r>
            <a:r>
              <a:rPr lang="ko-KR" altLang="en-US" sz="1400" dirty="0"/>
              <a:t>기능 </a:t>
            </a:r>
            <a:r>
              <a:rPr lang="en-US" altLang="ko-KR" sz="1400" dirty="0"/>
              <a:t> ( </a:t>
            </a:r>
            <a:r>
              <a:rPr lang="ko-KR" altLang="en-US" sz="1400" dirty="0"/>
              <a:t>최대 </a:t>
            </a:r>
            <a:r>
              <a:rPr lang="en-US" altLang="ko-KR" sz="1400" dirty="0"/>
              <a:t>-43dB)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/>
              <a:t>Alternate </a:t>
            </a:r>
            <a:r>
              <a:rPr lang="ko-KR" altLang="en-US" sz="1400" dirty="0"/>
              <a:t>및 </a:t>
            </a:r>
            <a:r>
              <a:rPr lang="en-US" altLang="ko-KR" sz="1400" dirty="0"/>
              <a:t>Latching </a:t>
            </a:r>
            <a:r>
              <a:rPr lang="ko-KR" altLang="en-US" sz="1400" dirty="0" err="1"/>
              <a:t>루프백</a:t>
            </a:r>
            <a:r>
              <a:rPr lang="ko-KR" altLang="en-US" sz="1400" dirty="0"/>
              <a:t> 기능</a:t>
            </a:r>
            <a:endParaRPr lang="en-US" altLang="ko-KR" sz="1400" dirty="0"/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latin typeface="+mn-ea"/>
                <a:cs typeface="Tahoma" pitchFamily="34" charset="0"/>
              </a:rPr>
              <a:t>채널</a:t>
            </a:r>
            <a:endParaRPr lang="en-US" altLang="ko-KR" sz="1400" dirty="0"/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62A1494-BD1D-4010-7BF7-1132FE5FA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297410"/>
              </p:ext>
            </p:extLst>
          </p:nvPr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DAT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데이터 전송 중일 때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미사용시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LPB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이상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Loopback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" name="Picture 20">
            <a:extLst>
              <a:ext uri="{FF2B5EF4-FFF2-40B4-BE49-F238E27FC236}">
                <a16:creationId xmlns:a16="http://schemas.microsoft.com/office/drawing/2014/main" id="{92D3D1B4-998B-BAD1-1D2D-96C547648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1080120" cy="4703993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EBD4CD-5880-29CD-1848-F51FCD5A251B}"/>
              </a:ext>
            </a:extLst>
          </p:cNvPr>
          <p:cNvSpPr txBox="1"/>
          <p:nvPr/>
        </p:nvSpPr>
        <p:spPr>
          <a:xfrm>
            <a:off x="7555345" y="214119"/>
            <a:ext cx="2113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저속</a:t>
            </a:r>
            <a:r>
              <a:rPr lang="en-US" altLang="ko-KR" dirty="0">
                <a:highlight>
                  <a:srgbClr val="FFFF00"/>
                </a:highlight>
                <a:cs typeface="Aharoni" panose="02010803020104030203" pitchFamily="2" charset="-79"/>
              </a:rPr>
              <a:t> Digital </a:t>
            </a:r>
            <a:r>
              <a:rPr lang="ko-KR" altLang="en-US" dirty="0">
                <a:highlight>
                  <a:srgbClr val="FFFF00"/>
                </a:highlight>
                <a:cs typeface="Aharoni" panose="02010803020104030203" pitchFamily="2" charset="-79"/>
              </a:rPr>
              <a:t>유니트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B36F808-2552-11B7-3136-71F610B8573B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2.    UNIT</a:t>
            </a:r>
            <a:r>
              <a:rPr lang="ko-KR" altLang="en-US" sz="2000" b="1" dirty="0"/>
              <a:t> 설명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40264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17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79476D-3DFF-0D06-AF08-87FAD64756DA}"/>
              </a:ext>
            </a:extLst>
          </p:cNvPr>
          <p:cNvSpPr txBox="1"/>
          <p:nvPr/>
        </p:nvSpPr>
        <p:spPr>
          <a:xfrm>
            <a:off x="8636000" y="214119"/>
            <a:ext cx="1032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구성 망</a:t>
            </a:r>
            <a:endParaRPr lang="en-US" altLang="ko-KR" sz="9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1BC28E1-A211-51F1-D8B5-8BCAE6C8C1D3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B.   </a:t>
            </a:r>
            <a:r>
              <a:rPr lang="ko-KR" altLang="en-US" sz="2000" b="1" dirty="0"/>
              <a:t>구성 망</a:t>
            </a:r>
            <a:endParaRPr lang="en-US" altLang="ko-KR" sz="2000" b="1" dirty="0"/>
          </a:p>
        </p:txBody>
      </p:sp>
      <p:grpSp>
        <p:nvGrpSpPr>
          <p:cNvPr id="2" name="그룹 72"/>
          <p:cNvGrpSpPr/>
          <p:nvPr/>
        </p:nvGrpSpPr>
        <p:grpSpPr>
          <a:xfrm>
            <a:off x="560439" y="1248697"/>
            <a:ext cx="8662219" cy="4168877"/>
            <a:chOff x="560439" y="1435510"/>
            <a:chExt cx="8662219" cy="3982064"/>
          </a:xfrm>
        </p:grpSpPr>
        <p:grpSp>
          <p:nvGrpSpPr>
            <p:cNvPr id="6" name="그룹 70"/>
            <p:cNvGrpSpPr/>
            <p:nvPr/>
          </p:nvGrpSpPr>
          <p:grpSpPr>
            <a:xfrm>
              <a:off x="560439" y="1435510"/>
              <a:ext cx="8662219" cy="3982064"/>
              <a:chOff x="944213" y="1121927"/>
              <a:chExt cx="7928923" cy="2595340"/>
            </a:xfrm>
          </p:grpSpPr>
          <p:sp>
            <p:nvSpPr>
              <p:cNvPr id="65" name="Line 46">
                <a:extLst>
                  <a:ext uri="{FF2B5EF4-FFF2-40B4-BE49-F238E27FC236}">
                    <a16:creationId xmlns:a16="http://schemas.microsoft.com/office/drawing/2014/main" id="{92EF7965-B25A-3C35-660C-805CB2DA8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3911" y="2691830"/>
                <a:ext cx="1408438" cy="2125"/>
              </a:xfrm>
              <a:prstGeom prst="line">
                <a:avLst/>
              </a:prstGeom>
              <a:noFill/>
              <a:ln w="31750">
                <a:solidFill>
                  <a:srgbClr val="33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ko-KR" altLang="en-US"/>
              </a:p>
            </p:txBody>
          </p:sp>
          <p:sp>
            <p:nvSpPr>
              <p:cNvPr id="59" name="Line 46">
                <a:extLst>
                  <a:ext uri="{FF2B5EF4-FFF2-40B4-BE49-F238E27FC236}">
                    <a16:creationId xmlns:a16="http://schemas.microsoft.com/office/drawing/2014/main" id="{1ACE1C05-37A4-2924-F055-2E4A099796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8167" y="2860370"/>
                <a:ext cx="1189788" cy="619264"/>
              </a:xfrm>
              <a:prstGeom prst="line">
                <a:avLst/>
              </a:prstGeom>
              <a:noFill/>
              <a:ln w="31750">
                <a:solidFill>
                  <a:srgbClr val="33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ko-KR" altLang="en-US"/>
              </a:p>
            </p:txBody>
          </p:sp>
          <p:sp>
            <p:nvSpPr>
              <p:cNvPr id="58" name="Line 46">
                <a:extLst>
                  <a:ext uri="{FF2B5EF4-FFF2-40B4-BE49-F238E27FC236}">
                    <a16:creationId xmlns:a16="http://schemas.microsoft.com/office/drawing/2014/main" id="{DEDF55A1-8BF6-A798-0EE5-28810AF64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740388" y="1694356"/>
                <a:ext cx="1089408" cy="679443"/>
              </a:xfrm>
              <a:prstGeom prst="line">
                <a:avLst/>
              </a:prstGeom>
              <a:noFill/>
              <a:ln w="31750">
                <a:solidFill>
                  <a:srgbClr val="33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ko-KR" altLang="en-US"/>
              </a:p>
            </p:txBody>
          </p:sp>
          <p:grpSp>
            <p:nvGrpSpPr>
              <p:cNvPr id="7" name="그룹 24">
                <a:extLst>
                  <a:ext uri="{FF2B5EF4-FFF2-40B4-BE49-F238E27FC236}">
                    <a16:creationId xmlns:a16="http://schemas.microsoft.com/office/drawing/2014/main" id="{6786A35B-8BC4-E584-92DC-9003423657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4213" y="2364056"/>
                <a:ext cx="1870981" cy="588096"/>
                <a:chOff x="1547664" y="4077072"/>
                <a:chExt cx="6408712" cy="1944216"/>
              </a:xfrm>
            </p:grpSpPr>
            <p:pic>
              <p:nvPicPr>
                <p:cNvPr id="12" name="Picture 1" descr="wtc60전면1">
                  <a:extLst>
                    <a:ext uri="{FF2B5EF4-FFF2-40B4-BE49-F238E27FC236}">
                      <a16:creationId xmlns:a16="http://schemas.microsoft.com/office/drawing/2014/main" id="{C27AD578-5B1D-C837-1997-38CBA27E2398}"/>
                    </a:ext>
                  </a:extLst>
                </p:cNvPr>
                <p:cNvPicPr preferRelativeResize="0">
                  <a:picLocks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47664" y="4077072"/>
                  <a:ext cx="6408712" cy="19442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Picture 11">
                  <a:extLst>
                    <a:ext uri="{FF2B5EF4-FFF2-40B4-BE49-F238E27FC236}">
                      <a16:creationId xmlns:a16="http://schemas.microsoft.com/office/drawing/2014/main" id="{07659A9F-400D-FFAD-15D5-918EC120545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2226" y="4194110"/>
                  <a:ext cx="302125" cy="16500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" name="Picture 1">
                  <a:extLst>
                    <a:ext uri="{FF2B5EF4-FFF2-40B4-BE49-F238E27FC236}">
                      <a16:creationId xmlns:a16="http://schemas.microsoft.com/office/drawing/2014/main" id="{DC6A0B8A-FADD-0F4C-8147-48A8B446755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2102" y="4182386"/>
                  <a:ext cx="304366" cy="1653871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8" name="그룹 24">
                <a:extLst>
                  <a:ext uri="{FF2B5EF4-FFF2-40B4-BE49-F238E27FC236}">
                    <a16:creationId xmlns:a16="http://schemas.microsoft.com/office/drawing/2014/main" id="{A608420A-41EF-9C75-D013-3F9A93E75C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937642" y="1497647"/>
                <a:ext cx="178965" cy="502676"/>
                <a:chOff x="4882102" y="4182386"/>
                <a:chExt cx="612249" cy="1661823"/>
              </a:xfrm>
            </p:grpSpPr>
            <p:pic>
              <p:nvPicPr>
                <p:cNvPr id="19" name="Picture 11">
                  <a:extLst>
                    <a:ext uri="{FF2B5EF4-FFF2-40B4-BE49-F238E27FC236}">
                      <a16:creationId xmlns:a16="http://schemas.microsoft.com/office/drawing/2014/main" id="{12F0CE75-E1AA-3C86-1226-B8CEA6794A6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2226" y="4194110"/>
                  <a:ext cx="302125" cy="16500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1" name="Picture 1">
                  <a:extLst>
                    <a:ext uri="{FF2B5EF4-FFF2-40B4-BE49-F238E27FC236}">
                      <a16:creationId xmlns:a16="http://schemas.microsoft.com/office/drawing/2014/main" id="{21F020BD-3123-79E2-6A26-7872ADBEBB2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2102" y="4182386"/>
                  <a:ext cx="304366" cy="1653871"/>
                </a:xfrm>
                <a:prstGeom prst="rect">
                  <a:avLst/>
                </a:prstGeom>
                <a:noFill/>
                <a:ln w="9525">
                  <a:solidFill>
                    <a:schemeClr val="accent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" name="그룹 27">
                <a:extLst>
                  <a:ext uri="{FF2B5EF4-FFF2-40B4-BE49-F238E27FC236}">
                    <a16:creationId xmlns:a16="http://schemas.microsoft.com/office/drawing/2014/main" id="{EBEDD2E4-E5A3-F281-8D95-84C2AD5D6D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02156" y="3129170"/>
                <a:ext cx="1870980" cy="588097"/>
                <a:chOff x="1187624" y="4581128"/>
                <a:chExt cx="5950218" cy="2070230"/>
              </a:xfrm>
            </p:grpSpPr>
            <p:pic>
              <p:nvPicPr>
                <p:cNvPr id="23" name="Picture 12">
                  <a:extLst>
                    <a:ext uri="{FF2B5EF4-FFF2-40B4-BE49-F238E27FC236}">
                      <a16:creationId xmlns:a16="http://schemas.microsoft.com/office/drawing/2014/main" id="{C0682C38-8959-190C-EBFD-4671CC2DC63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87624" y="4581128"/>
                  <a:ext cx="5950218" cy="20702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11">
                  <a:extLst>
                    <a:ext uri="{FF2B5EF4-FFF2-40B4-BE49-F238E27FC236}">
                      <a16:creationId xmlns:a16="http://schemas.microsoft.com/office/drawing/2014/main" id="{522FDF95-AE6A-4AA0-25E4-2BC535888E6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94962" y="4671796"/>
                  <a:ext cx="271236" cy="14268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8" name="Text Box 20">
                <a:extLst>
                  <a:ext uri="{FF2B5EF4-FFF2-40B4-BE49-F238E27FC236}">
                    <a16:creationId xmlns:a16="http://schemas.microsoft.com/office/drawing/2014/main" id="{AF184B8F-035D-DD51-5906-666BAF22F6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27177" y="2008622"/>
                <a:ext cx="128323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400" b="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WTC-60 </a:t>
                </a:r>
                <a:r>
                  <a:rPr lang="en-US" altLang="ko-KR" sz="1400" b="0" dirty="0">
                    <a:latin typeface="+mn-ea"/>
                    <a:ea typeface="+mn-ea"/>
                  </a:rPr>
                  <a:t> </a:t>
                </a:r>
                <a:r>
                  <a:rPr lang="ko-KR" altLang="en-US" sz="1400" b="0" dirty="0">
                    <a:latin typeface="+mn-ea"/>
                    <a:ea typeface="+mn-ea"/>
                  </a:rPr>
                  <a:t>연대</a:t>
                </a:r>
                <a:endParaRPr lang="en-US" altLang="ko-KR" sz="1400" b="0" dirty="0">
                  <a:latin typeface="+mn-ea"/>
                  <a:ea typeface="+mn-ea"/>
                </a:endParaRPr>
              </a:p>
            </p:txBody>
          </p:sp>
          <p:sp>
            <p:nvSpPr>
              <p:cNvPr id="69" name="Text Box 20">
                <a:extLst>
                  <a:ext uri="{FF2B5EF4-FFF2-40B4-BE49-F238E27FC236}">
                    <a16:creationId xmlns:a16="http://schemas.microsoft.com/office/drawing/2014/main" id="{6128ED76-2325-30A0-F392-CBCA3728C1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88643" y="1121927"/>
                <a:ext cx="133453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400" b="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WTC-30A </a:t>
                </a:r>
                <a:r>
                  <a:rPr lang="ko-KR" altLang="en-US" sz="1400" b="0" dirty="0">
                    <a:latin typeface="+mn-ea"/>
                    <a:ea typeface="+mn-ea"/>
                  </a:rPr>
                  <a:t>대대</a:t>
                </a:r>
                <a:endParaRPr lang="en-US" altLang="ko-KR" sz="1400" b="0" dirty="0">
                  <a:latin typeface="+mn-ea"/>
                  <a:ea typeface="+mn-ea"/>
                </a:endParaRPr>
              </a:p>
            </p:txBody>
          </p:sp>
          <p:sp>
            <p:nvSpPr>
              <p:cNvPr id="70" name="Text Box 20">
                <a:extLst>
                  <a:ext uri="{FF2B5EF4-FFF2-40B4-BE49-F238E27FC236}">
                    <a16:creationId xmlns:a16="http://schemas.microsoft.com/office/drawing/2014/main" id="{6B635009-07C7-DBF8-63AB-FA75CF2C31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33779" y="2741959"/>
                <a:ext cx="133292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400" b="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WTC-30B </a:t>
                </a:r>
                <a:r>
                  <a:rPr lang="ko-KR" altLang="en-US" sz="1400" b="0" dirty="0">
                    <a:latin typeface="+mn-ea"/>
                    <a:ea typeface="+mn-ea"/>
                  </a:rPr>
                  <a:t>대대</a:t>
                </a:r>
                <a:endParaRPr lang="en-US" altLang="ko-KR" sz="1400" b="0" dirty="0">
                  <a:latin typeface="+mn-ea"/>
                  <a:ea typeface="+mn-ea"/>
                </a:endParaRPr>
              </a:p>
            </p:txBody>
          </p:sp>
          <p:grpSp>
            <p:nvGrpSpPr>
              <p:cNvPr id="10" name="그룹 63"/>
              <p:cNvGrpSpPr/>
              <p:nvPr/>
            </p:nvGrpSpPr>
            <p:grpSpPr>
              <a:xfrm>
                <a:off x="3961188" y="2056192"/>
                <a:ext cx="1854396" cy="1025336"/>
                <a:chOff x="3961188" y="2056192"/>
                <a:chExt cx="1854396" cy="1025336"/>
              </a:xfrm>
            </p:grpSpPr>
            <p:pic>
              <p:nvPicPr>
                <p:cNvPr id="32" name="Picture 9">
                  <a:extLst>
                    <a:ext uri="{FF2B5EF4-FFF2-40B4-BE49-F238E27FC236}">
                      <a16:creationId xmlns:a16="http://schemas.microsoft.com/office/drawing/2014/main" id="{82C83B87-72C7-67CF-C4AD-879E52DE3F0A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61188" y="2056192"/>
                  <a:ext cx="1854396" cy="1025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7" name="Text Box 20">
                  <a:extLst>
                    <a:ext uri="{FF2B5EF4-FFF2-40B4-BE49-F238E27FC236}">
                      <a16:creationId xmlns:a16="http://schemas.microsoft.com/office/drawing/2014/main" id="{E291031E-CBDB-7CE9-6476-EDB148009A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03298" y="2371126"/>
                  <a:ext cx="1672253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latinLnBrk="1">
                    <a:lnSpc>
                      <a:spcPct val="150000"/>
                    </a:lnSpc>
                    <a:spcBef>
                      <a:spcPct val="20000"/>
                    </a:spcBef>
                    <a:buFont typeface="맑은 고딕" panose="020B0503020000020004" pitchFamily="50" charset="-127"/>
                    <a:buChar char="□"/>
                    <a:defRPr sz="1200" b="1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1pPr>
                  <a:lvl2pPr marL="742950" indent="-285750" latinLnBrk="1">
                    <a:lnSpc>
                      <a:spcPct val="150000"/>
                    </a:lnSpc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10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2pPr>
                  <a:lvl3pPr marL="1143000" indent="-228600" latinLnBrk="1">
                    <a:lnSpc>
                      <a:spcPct val="150000"/>
                    </a:lnSpc>
                    <a:spcBef>
                      <a:spcPct val="20000"/>
                    </a:spcBef>
                    <a:buFont typeface="맑은 고딕" panose="020B0503020000020004" pitchFamily="50" charset="-127"/>
                    <a:buChar char="-"/>
                    <a:defRPr sz="10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3pPr>
                  <a:lvl4pPr marL="1600200" indent="-228600" latinLnBrk="1">
                    <a:lnSpc>
                      <a:spcPct val="150000"/>
                    </a:lnSpc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4pPr>
                  <a:lvl5pPr marL="2057400" indent="-228600" latinLnBrk="1">
                    <a:lnSpc>
                      <a:spcPct val="150000"/>
                    </a:lnSpc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5pPr>
                  <a:lvl6pPr marL="25146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6pPr>
                  <a:lvl7pPr marL="29718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7pPr>
                  <a:lvl8pPr marL="34290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8pPr>
                  <a:lvl9pPr marL="38862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900">
                      <a:solidFill>
                        <a:schemeClr val="tx1"/>
                      </a:solidFill>
                      <a:latin typeface="맑은 고딕" panose="020B0503020000020004" pitchFamily="50" charset="-127"/>
                      <a:ea typeface="맑은 고딕" panose="020B0503020000020004" pitchFamily="50" charset="-127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ko-KR" sz="1600" b="0" dirty="0">
                      <a:solidFill>
                        <a:schemeClr val="accent1">
                          <a:lumMod val="50000"/>
                        </a:schemeClr>
                      </a:solidFill>
                      <a:latin typeface="Tahoma" panose="020B0604030504040204" pitchFamily="34" charset="0"/>
                      <a:ea typeface="굴림" panose="020B0600000101010101" pitchFamily="50" charset="-127"/>
                    </a:rPr>
                    <a:t>Ethernet session</a:t>
                  </a:r>
                </a:p>
              </p:txBody>
            </p:sp>
          </p:grpSp>
        </p:grpSp>
        <p:pic>
          <p:nvPicPr>
            <p:cNvPr id="72" name="Picture 12">
              <a:extLst>
                <a:ext uri="{FF2B5EF4-FFF2-40B4-BE49-F238E27FC236}">
                  <a16:creationId xmlns:a16="http://schemas.microsoft.com/office/drawing/2014/main" id="{C0682C38-8959-190C-EBFD-4671CC2DC6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5236" y="1914616"/>
              <a:ext cx="2044015" cy="90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449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76CB783-1E0E-0F46-A573-B3ADB5E4AB36}"/>
              </a:ext>
            </a:extLst>
          </p:cNvPr>
          <p:cNvSpPr/>
          <p:nvPr/>
        </p:nvSpPr>
        <p:spPr>
          <a:xfrm>
            <a:off x="255879" y="118600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ko-KR" altLang="en-US" sz="2400" b="1" dirty="0"/>
              <a:t>목 차</a:t>
            </a:r>
            <a:endParaRPr lang="en-US" altLang="ko-KR" sz="2400" b="1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F5A121A-18BB-4D05-0FFD-D017F491CC5F}"/>
              </a:ext>
            </a:extLst>
          </p:cNvPr>
          <p:cNvSpPr/>
          <p:nvPr/>
        </p:nvSpPr>
        <p:spPr>
          <a:xfrm>
            <a:off x="1153221" y="1184126"/>
            <a:ext cx="488378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  <a:tabLst>
                <a:tab pos="1473200" algn="l"/>
              </a:tabLst>
            </a:pPr>
            <a:r>
              <a:rPr lang="ko-KR" altLang="en-US" sz="2400" b="1" dirty="0"/>
              <a:t>장비 개요</a:t>
            </a:r>
            <a:r>
              <a:rPr lang="en-US" altLang="ko-KR" b="1" dirty="0"/>
              <a:t>  </a:t>
            </a:r>
          </a:p>
          <a:p>
            <a:pPr marL="514350" indent="-514350">
              <a:buFont typeface="+mj-lt"/>
              <a:buAutoNum type="alphaUcPeriod"/>
              <a:tabLst>
                <a:tab pos="1473200" algn="l"/>
              </a:tabLst>
            </a:pPr>
            <a:endParaRPr lang="en-US" altLang="ko-KR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dirty="0"/>
              <a:t>1.  </a:t>
            </a:r>
            <a:r>
              <a:rPr lang="ko-KR" altLang="en-US" dirty="0"/>
              <a:t>셀프 구성</a:t>
            </a:r>
            <a:endParaRPr lang="en-US" altLang="ko-KR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dirty="0"/>
              <a:t>2.  </a:t>
            </a:r>
            <a:r>
              <a:rPr lang="ko-KR" altLang="en-US" dirty="0"/>
              <a:t>유니트  설명</a:t>
            </a:r>
            <a:endParaRPr lang="en-US" altLang="ko-KR" dirty="0"/>
          </a:p>
          <a:p>
            <a:pPr marL="457200" indent="-457200">
              <a:tabLst>
                <a:tab pos="1473200" algn="l"/>
              </a:tabLst>
            </a:pPr>
            <a:endParaRPr lang="en-US" altLang="ko-KR" dirty="0"/>
          </a:p>
          <a:p>
            <a:pPr marL="457200" indent="-457200">
              <a:buAutoNum type="alphaUcPeriod" startAt="2"/>
              <a:tabLst>
                <a:tab pos="1473200" algn="l"/>
              </a:tabLst>
            </a:pPr>
            <a:r>
              <a:rPr lang="ko-KR" altLang="en-US" sz="2400" b="1" dirty="0"/>
              <a:t>망 구성</a:t>
            </a:r>
            <a:endParaRPr lang="en-US" altLang="ko-KR" sz="2400" b="1" dirty="0"/>
          </a:p>
          <a:p>
            <a:pPr marL="457200" indent="-457200">
              <a:buAutoNum type="alphaUcPeriod" startAt="2"/>
              <a:tabLst>
                <a:tab pos="1473200" algn="l"/>
              </a:tabLst>
            </a:pPr>
            <a:endParaRPr lang="en-US" altLang="ko-KR" sz="2400" dirty="0"/>
          </a:p>
          <a:p>
            <a:pPr marL="457200" indent="-457200">
              <a:buAutoNum type="alphaUcPeriod" startAt="2"/>
              <a:tabLst>
                <a:tab pos="1473200" algn="l"/>
              </a:tabLst>
            </a:pPr>
            <a:endParaRPr lang="en-US" altLang="ko-KR" sz="2400" dirty="0"/>
          </a:p>
          <a:p>
            <a:pPr marL="457200" indent="-457200">
              <a:buAutoNum type="alphaUcPeriod" startAt="2"/>
              <a:tabLst>
                <a:tab pos="1473200" algn="l"/>
              </a:tabLst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장비 별 기본 설정 </a:t>
            </a:r>
            <a:r>
              <a:rPr lang="en-US" altLang="ko-KR" sz="2400" b="1" dirty="0"/>
              <a:t>Config</a:t>
            </a:r>
          </a:p>
          <a:p>
            <a:pPr marL="457200" indent="-457200">
              <a:buAutoNum type="alphaUcPeriod" startAt="2"/>
              <a:tabLst>
                <a:tab pos="1473200" algn="l"/>
              </a:tabLst>
            </a:pPr>
            <a:endParaRPr lang="en-US" altLang="ko-KR" sz="2400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sz="2000" dirty="0"/>
              <a:t>3.  Console </a:t>
            </a:r>
            <a:r>
              <a:rPr lang="ko-KR" altLang="en-US" sz="2000" dirty="0"/>
              <a:t>초기설정</a:t>
            </a:r>
            <a:endParaRPr lang="en-US" altLang="ko-KR" sz="2000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sz="2000" dirty="0"/>
              <a:t>4.  ems </a:t>
            </a:r>
            <a:r>
              <a:rPr lang="ko-KR" altLang="en-US" sz="2000" dirty="0"/>
              <a:t>설정</a:t>
            </a:r>
            <a:endParaRPr lang="en-US" altLang="ko-KR" sz="2000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sz="2000" dirty="0"/>
              <a:t>5. </a:t>
            </a:r>
            <a:r>
              <a:rPr lang="ko-KR" altLang="en-US" sz="2000" dirty="0"/>
              <a:t>구성 망 실습</a:t>
            </a:r>
            <a:endParaRPr lang="en-US" altLang="ko-KR" sz="2000" dirty="0"/>
          </a:p>
          <a:p>
            <a:pPr marL="457200" indent="-457200">
              <a:tabLst>
                <a:tab pos="1473200" algn="l"/>
              </a:tabLst>
            </a:pPr>
            <a:r>
              <a:rPr lang="en-US" altLang="ko-KR" sz="2000" dirty="0"/>
              <a:t>6. </a:t>
            </a:r>
            <a:r>
              <a:rPr lang="ko-KR" altLang="en-US" sz="2000" dirty="0"/>
              <a:t>서비스 설정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835879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18</a:t>
            </a:r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2519021-6155-17C0-D0B2-36E9F697A72E}"/>
              </a:ext>
            </a:extLst>
          </p:cNvPr>
          <p:cNvSpPr/>
          <p:nvPr/>
        </p:nvSpPr>
        <p:spPr>
          <a:xfrm>
            <a:off x="465203" y="1484139"/>
            <a:ext cx="92033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ko-KR" sz="1400" cap="small" dirty="0"/>
              <a:t>콘솔 케이블 연결 </a:t>
            </a:r>
            <a:r>
              <a:rPr lang="en-US" altLang="ko-KR" sz="1400" cap="small" dirty="0"/>
              <a:t>(</a:t>
            </a:r>
            <a:r>
              <a:rPr lang="ko-KR" altLang="ko-KR" sz="1400" cap="small" dirty="0"/>
              <a:t>직결</a:t>
            </a:r>
            <a:r>
              <a:rPr lang="en-US" altLang="ko-KR" sz="1400" cap="small" dirty="0"/>
              <a:t>) </a:t>
            </a:r>
            <a:r>
              <a:rPr lang="ko-KR" altLang="ko-KR" sz="1400" cap="small" dirty="0"/>
              <a:t>연결</a:t>
            </a:r>
            <a:r>
              <a:rPr lang="en-US" altLang="ko-KR" sz="1400" cap="small" dirty="0">
                <a:sym typeface="Wingdings"/>
              </a:rPr>
              <a:t></a:t>
            </a:r>
            <a:r>
              <a:rPr lang="en-US" altLang="ko-KR" sz="1400" cap="small" dirty="0"/>
              <a:t> (</a:t>
            </a:r>
            <a:r>
              <a:rPr lang="ko-KR" altLang="ko-KR" sz="1400" b="1" u="sng" cap="small" dirty="0"/>
              <a:t>속도 </a:t>
            </a:r>
            <a:r>
              <a:rPr lang="en-US" altLang="ko-KR" sz="1400" b="1" u="sng" cap="small" dirty="0"/>
              <a:t>9600</a:t>
            </a:r>
            <a:r>
              <a:rPr lang="en-US" altLang="ko-KR" sz="1400" cap="small" dirty="0"/>
              <a:t>, </a:t>
            </a:r>
            <a:r>
              <a:rPr lang="ko-KR" altLang="ko-KR" sz="1400" cap="small" dirty="0"/>
              <a:t>흐름제어 없음</a:t>
            </a:r>
            <a:r>
              <a:rPr lang="en-US" altLang="ko-KR" sz="1400" cap="small" dirty="0"/>
              <a:t>)</a:t>
            </a:r>
          </a:p>
          <a:p>
            <a:pPr>
              <a:tabLst>
                <a:tab pos="1473200" algn="l"/>
              </a:tabLst>
            </a:pPr>
            <a:r>
              <a:rPr lang="en-US" altLang="ko-KR" sz="1400" cap="small" dirty="0"/>
              <a:t>         </a:t>
            </a:r>
            <a:r>
              <a:rPr lang="ko-KR" altLang="ko-KR" sz="1400" dirty="0"/>
              <a:t>초기 운용환경 설정을 위하여 </a:t>
            </a:r>
            <a:r>
              <a:rPr lang="ko-KR" altLang="ko-KR" sz="1400" u="sng" dirty="0"/>
              <a:t>장치의</a:t>
            </a:r>
            <a:r>
              <a:rPr lang="en-US" altLang="ko-KR" sz="1400" u="sng" dirty="0"/>
              <a:t> BCU </a:t>
            </a:r>
            <a:r>
              <a:rPr lang="ko-KR" altLang="ko-KR" sz="1400" u="sng" dirty="0"/>
              <a:t>유닛 전면에 위치한</a:t>
            </a:r>
            <a:r>
              <a:rPr lang="en-US" altLang="ko-KR" sz="1400" u="sng" dirty="0"/>
              <a:t> CIT </a:t>
            </a:r>
            <a:r>
              <a:rPr lang="ko-KR" altLang="ko-KR" sz="1400" u="sng" dirty="0"/>
              <a:t>포트를</a:t>
            </a:r>
            <a:r>
              <a:rPr lang="en-US" altLang="ko-KR" sz="1400" u="sng" dirty="0"/>
              <a:t> PC</a:t>
            </a:r>
            <a:r>
              <a:rPr lang="ko-KR" altLang="ko-KR" sz="1400" u="sng" dirty="0"/>
              <a:t>와</a:t>
            </a:r>
            <a:r>
              <a:rPr lang="en-US" altLang="ko-KR" sz="1400" u="sng" dirty="0"/>
              <a:t> RS-232C</a:t>
            </a:r>
            <a:r>
              <a:rPr lang="ko-KR" altLang="ko-KR" sz="1400" u="sng" dirty="0"/>
              <a:t>로 연결</a:t>
            </a:r>
            <a:endParaRPr lang="ko-KR" altLang="ko-KR" sz="1400" dirty="0"/>
          </a:p>
          <a:p>
            <a:pPr marL="342900" indent="-342900" algn="ctr">
              <a:tabLst>
                <a:tab pos="1473200" algn="l"/>
              </a:tabLst>
            </a:pPr>
            <a:endParaRPr lang="en-US" altLang="ko-KR" sz="1400" cap="small" dirty="0"/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cap="small" dirty="0"/>
              <a:t> WTC </a:t>
            </a:r>
            <a:r>
              <a:rPr lang="ko-KR" altLang="ko-KR" sz="1400" cap="small" dirty="0"/>
              <a:t>장비는 입력된 문자에 반향송출 하지 않으므로 </a:t>
            </a:r>
            <a:r>
              <a:rPr lang="ko-KR" altLang="ko-KR" sz="1400" u="sng" cap="small" dirty="0">
                <a:solidFill>
                  <a:srgbClr val="FF0000"/>
                </a:solidFill>
              </a:rPr>
              <a:t>문자 입력 시</a:t>
            </a:r>
            <a:r>
              <a:rPr lang="en-US" altLang="ko-KR" sz="1400" u="sng" cap="small" dirty="0">
                <a:solidFill>
                  <a:srgbClr val="FF0000"/>
                </a:solidFill>
              </a:rPr>
              <a:t> </a:t>
            </a:r>
            <a:r>
              <a:rPr lang="ko-KR" altLang="en-US" sz="1400" u="sng" cap="small" dirty="0">
                <a:solidFill>
                  <a:srgbClr val="FF0000"/>
                </a:solidFill>
              </a:rPr>
              <a:t>터미널프로그램에서 글자가</a:t>
            </a:r>
            <a:r>
              <a:rPr lang="ko-KR" altLang="ko-KR" sz="1400" u="sng" cap="small" dirty="0">
                <a:solidFill>
                  <a:srgbClr val="FF0000"/>
                </a:solidFill>
              </a:rPr>
              <a:t> 보이지 않</a:t>
            </a:r>
            <a:r>
              <a:rPr lang="ko-KR" altLang="en-US" sz="1400" u="sng" cap="small" dirty="0">
                <a:solidFill>
                  <a:srgbClr val="FF0000"/>
                </a:solidFill>
              </a:rPr>
              <a:t>습니다</a:t>
            </a:r>
            <a:r>
              <a:rPr lang="en-US" altLang="ko-KR" sz="1400" u="sng" cap="small" dirty="0">
                <a:solidFill>
                  <a:srgbClr val="FF0000"/>
                </a:solidFill>
              </a:rPr>
              <a:t>.</a:t>
            </a:r>
          </a:p>
          <a:p>
            <a:pPr>
              <a:tabLst>
                <a:tab pos="1473200" algn="l"/>
              </a:tabLst>
            </a:pPr>
            <a:r>
              <a:rPr lang="en-US" altLang="ko-KR" sz="1400" dirty="0"/>
              <a:t>         Terminal </a:t>
            </a:r>
            <a:r>
              <a:rPr lang="ko-KR" altLang="en-US" sz="1400" dirty="0"/>
              <a:t>운용</a:t>
            </a:r>
            <a:r>
              <a:rPr lang="ko-KR" altLang="ko-KR" sz="1400" dirty="0"/>
              <a:t>프로그램</a:t>
            </a:r>
            <a:r>
              <a:rPr lang="en-US" altLang="ko-KR" sz="1400" dirty="0"/>
              <a:t>(</a:t>
            </a:r>
            <a:r>
              <a:rPr lang="ko-KR" altLang="en-US" sz="1400" dirty="0" err="1"/>
              <a:t>하이퍼통신</a:t>
            </a:r>
            <a:r>
              <a:rPr lang="en-US" altLang="ko-KR" sz="1400" dirty="0"/>
              <a:t>,CRT, </a:t>
            </a:r>
            <a:r>
              <a:rPr lang="en-US" altLang="ko-KR" sz="1400" dirty="0" err="1"/>
              <a:t>TeraTerm</a:t>
            </a:r>
            <a:r>
              <a:rPr lang="en-US" altLang="ko-KR" sz="1400" dirty="0"/>
              <a:t>)</a:t>
            </a:r>
            <a:r>
              <a:rPr lang="ko-KR" altLang="en-US" sz="1400" dirty="0"/>
              <a:t>에 따라  </a:t>
            </a:r>
            <a:r>
              <a:rPr lang="ko-KR" altLang="ko-KR" sz="1400" dirty="0"/>
              <a:t>프로토콜 </a:t>
            </a:r>
            <a:r>
              <a:rPr lang="en-US" altLang="ko-KR" sz="1400" dirty="0"/>
              <a:t>Option</a:t>
            </a:r>
            <a:r>
              <a:rPr lang="ko-KR" altLang="ko-KR" sz="1400" dirty="0"/>
              <a:t>을 설정</a:t>
            </a:r>
            <a:r>
              <a:rPr lang="ko-KR" altLang="en-US" sz="1400" dirty="0"/>
              <a:t>해야 입력 글자가 보입니다</a:t>
            </a:r>
            <a:endParaRPr lang="ko-KR" altLang="ko-KR" sz="1400" dirty="0"/>
          </a:p>
        </p:txBody>
      </p:sp>
      <p:sp>
        <p:nvSpPr>
          <p:cNvPr id="18" name="모서리가 둥근 직사각형 56">
            <a:extLst>
              <a:ext uri="{FF2B5EF4-FFF2-40B4-BE49-F238E27FC236}">
                <a16:creationId xmlns:a16="http://schemas.microsoft.com/office/drawing/2014/main" id="{4C73976A-12E2-1B38-F7EB-A6797FC33546}"/>
              </a:ext>
            </a:extLst>
          </p:cNvPr>
          <p:cNvSpPr/>
          <p:nvPr/>
        </p:nvSpPr>
        <p:spPr>
          <a:xfrm>
            <a:off x="326197" y="769019"/>
            <a:ext cx="3193674" cy="470443"/>
          </a:xfrm>
          <a:prstGeom prst="roundRect">
            <a:avLst>
              <a:gd name="adj" fmla="val 5484"/>
            </a:avLst>
          </a:prstGeom>
          <a:noFill/>
          <a:ln>
            <a:noFill/>
          </a:ln>
          <a:effectLst>
            <a:outerShdw blurRad="304800" dist="1270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28600" h="317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ko-KR" sz="2000" dirty="0">
                <a:solidFill>
                  <a:srgbClr val="3A3A3A"/>
                </a:solidFill>
                <a:cs typeface="Aharoni" panose="02010803020104030203" pitchFamily="2" charset="-79"/>
              </a:rPr>
              <a:t>3-1. Program</a:t>
            </a:r>
            <a:r>
              <a:rPr lang="ko-KR" altLang="en-US" sz="2000" dirty="0">
                <a:solidFill>
                  <a:srgbClr val="3A3A3A"/>
                </a:solidFill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solidFill>
                  <a:srgbClr val="3A3A3A"/>
                </a:solidFill>
                <a:cs typeface="Aharoni" panose="02010803020104030203" pitchFamily="2" charset="-79"/>
              </a:rPr>
              <a:t>Echo </a:t>
            </a:r>
            <a:r>
              <a:rPr lang="ko-KR" altLang="en-US" sz="2000" dirty="0">
                <a:solidFill>
                  <a:srgbClr val="3A3A3A"/>
                </a:solidFill>
                <a:cs typeface="Aharoni" panose="02010803020104030203" pitchFamily="2" charset="-79"/>
              </a:rPr>
              <a:t>설정</a:t>
            </a:r>
            <a:r>
              <a:rPr lang="en-US" altLang="ko-KR" sz="2000" dirty="0">
                <a:solidFill>
                  <a:srgbClr val="3A3A3A"/>
                </a:solidFill>
                <a:cs typeface="Aharoni" panose="02010803020104030203" pitchFamily="2" charset="-79"/>
              </a:rPr>
              <a:t> </a:t>
            </a:r>
            <a:endParaRPr lang="en-US" altLang="ko-KR" sz="700" dirty="0">
              <a:solidFill>
                <a:srgbClr val="3A3A3A"/>
              </a:solidFill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C4A2553-F5A0-F01E-22F0-C4F5C72C5008}"/>
              </a:ext>
            </a:extLst>
          </p:cNvPr>
          <p:cNvGrpSpPr/>
          <p:nvPr/>
        </p:nvGrpSpPr>
        <p:grpSpPr>
          <a:xfrm>
            <a:off x="471305" y="3684457"/>
            <a:ext cx="8963389" cy="2271998"/>
            <a:chOff x="452374" y="2967873"/>
            <a:chExt cx="7915772" cy="1902543"/>
          </a:xfrm>
        </p:grpSpPr>
        <p:sp>
          <p:nvSpPr>
            <p:cNvPr id="19" name="모서리가 둥근 직사각형 15">
              <a:extLst>
                <a:ext uri="{FF2B5EF4-FFF2-40B4-BE49-F238E27FC236}">
                  <a16:creationId xmlns:a16="http://schemas.microsoft.com/office/drawing/2014/main" id="{57AC1D3E-B962-48C3-7532-997016F1054B}"/>
                </a:ext>
              </a:extLst>
            </p:cNvPr>
            <p:cNvSpPr/>
            <p:nvPr/>
          </p:nvSpPr>
          <p:spPr>
            <a:xfrm>
              <a:off x="452374" y="2967873"/>
              <a:ext cx="1801301" cy="443346"/>
            </a:xfrm>
            <a:prstGeom prst="roundRect">
              <a:avLst>
                <a:gd name="adj" fmla="val 5484"/>
              </a:avLst>
            </a:prstGeom>
            <a:solidFill>
              <a:schemeClr val="tx2">
                <a:alpha val="80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ko-KR" altLang="en-US" sz="1400" b="1" dirty="0">
                  <a:solidFill>
                    <a:schemeClr val="bg1"/>
                  </a:solidFill>
                </a:rPr>
                <a:t>터미널 프로그램</a:t>
              </a:r>
              <a:endParaRPr lang="en-US" altLang="ko-KR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모서리가 둥근 직사각형 15">
              <a:extLst>
                <a:ext uri="{FF2B5EF4-FFF2-40B4-BE49-F238E27FC236}">
                  <a16:creationId xmlns:a16="http://schemas.microsoft.com/office/drawing/2014/main" id="{37D41525-E28B-3BC5-3791-04C08E2D2EA6}"/>
                </a:ext>
              </a:extLst>
            </p:cNvPr>
            <p:cNvSpPr/>
            <p:nvPr/>
          </p:nvSpPr>
          <p:spPr>
            <a:xfrm>
              <a:off x="2335157" y="2967873"/>
              <a:ext cx="6032989" cy="461127"/>
            </a:xfrm>
            <a:prstGeom prst="roundRect">
              <a:avLst>
                <a:gd name="adj" fmla="val 5484"/>
              </a:avLst>
            </a:prstGeom>
            <a:solidFill>
              <a:schemeClr val="tx2">
                <a:alpha val="80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 algn="ctr">
                <a:lnSpc>
                  <a:spcPct val="150000"/>
                </a:lnSpc>
              </a:pPr>
              <a:r>
                <a:rPr lang="en-US" altLang="ko-KR" dirty="0">
                  <a:solidFill>
                    <a:schemeClr val="bg1"/>
                  </a:solidFill>
                </a:rPr>
                <a:t> </a:t>
              </a:r>
              <a:r>
                <a:rPr lang="ko-KR" altLang="en-US" b="1" dirty="0">
                  <a:solidFill>
                    <a:schemeClr val="bg1"/>
                  </a:solidFill>
                </a:rPr>
                <a:t>설 정 항 목</a:t>
              </a:r>
              <a:endParaRPr lang="en-US" altLang="ko-KR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모서리가 둥근 직사각형 15">
              <a:extLst>
                <a:ext uri="{FF2B5EF4-FFF2-40B4-BE49-F238E27FC236}">
                  <a16:creationId xmlns:a16="http://schemas.microsoft.com/office/drawing/2014/main" id="{87EE99A6-10B7-3D3B-C4AB-3426225EF58E}"/>
                </a:ext>
              </a:extLst>
            </p:cNvPr>
            <p:cNvSpPr/>
            <p:nvPr/>
          </p:nvSpPr>
          <p:spPr>
            <a:xfrm>
              <a:off x="452374" y="3469137"/>
              <a:ext cx="1801301" cy="443346"/>
            </a:xfrm>
            <a:prstGeom prst="roundRect">
              <a:avLst>
                <a:gd name="adj" fmla="val 5484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en-US" altLang="ko-KR" sz="1400" b="1" dirty="0">
                  <a:solidFill>
                    <a:schemeClr val="tx1"/>
                  </a:solidFill>
                </a:rPr>
                <a:t>CRT </a:t>
              </a:r>
              <a:r>
                <a:rPr lang="ko-KR" altLang="en-US" sz="1400" b="1" dirty="0">
                  <a:solidFill>
                    <a:schemeClr val="tx1"/>
                  </a:solidFill>
                </a:rPr>
                <a:t>프로그램</a:t>
              </a:r>
              <a:endParaRPr lang="en-US" altLang="ko-KR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모서리가 둥근 직사각형 15">
              <a:extLst>
                <a:ext uri="{FF2B5EF4-FFF2-40B4-BE49-F238E27FC236}">
                  <a16:creationId xmlns:a16="http://schemas.microsoft.com/office/drawing/2014/main" id="{70404759-1C0F-BD31-44C5-EDC9DE50261A}"/>
                </a:ext>
              </a:extLst>
            </p:cNvPr>
            <p:cNvSpPr/>
            <p:nvPr/>
          </p:nvSpPr>
          <p:spPr>
            <a:xfrm>
              <a:off x="2335157" y="3469137"/>
              <a:ext cx="6032989" cy="461127"/>
            </a:xfrm>
            <a:prstGeom prst="roundRect">
              <a:avLst>
                <a:gd name="adj" fmla="val 5484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en-US" altLang="ko-KR" sz="1400" dirty="0">
                  <a:solidFill>
                    <a:schemeClr val="tx1"/>
                  </a:solidFill>
                </a:rPr>
                <a:t>Option &gt; Session &gt; Emulation &gt; Advanced &gt; Local Echo Check  </a:t>
              </a:r>
              <a:r>
                <a:rPr lang="ko-KR" altLang="en-US" sz="1400" dirty="0">
                  <a:solidFill>
                    <a:schemeClr val="tx1"/>
                  </a:solidFill>
                </a:rPr>
                <a:t>선택</a:t>
              </a:r>
              <a:endParaRPr lang="en-US" altLang="ko-KR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모서리가 둥근 직사각형 15">
              <a:extLst>
                <a:ext uri="{FF2B5EF4-FFF2-40B4-BE49-F238E27FC236}">
                  <a16:creationId xmlns:a16="http://schemas.microsoft.com/office/drawing/2014/main" id="{51239C2E-2A33-7737-830C-A7CFC09AA937}"/>
                </a:ext>
              </a:extLst>
            </p:cNvPr>
            <p:cNvSpPr/>
            <p:nvPr/>
          </p:nvSpPr>
          <p:spPr>
            <a:xfrm>
              <a:off x="452374" y="3939213"/>
              <a:ext cx="1801301" cy="443346"/>
            </a:xfrm>
            <a:prstGeom prst="roundRect">
              <a:avLst>
                <a:gd name="adj" fmla="val 5484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ko-KR" altLang="en-US" sz="1400" b="1" dirty="0" err="1">
                  <a:solidFill>
                    <a:schemeClr val="tx1"/>
                  </a:solidFill>
                </a:rPr>
                <a:t>하이퍼</a:t>
              </a:r>
              <a:r>
                <a:rPr lang="ko-KR" altLang="en-US" sz="1400" b="1" dirty="0">
                  <a:solidFill>
                    <a:schemeClr val="tx1"/>
                  </a:solidFill>
                </a:rPr>
                <a:t> 프로그램</a:t>
              </a:r>
              <a:endParaRPr lang="en-US" altLang="ko-KR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모서리가 둥근 직사각형 15">
              <a:extLst>
                <a:ext uri="{FF2B5EF4-FFF2-40B4-BE49-F238E27FC236}">
                  <a16:creationId xmlns:a16="http://schemas.microsoft.com/office/drawing/2014/main" id="{F00E680F-E9CF-FF5E-B432-A686F60866DA}"/>
                </a:ext>
              </a:extLst>
            </p:cNvPr>
            <p:cNvSpPr/>
            <p:nvPr/>
          </p:nvSpPr>
          <p:spPr>
            <a:xfrm>
              <a:off x="2335157" y="3939213"/>
              <a:ext cx="6032989" cy="461127"/>
            </a:xfrm>
            <a:prstGeom prst="roundRect">
              <a:avLst>
                <a:gd name="adj" fmla="val 5484"/>
              </a:avLst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kumimoji="0" lang="ko-KR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파일 </a:t>
              </a:r>
              <a:r>
                <a:rPr kumimoji="0" lang="en-US" altLang="ko-KR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&gt;</a:t>
              </a:r>
              <a:r>
                <a:rPr kumimoji="0" lang="ko-KR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속성  </a:t>
              </a:r>
              <a:r>
                <a:rPr kumimoji="0" lang="en-US" altLang="ko-KR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&gt; </a:t>
              </a:r>
              <a:r>
                <a:rPr kumimoji="0" lang="ko-KR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설정 </a:t>
              </a:r>
              <a:r>
                <a:rPr kumimoji="0" lang="en-US" altLang="ko-KR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&gt; ASCLL</a:t>
              </a:r>
              <a:r>
                <a:rPr kumimoji="0" lang="ko-KR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설정 </a:t>
              </a:r>
              <a:r>
                <a:rPr kumimoji="0" lang="en-US" altLang="ko-KR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&gt; </a:t>
              </a:r>
              <a:r>
                <a:rPr kumimoji="0" lang="ko-KR" alt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</a:rPr>
                <a:t>입력문자 터미널에 표시  체크함</a:t>
              </a:r>
              <a:r>
                <a:rPr lang="ko-KR" altLang="en-US" sz="1400" b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 </a:t>
              </a:r>
              <a:endParaRPr lang="en-US" altLang="ko-KR" sz="1400" b="1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25" name="모서리가 둥근 직사각형 15">
              <a:extLst>
                <a:ext uri="{FF2B5EF4-FFF2-40B4-BE49-F238E27FC236}">
                  <a16:creationId xmlns:a16="http://schemas.microsoft.com/office/drawing/2014/main" id="{82D56924-B4BB-17A8-5FCF-CBDC9082C3C8}"/>
                </a:ext>
              </a:extLst>
            </p:cNvPr>
            <p:cNvSpPr/>
            <p:nvPr/>
          </p:nvSpPr>
          <p:spPr>
            <a:xfrm>
              <a:off x="452374" y="4409289"/>
              <a:ext cx="1801301" cy="443346"/>
            </a:xfrm>
            <a:prstGeom prst="roundRect">
              <a:avLst>
                <a:gd name="adj" fmla="val 5484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en-US" altLang="ko-KR" sz="1400" b="1" dirty="0" err="1">
                  <a:solidFill>
                    <a:schemeClr val="tx1"/>
                  </a:solidFill>
                </a:rPr>
                <a:t>TeraTerm</a:t>
              </a:r>
              <a:r>
                <a:rPr lang="en-US" altLang="ko-KR" sz="1400" b="1" dirty="0">
                  <a:solidFill>
                    <a:schemeClr val="tx1"/>
                  </a:solidFill>
                </a:rPr>
                <a:t> </a:t>
              </a:r>
              <a:r>
                <a:rPr lang="ko-KR" altLang="en-US" sz="1400" b="1" dirty="0">
                  <a:solidFill>
                    <a:schemeClr val="tx1"/>
                  </a:solidFill>
                </a:rPr>
                <a:t>프로그램</a:t>
              </a:r>
              <a:endParaRPr lang="en-US" altLang="ko-KR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모서리가 둥근 직사각형 15">
              <a:extLst>
                <a:ext uri="{FF2B5EF4-FFF2-40B4-BE49-F238E27FC236}">
                  <a16:creationId xmlns:a16="http://schemas.microsoft.com/office/drawing/2014/main" id="{E8F90A01-2260-8FC1-FF56-D1FC2F7506E3}"/>
                </a:ext>
              </a:extLst>
            </p:cNvPr>
            <p:cNvSpPr/>
            <p:nvPr/>
          </p:nvSpPr>
          <p:spPr>
            <a:xfrm>
              <a:off x="2335157" y="4409289"/>
              <a:ext cx="6032989" cy="461127"/>
            </a:xfrm>
            <a:prstGeom prst="roundRect">
              <a:avLst>
                <a:gd name="adj" fmla="val 5484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2"/>
              </a:solidFill>
            </a:ln>
            <a:effectLst>
              <a:outerShdw blurRad="3048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90488">
                <a:lnSpc>
                  <a:spcPct val="150000"/>
                </a:lnSpc>
              </a:pPr>
              <a:r>
                <a:rPr lang="en-US" altLang="ko-KR" sz="1400" dirty="0">
                  <a:solidFill>
                    <a:schemeClr val="tx1"/>
                  </a:solidFill>
                </a:rPr>
                <a:t>Setup &gt; Terminal &gt; Local Echo &gt; Check </a:t>
              </a:r>
              <a:r>
                <a:rPr lang="ko-KR" altLang="en-US" sz="1400" dirty="0">
                  <a:solidFill>
                    <a:schemeClr val="tx1"/>
                  </a:solidFill>
                </a:rPr>
                <a:t>선택</a:t>
              </a:r>
              <a:endParaRPr kumimoji="0" lang="ko-KR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0425103-9D9C-39BB-1541-5BAD66110950}"/>
              </a:ext>
            </a:extLst>
          </p:cNvPr>
          <p:cNvSpPr txBox="1"/>
          <p:nvPr/>
        </p:nvSpPr>
        <p:spPr>
          <a:xfrm>
            <a:off x="8414327" y="214119"/>
            <a:ext cx="1254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사전 작업</a:t>
            </a:r>
            <a:endParaRPr lang="en-US" altLang="ko-KR" sz="9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22168A6-097B-C2D8-DB3E-9B17D1183384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C.    </a:t>
            </a:r>
            <a:r>
              <a:rPr lang="ko-KR" altLang="en-US" sz="2000" b="1" dirty="0"/>
              <a:t>장비 별 설정 </a:t>
            </a:r>
            <a:r>
              <a:rPr lang="en-US" altLang="ko-KR" sz="2000" b="1" dirty="0"/>
              <a:t>Config</a:t>
            </a:r>
          </a:p>
        </p:txBody>
      </p:sp>
    </p:spTree>
    <p:extLst>
      <p:ext uri="{BB962C8B-B14F-4D97-AF65-F5344CB8AC3E}">
        <p14:creationId xmlns:p14="http://schemas.microsoft.com/office/powerpoint/2010/main" val="219705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19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>
            <a:off x="5109213" y="2639505"/>
            <a:ext cx="3723706" cy="3306015"/>
            <a:chOff x="5109213" y="2639505"/>
            <a:chExt cx="3723706" cy="3306015"/>
          </a:xfrm>
        </p:grpSpPr>
        <p:grpSp>
          <p:nvGrpSpPr>
            <p:cNvPr id="8" name="Group 14">
              <a:extLst>
                <a:ext uri="{FF2B5EF4-FFF2-40B4-BE49-F238E27FC236}">
                  <a16:creationId xmlns:a16="http://schemas.microsoft.com/office/drawing/2014/main" id="{C3B6BBAE-ADB4-7A1D-35E3-B1F6BC0964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09213" y="2639505"/>
              <a:ext cx="3723706" cy="3306015"/>
              <a:chOff x="3669" y="3943"/>
              <a:chExt cx="626" cy="531"/>
            </a:xfrm>
            <a:solidFill>
              <a:schemeClr val="bg1"/>
            </a:solidFill>
          </p:grpSpPr>
          <p:sp>
            <p:nvSpPr>
              <p:cNvPr id="11" name="Freeform 16">
                <a:extLst>
                  <a:ext uri="{FF2B5EF4-FFF2-40B4-BE49-F238E27FC236}">
                    <a16:creationId xmlns:a16="http://schemas.microsoft.com/office/drawing/2014/main" id="{73A0F954-6B18-B6C2-E1B9-414D19996A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9" y="3943"/>
                <a:ext cx="626" cy="531"/>
              </a:xfrm>
              <a:custGeom>
                <a:avLst/>
                <a:gdLst>
                  <a:gd name="T0" fmla="*/ 1532 w 3756"/>
                  <a:gd name="T1" fmla="*/ 2536 h 3186"/>
                  <a:gd name="T2" fmla="*/ 1516 w 3756"/>
                  <a:gd name="T3" fmla="*/ 2550 h 3186"/>
                  <a:gd name="T4" fmla="*/ 1450 w 3756"/>
                  <a:gd name="T5" fmla="*/ 2904 h 3186"/>
                  <a:gd name="T6" fmla="*/ 1457 w 3756"/>
                  <a:gd name="T7" fmla="*/ 2929 h 3186"/>
                  <a:gd name="T8" fmla="*/ 1481 w 3756"/>
                  <a:gd name="T9" fmla="*/ 2941 h 3186"/>
                  <a:gd name="T10" fmla="*/ 2288 w 3756"/>
                  <a:gd name="T11" fmla="*/ 2937 h 3186"/>
                  <a:gd name="T12" fmla="*/ 2304 w 3756"/>
                  <a:gd name="T13" fmla="*/ 2921 h 3186"/>
                  <a:gd name="T14" fmla="*/ 2306 w 3756"/>
                  <a:gd name="T15" fmla="*/ 2905 h 3186"/>
                  <a:gd name="T16" fmla="*/ 2243 w 3756"/>
                  <a:gd name="T17" fmla="*/ 2560 h 3186"/>
                  <a:gd name="T18" fmla="*/ 2233 w 3756"/>
                  <a:gd name="T19" fmla="*/ 2542 h 3186"/>
                  <a:gd name="T20" fmla="*/ 2214 w 3756"/>
                  <a:gd name="T21" fmla="*/ 2534 h 3186"/>
                  <a:gd name="T22" fmla="*/ 585 w 3756"/>
                  <a:gd name="T23" fmla="*/ 305 h 3186"/>
                  <a:gd name="T24" fmla="*/ 560 w 3756"/>
                  <a:gd name="T25" fmla="*/ 314 h 3186"/>
                  <a:gd name="T26" fmla="*/ 544 w 3756"/>
                  <a:gd name="T27" fmla="*/ 336 h 3186"/>
                  <a:gd name="T28" fmla="*/ 542 w 3756"/>
                  <a:gd name="T29" fmla="*/ 1890 h 3186"/>
                  <a:gd name="T30" fmla="*/ 553 w 3756"/>
                  <a:gd name="T31" fmla="*/ 1921 h 3186"/>
                  <a:gd name="T32" fmla="*/ 3188 w 3756"/>
                  <a:gd name="T33" fmla="*/ 1930 h 3186"/>
                  <a:gd name="T34" fmla="*/ 3211 w 3756"/>
                  <a:gd name="T35" fmla="*/ 1906 h 3186"/>
                  <a:gd name="T36" fmla="*/ 3214 w 3756"/>
                  <a:gd name="T37" fmla="*/ 350 h 3186"/>
                  <a:gd name="T38" fmla="*/ 3206 w 3756"/>
                  <a:gd name="T39" fmla="*/ 324 h 3186"/>
                  <a:gd name="T40" fmla="*/ 3185 w 3756"/>
                  <a:gd name="T41" fmla="*/ 308 h 3186"/>
                  <a:gd name="T42" fmla="*/ 585 w 3756"/>
                  <a:gd name="T43" fmla="*/ 305 h 3186"/>
                  <a:gd name="T44" fmla="*/ 3170 w 3756"/>
                  <a:gd name="T45" fmla="*/ 0 h 3186"/>
                  <a:gd name="T46" fmla="*/ 3263 w 3756"/>
                  <a:gd name="T47" fmla="*/ 13 h 3186"/>
                  <a:gd name="T48" fmla="*/ 3346 w 3756"/>
                  <a:gd name="T49" fmla="*/ 48 h 3186"/>
                  <a:gd name="T50" fmla="*/ 3418 w 3756"/>
                  <a:gd name="T51" fmla="*/ 103 h 3186"/>
                  <a:gd name="T52" fmla="*/ 3473 w 3756"/>
                  <a:gd name="T53" fmla="*/ 173 h 3186"/>
                  <a:gd name="T54" fmla="*/ 3508 w 3756"/>
                  <a:gd name="T55" fmla="*/ 256 h 3186"/>
                  <a:gd name="T56" fmla="*/ 3520 w 3756"/>
                  <a:gd name="T57" fmla="*/ 350 h 3186"/>
                  <a:gd name="T58" fmla="*/ 3518 w 3756"/>
                  <a:gd name="T59" fmla="*/ 1931 h 3186"/>
                  <a:gd name="T60" fmla="*/ 3500 w 3756"/>
                  <a:gd name="T61" fmla="*/ 2009 h 3186"/>
                  <a:gd name="T62" fmla="*/ 3516 w 3756"/>
                  <a:gd name="T63" fmla="*/ 2049 h 3186"/>
                  <a:gd name="T64" fmla="*/ 3754 w 3756"/>
                  <a:gd name="T65" fmla="*/ 3006 h 3186"/>
                  <a:gd name="T66" fmla="*/ 3753 w 3756"/>
                  <a:gd name="T67" fmla="*/ 3060 h 3186"/>
                  <a:gd name="T68" fmla="*/ 3729 w 3756"/>
                  <a:gd name="T69" fmla="*/ 3116 h 3186"/>
                  <a:gd name="T70" fmla="*/ 3687 w 3756"/>
                  <a:gd name="T71" fmla="*/ 3158 h 3186"/>
                  <a:gd name="T72" fmla="*/ 3631 w 3756"/>
                  <a:gd name="T73" fmla="*/ 3182 h 3186"/>
                  <a:gd name="T74" fmla="*/ 157 w 3756"/>
                  <a:gd name="T75" fmla="*/ 3186 h 3186"/>
                  <a:gd name="T76" fmla="*/ 101 w 3756"/>
                  <a:gd name="T77" fmla="*/ 3175 h 3186"/>
                  <a:gd name="T78" fmla="*/ 52 w 3756"/>
                  <a:gd name="T79" fmla="*/ 3146 h 3186"/>
                  <a:gd name="T80" fmla="*/ 18 w 3756"/>
                  <a:gd name="T81" fmla="*/ 3101 h 3186"/>
                  <a:gd name="T82" fmla="*/ 1 w 3756"/>
                  <a:gd name="T83" fmla="*/ 3047 h 3186"/>
                  <a:gd name="T84" fmla="*/ 5 w 3756"/>
                  <a:gd name="T85" fmla="*/ 2991 h 3186"/>
                  <a:gd name="T86" fmla="*/ 247 w 3756"/>
                  <a:gd name="T87" fmla="*/ 2028 h 3186"/>
                  <a:gd name="T88" fmla="*/ 245 w 3756"/>
                  <a:gd name="T89" fmla="*/ 1970 h 3186"/>
                  <a:gd name="T90" fmla="*/ 236 w 3756"/>
                  <a:gd name="T91" fmla="*/ 1890 h 3186"/>
                  <a:gd name="T92" fmla="*/ 239 w 3756"/>
                  <a:gd name="T93" fmla="*/ 302 h 3186"/>
                  <a:gd name="T94" fmla="*/ 263 w 3756"/>
                  <a:gd name="T95" fmla="*/ 214 h 3186"/>
                  <a:gd name="T96" fmla="*/ 308 w 3756"/>
                  <a:gd name="T97" fmla="*/ 136 h 3186"/>
                  <a:gd name="T98" fmla="*/ 372 w 3756"/>
                  <a:gd name="T99" fmla="*/ 73 h 3186"/>
                  <a:gd name="T100" fmla="*/ 450 w 3756"/>
                  <a:gd name="T101" fmla="*/ 27 h 3186"/>
                  <a:gd name="T102" fmla="*/ 538 w 3756"/>
                  <a:gd name="T103" fmla="*/ 3 h 3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56" h="3186">
                    <a:moveTo>
                      <a:pt x="1542" y="2534"/>
                    </a:moveTo>
                    <a:lnTo>
                      <a:pt x="1532" y="2536"/>
                    </a:lnTo>
                    <a:lnTo>
                      <a:pt x="1523" y="2542"/>
                    </a:lnTo>
                    <a:lnTo>
                      <a:pt x="1516" y="2550"/>
                    </a:lnTo>
                    <a:lnTo>
                      <a:pt x="1513" y="2560"/>
                    </a:lnTo>
                    <a:lnTo>
                      <a:pt x="1450" y="2904"/>
                    </a:lnTo>
                    <a:lnTo>
                      <a:pt x="1451" y="2917"/>
                    </a:lnTo>
                    <a:lnTo>
                      <a:pt x="1457" y="2929"/>
                    </a:lnTo>
                    <a:lnTo>
                      <a:pt x="1467" y="2937"/>
                    </a:lnTo>
                    <a:lnTo>
                      <a:pt x="1481" y="2941"/>
                    </a:lnTo>
                    <a:lnTo>
                      <a:pt x="2275" y="2941"/>
                    </a:lnTo>
                    <a:lnTo>
                      <a:pt x="2288" y="2937"/>
                    </a:lnTo>
                    <a:lnTo>
                      <a:pt x="2297" y="2932"/>
                    </a:lnTo>
                    <a:lnTo>
                      <a:pt x="2304" y="2921"/>
                    </a:lnTo>
                    <a:lnTo>
                      <a:pt x="2306" y="2909"/>
                    </a:lnTo>
                    <a:lnTo>
                      <a:pt x="2306" y="2905"/>
                    </a:lnTo>
                    <a:lnTo>
                      <a:pt x="2305" y="2901"/>
                    </a:lnTo>
                    <a:lnTo>
                      <a:pt x="2243" y="2560"/>
                    </a:lnTo>
                    <a:lnTo>
                      <a:pt x="2240" y="2550"/>
                    </a:lnTo>
                    <a:lnTo>
                      <a:pt x="2233" y="2542"/>
                    </a:lnTo>
                    <a:lnTo>
                      <a:pt x="2224" y="2536"/>
                    </a:lnTo>
                    <a:lnTo>
                      <a:pt x="2214" y="2534"/>
                    </a:lnTo>
                    <a:lnTo>
                      <a:pt x="1542" y="2534"/>
                    </a:lnTo>
                    <a:close/>
                    <a:moveTo>
                      <a:pt x="585" y="305"/>
                    </a:moveTo>
                    <a:lnTo>
                      <a:pt x="571" y="308"/>
                    </a:lnTo>
                    <a:lnTo>
                      <a:pt x="560" y="314"/>
                    </a:lnTo>
                    <a:lnTo>
                      <a:pt x="550" y="324"/>
                    </a:lnTo>
                    <a:lnTo>
                      <a:pt x="544" y="336"/>
                    </a:lnTo>
                    <a:lnTo>
                      <a:pt x="542" y="350"/>
                    </a:lnTo>
                    <a:lnTo>
                      <a:pt x="542" y="1890"/>
                    </a:lnTo>
                    <a:lnTo>
                      <a:pt x="544" y="1906"/>
                    </a:lnTo>
                    <a:lnTo>
                      <a:pt x="553" y="1921"/>
                    </a:lnTo>
                    <a:lnTo>
                      <a:pt x="567" y="1930"/>
                    </a:lnTo>
                    <a:lnTo>
                      <a:pt x="3188" y="1930"/>
                    </a:lnTo>
                    <a:lnTo>
                      <a:pt x="3202" y="1921"/>
                    </a:lnTo>
                    <a:lnTo>
                      <a:pt x="3211" y="1906"/>
                    </a:lnTo>
                    <a:lnTo>
                      <a:pt x="3214" y="1890"/>
                    </a:lnTo>
                    <a:lnTo>
                      <a:pt x="3214" y="350"/>
                    </a:lnTo>
                    <a:lnTo>
                      <a:pt x="3212" y="336"/>
                    </a:lnTo>
                    <a:lnTo>
                      <a:pt x="3206" y="324"/>
                    </a:lnTo>
                    <a:lnTo>
                      <a:pt x="3196" y="314"/>
                    </a:lnTo>
                    <a:lnTo>
                      <a:pt x="3185" y="308"/>
                    </a:lnTo>
                    <a:lnTo>
                      <a:pt x="3170" y="305"/>
                    </a:lnTo>
                    <a:lnTo>
                      <a:pt x="585" y="305"/>
                    </a:lnTo>
                    <a:close/>
                    <a:moveTo>
                      <a:pt x="585" y="0"/>
                    </a:moveTo>
                    <a:lnTo>
                      <a:pt x="3170" y="0"/>
                    </a:lnTo>
                    <a:lnTo>
                      <a:pt x="3218" y="3"/>
                    </a:lnTo>
                    <a:lnTo>
                      <a:pt x="3263" y="13"/>
                    </a:lnTo>
                    <a:lnTo>
                      <a:pt x="3306" y="27"/>
                    </a:lnTo>
                    <a:lnTo>
                      <a:pt x="3346" y="48"/>
                    </a:lnTo>
                    <a:lnTo>
                      <a:pt x="3384" y="73"/>
                    </a:lnTo>
                    <a:lnTo>
                      <a:pt x="3418" y="103"/>
                    </a:lnTo>
                    <a:lnTo>
                      <a:pt x="3448" y="136"/>
                    </a:lnTo>
                    <a:lnTo>
                      <a:pt x="3473" y="173"/>
                    </a:lnTo>
                    <a:lnTo>
                      <a:pt x="3493" y="214"/>
                    </a:lnTo>
                    <a:lnTo>
                      <a:pt x="3508" y="256"/>
                    </a:lnTo>
                    <a:lnTo>
                      <a:pt x="3517" y="302"/>
                    </a:lnTo>
                    <a:lnTo>
                      <a:pt x="3520" y="350"/>
                    </a:lnTo>
                    <a:lnTo>
                      <a:pt x="3520" y="1890"/>
                    </a:lnTo>
                    <a:lnTo>
                      <a:pt x="3518" y="1931"/>
                    </a:lnTo>
                    <a:lnTo>
                      <a:pt x="3510" y="1970"/>
                    </a:lnTo>
                    <a:lnTo>
                      <a:pt x="3500" y="2009"/>
                    </a:lnTo>
                    <a:lnTo>
                      <a:pt x="3509" y="2028"/>
                    </a:lnTo>
                    <a:lnTo>
                      <a:pt x="3516" y="2049"/>
                    </a:lnTo>
                    <a:lnTo>
                      <a:pt x="3749" y="2983"/>
                    </a:lnTo>
                    <a:lnTo>
                      <a:pt x="3754" y="3006"/>
                    </a:lnTo>
                    <a:lnTo>
                      <a:pt x="3756" y="3029"/>
                    </a:lnTo>
                    <a:lnTo>
                      <a:pt x="3753" y="3060"/>
                    </a:lnTo>
                    <a:lnTo>
                      <a:pt x="3743" y="3090"/>
                    </a:lnTo>
                    <a:lnTo>
                      <a:pt x="3729" y="3116"/>
                    </a:lnTo>
                    <a:lnTo>
                      <a:pt x="3710" y="3140"/>
                    </a:lnTo>
                    <a:lnTo>
                      <a:pt x="3687" y="3158"/>
                    </a:lnTo>
                    <a:lnTo>
                      <a:pt x="3660" y="3173"/>
                    </a:lnTo>
                    <a:lnTo>
                      <a:pt x="3631" y="3182"/>
                    </a:lnTo>
                    <a:lnTo>
                      <a:pt x="3599" y="3186"/>
                    </a:lnTo>
                    <a:lnTo>
                      <a:pt x="157" y="3186"/>
                    </a:lnTo>
                    <a:lnTo>
                      <a:pt x="129" y="3183"/>
                    </a:lnTo>
                    <a:lnTo>
                      <a:pt x="101" y="3175"/>
                    </a:lnTo>
                    <a:lnTo>
                      <a:pt x="75" y="3163"/>
                    </a:lnTo>
                    <a:lnTo>
                      <a:pt x="52" y="3146"/>
                    </a:lnTo>
                    <a:lnTo>
                      <a:pt x="33" y="3125"/>
                    </a:lnTo>
                    <a:lnTo>
                      <a:pt x="18" y="3101"/>
                    </a:lnTo>
                    <a:lnTo>
                      <a:pt x="7" y="3075"/>
                    </a:lnTo>
                    <a:lnTo>
                      <a:pt x="1" y="3047"/>
                    </a:lnTo>
                    <a:lnTo>
                      <a:pt x="0" y="3019"/>
                    </a:lnTo>
                    <a:lnTo>
                      <a:pt x="5" y="2991"/>
                    </a:lnTo>
                    <a:lnTo>
                      <a:pt x="240" y="2049"/>
                    </a:lnTo>
                    <a:lnTo>
                      <a:pt x="247" y="2028"/>
                    </a:lnTo>
                    <a:lnTo>
                      <a:pt x="256" y="2009"/>
                    </a:lnTo>
                    <a:lnTo>
                      <a:pt x="245" y="1970"/>
                    </a:lnTo>
                    <a:lnTo>
                      <a:pt x="238" y="1931"/>
                    </a:lnTo>
                    <a:lnTo>
                      <a:pt x="236" y="1890"/>
                    </a:lnTo>
                    <a:lnTo>
                      <a:pt x="236" y="350"/>
                    </a:lnTo>
                    <a:lnTo>
                      <a:pt x="239" y="302"/>
                    </a:lnTo>
                    <a:lnTo>
                      <a:pt x="248" y="256"/>
                    </a:lnTo>
                    <a:lnTo>
                      <a:pt x="263" y="214"/>
                    </a:lnTo>
                    <a:lnTo>
                      <a:pt x="283" y="173"/>
                    </a:lnTo>
                    <a:lnTo>
                      <a:pt x="308" y="136"/>
                    </a:lnTo>
                    <a:lnTo>
                      <a:pt x="338" y="103"/>
                    </a:lnTo>
                    <a:lnTo>
                      <a:pt x="372" y="73"/>
                    </a:lnTo>
                    <a:lnTo>
                      <a:pt x="409" y="48"/>
                    </a:lnTo>
                    <a:lnTo>
                      <a:pt x="450" y="27"/>
                    </a:lnTo>
                    <a:lnTo>
                      <a:pt x="493" y="13"/>
                    </a:lnTo>
                    <a:lnTo>
                      <a:pt x="538" y="3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9A816EAE-BE08-F4B9-C5EE-EA795B31E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8" y="4071"/>
                <a:ext cx="108" cy="109"/>
              </a:xfrm>
              <a:custGeom>
                <a:avLst/>
                <a:gdLst>
                  <a:gd name="T0" fmla="*/ 49 w 654"/>
                  <a:gd name="T1" fmla="*/ 0 h 654"/>
                  <a:gd name="T2" fmla="*/ 63 w 654"/>
                  <a:gd name="T3" fmla="*/ 2 h 654"/>
                  <a:gd name="T4" fmla="*/ 515 w 654"/>
                  <a:gd name="T5" fmla="*/ 174 h 654"/>
                  <a:gd name="T6" fmla="*/ 527 w 654"/>
                  <a:gd name="T7" fmla="*/ 181 h 654"/>
                  <a:gd name="T8" fmla="*/ 536 w 654"/>
                  <a:gd name="T9" fmla="*/ 192 h 654"/>
                  <a:gd name="T10" fmla="*/ 542 w 654"/>
                  <a:gd name="T11" fmla="*/ 205 h 654"/>
                  <a:gd name="T12" fmla="*/ 544 w 654"/>
                  <a:gd name="T13" fmla="*/ 220 h 654"/>
                  <a:gd name="T14" fmla="*/ 541 w 654"/>
                  <a:gd name="T15" fmla="*/ 234 h 654"/>
                  <a:gd name="T16" fmla="*/ 534 w 654"/>
                  <a:gd name="T17" fmla="*/ 247 h 654"/>
                  <a:gd name="T18" fmla="*/ 524 w 654"/>
                  <a:gd name="T19" fmla="*/ 256 h 654"/>
                  <a:gd name="T20" fmla="*/ 510 w 654"/>
                  <a:gd name="T21" fmla="*/ 262 h 654"/>
                  <a:gd name="T22" fmla="*/ 412 w 654"/>
                  <a:gd name="T23" fmla="*/ 289 h 654"/>
                  <a:gd name="T24" fmla="*/ 641 w 654"/>
                  <a:gd name="T25" fmla="*/ 518 h 654"/>
                  <a:gd name="T26" fmla="*/ 649 w 654"/>
                  <a:gd name="T27" fmla="*/ 529 h 654"/>
                  <a:gd name="T28" fmla="*/ 654 w 654"/>
                  <a:gd name="T29" fmla="*/ 543 h 654"/>
                  <a:gd name="T30" fmla="*/ 654 w 654"/>
                  <a:gd name="T31" fmla="*/ 558 h 654"/>
                  <a:gd name="T32" fmla="*/ 649 w 654"/>
                  <a:gd name="T33" fmla="*/ 572 h 654"/>
                  <a:gd name="T34" fmla="*/ 641 w 654"/>
                  <a:gd name="T35" fmla="*/ 583 h 654"/>
                  <a:gd name="T36" fmla="*/ 583 w 654"/>
                  <a:gd name="T37" fmla="*/ 641 h 654"/>
                  <a:gd name="T38" fmla="*/ 571 w 654"/>
                  <a:gd name="T39" fmla="*/ 649 h 654"/>
                  <a:gd name="T40" fmla="*/ 557 w 654"/>
                  <a:gd name="T41" fmla="*/ 654 h 654"/>
                  <a:gd name="T42" fmla="*/ 543 w 654"/>
                  <a:gd name="T43" fmla="*/ 654 h 654"/>
                  <a:gd name="T44" fmla="*/ 530 w 654"/>
                  <a:gd name="T45" fmla="*/ 649 h 654"/>
                  <a:gd name="T46" fmla="*/ 517 w 654"/>
                  <a:gd name="T47" fmla="*/ 641 h 654"/>
                  <a:gd name="T48" fmla="*/ 289 w 654"/>
                  <a:gd name="T49" fmla="*/ 412 h 654"/>
                  <a:gd name="T50" fmla="*/ 262 w 654"/>
                  <a:gd name="T51" fmla="*/ 510 h 654"/>
                  <a:gd name="T52" fmla="*/ 256 w 654"/>
                  <a:gd name="T53" fmla="*/ 524 h 654"/>
                  <a:gd name="T54" fmla="*/ 246 w 654"/>
                  <a:gd name="T55" fmla="*/ 534 h 654"/>
                  <a:gd name="T56" fmla="*/ 234 w 654"/>
                  <a:gd name="T57" fmla="*/ 541 h 654"/>
                  <a:gd name="T58" fmla="*/ 220 w 654"/>
                  <a:gd name="T59" fmla="*/ 544 h 654"/>
                  <a:gd name="T60" fmla="*/ 205 w 654"/>
                  <a:gd name="T61" fmla="*/ 543 h 654"/>
                  <a:gd name="T62" fmla="*/ 192 w 654"/>
                  <a:gd name="T63" fmla="*/ 536 h 654"/>
                  <a:gd name="T64" fmla="*/ 181 w 654"/>
                  <a:gd name="T65" fmla="*/ 527 h 654"/>
                  <a:gd name="T66" fmla="*/ 174 w 654"/>
                  <a:gd name="T67" fmla="*/ 515 h 654"/>
                  <a:gd name="T68" fmla="*/ 3 w 654"/>
                  <a:gd name="T69" fmla="*/ 62 h 654"/>
                  <a:gd name="T70" fmla="*/ 0 w 654"/>
                  <a:gd name="T71" fmla="*/ 50 h 654"/>
                  <a:gd name="T72" fmla="*/ 0 w 654"/>
                  <a:gd name="T73" fmla="*/ 36 h 654"/>
                  <a:gd name="T74" fmla="*/ 5 w 654"/>
                  <a:gd name="T75" fmla="*/ 24 h 654"/>
                  <a:gd name="T76" fmla="*/ 14 w 654"/>
                  <a:gd name="T77" fmla="*/ 13 h 654"/>
                  <a:gd name="T78" fmla="*/ 24 w 654"/>
                  <a:gd name="T79" fmla="*/ 5 h 654"/>
                  <a:gd name="T80" fmla="*/ 37 w 654"/>
                  <a:gd name="T81" fmla="*/ 1 h 654"/>
                  <a:gd name="T82" fmla="*/ 49 w 654"/>
                  <a:gd name="T83" fmla="*/ 0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54" h="654">
                    <a:moveTo>
                      <a:pt x="49" y="0"/>
                    </a:moveTo>
                    <a:lnTo>
                      <a:pt x="63" y="2"/>
                    </a:lnTo>
                    <a:lnTo>
                      <a:pt x="515" y="174"/>
                    </a:lnTo>
                    <a:lnTo>
                      <a:pt x="527" y="181"/>
                    </a:lnTo>
                    <a:lnTo>
                      <a:pt x="536" y="192"/>
                    </a:lnTo>
                    <a:lnTo>
                      <a:pt x="542" y="205"/>
                    </a:lnTo>
                    <a:lnTo>
                      <a:pt x="544" y="220"/>
                    </a:lnTo>
                    <a:lnTo>
                      <a:pt x="541" y="234"/>
                    </a:lnTo>
                    <a:lnTo>
                      <a:pt x="534" y="247"/>
                    </a:lnTo>
                    <a:lnTo>
                      <a:pt x="524" y="256"/>
                    </a:lnTo>
                    <a:lnTo>
                      <a:pt x="510" y="262"/>
                    </a:lnTo>
                    <a:lnTo>
                      <a:pt x="412" y="289"/>
                    </a:lnTo>
                    <a:lnTo>
                      <a:pt x="641" y="518"/>
                    </a:lnTo>
                    <a:lnTo>
                      <a:pt x="649" y="529"/>
                    </a:lnTo>
                    <a:lnTo>
                      <a:pt x="654" y="543"/>
                    </a:lnTo>
                    <a:lnTo>
                      <a:pt x="654" y="558"/>
                    </a:lnTo>
                    <a:lnTo>
                      <a:pt x="649" y="572"/>
                    </a:lnTo>
                    <a:lnTo>
                      <a:pt x="641" y="583"/>
                    </a:lnTo>
                    <a:lnTo>
                      <a:pt x="583" y="641"/>
                    </a:lnTo>
                    <a:lnTo>
                      <a:pt x="571" y="649"/>
                    </a:lnTo>
                    <a:lnTo>
                      <a:pt x="557" y="654"/>
                    </a:lnTo>
                    <a:lnTo>
                      <a:pt x="543" y="654"/>
                    </a:lnTo>
                    <a:lnTo>
                      <a:pt x="530" y="649"/>
                    </a:lnTo>
                    <a:lnTo>
                      <a:pt x="517" y="641"/>
                    </a:lnTo>
                    <a:lnTo>
                      <a:pt x="289" y="412"/>
                    </a:lnTo>
                    <a:lnTo>
                      <a:pt x="262" y="510"/>
                    </a:lnTo>
                    <a:lnTo>
                      <a:pt x="256" y="524"/>
                    </a:lnTo>
                    <a:lnTo>
                      <a:pt x="246" y="534"/>
                    </a:lnTo>
                    <a:lnTo>
                      <a:pt x="234" y="541"/>
                    </a:lnTo>
                    <a:lnTo>
                      <a:pt x="220" y="544"/>
                    </a:lnTo>
                    <a:lnTo>
                      <a:pt x="205" y="543"/>
                    </a:lnTo>
                    <a:lnTo>
                      <a:pt x="192" y="536"/>
                    </a:lnTo>
                    <a:lnTo>
                      <a:pt x="181" y="527"/>
                    </a:lnTo>
                    <a:lnTo>
                      <a:pt x="174" y="515"/>
                    </a:lnTo>
                    <a:lnTo>
                      <a:pt x="3" y="62"/>
                    </a:lnTo>
                    <a:lnTo>
                      <a:pt x="0" y="50"/>
                    </a:lnTo>
                    <a:lnTo>
                      <a:pt x="0" y="36"/>
                    </a:lnTo>
                    <a:lnTo>
                      <a:pt x="5" y="24"/>
                    </a:lnTo>
                    <a:lnTo>
                      <a:pt x="14" y="13"/>
                    </a:lnTo>
                    <a:lnTo>
                      <a:pt x="24" y="5"/>
                    </a:lnTo>
                    <a:lnTo>
                      <a:pt x="37" y="1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6A4E080F-1F22-0FAF-DAEA-3ED6AFA80E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729715" y="3021003"/>
              <a:ext cx="2462940" cy="1494436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dirty="0"/>
            </a:p>
            <a:p>
              <a:r>
                <a:rPr lang="en-US" altLang="ko-KR" dirty="0"/>
                <a:t>Login : </a:t>
              </a:r>
            </a:p>
            <a:p>
              <a:r>
                <a:rPr lang="en-US" altLang="ko-KR" dirty="0"/>
                <a:t>Login: admin</a:t>
              </a:r>
              <a:endParaRPr lang="ko-KR" altLang="ko-KR" dirty="0"/>
            </a:p>
            <a:p>
              <a:r>
                <a:rPr lang="en-US" altLang="ko-KR" dirty="0"/>
                <a:t>Password: admin</a:t>
              </a:r>
            </a:p>
            <a:p>
              <a:r>
                <a:rPr lang="en-US" altLang="ko-KR" sz="1600" dirty="0"/>
                <a:t>WTC-COM1&gt;</a:t>
              </a:r>
              <a:endParaRPr lang="ko-KR" altLang="ko-KR" sz="1600" dirty="0"/>
            </a:p>
            <a:p>
              <a:endParaRPr lang="ko-KR" altLang="en-US" dirty="0"/>
            </a:p>
          </p:txBody>
        </p:sp>
      </p:grpSp>
      <p:pic>
        <p:nvPicPr>
          <p:cNvPr id="13" name="Picture 3">
            <a:extLst>
              <a:ext uri="{FF2B5EF4-FFF2-40B4-BE49-F238E27FC236}">
                <a16:creationId xmlns:a16="http://schemas.microsoft.com/office/drawing/2014/main" id="{CA18CE6D-9FDA-44C7-8781-6A43438F8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954" y="3247023"/>
            <a:ext cx="3092518" cy="1268416"/>
          </a:xfrm>
          <a:prstGeom prst="rect">
            <a:avLst/>
          </a:prstGeom>
          <a:noFill/>
        </p:spPr>
      </p:pic>
      <p:cxnSp>
        <p:nvCxnSpPr>
          <p:cNvPr id="17" name="연결선: 구부러짐 16">
            <a:extLst>
              <a:ext uri="{FF2B5EF4-FFF2-40B4-BE49-F238E27FC236}">
                <a16:creationId xmlns:a16="http://schemas.microsoft.com/office/drawing/2014/main" id="{609897AF-1758-8381-984B-9E024687C58F}"/>
              </a:ext>
            </a:extLst>
          </p:cNvPr>
          <p:cNvCxnSpPr>
            <a:cxnSpLocks/>
          </p:cNvCxnSpPr>
          <p:nvPr/>
        </p:nvCxnSpPr>
        <p:spPr>
          <a:xfrm>
            <a:off x="2730113" y="3927327"/>
            <a:ext cx="2571560" cy="738664"/>
          </a:xfrm>
          <a:prstGeom prst="curved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56BE879F-2E75-DF53-6E9A-704C3219C043}"/>
              </a:ext>
            </a:extLst>
          </p:cNvPr>
          <p:cNvSpPr/>
          <p:nvPr/>
        </p:nvSpPr>
        <p:spPr>
          <a:xfrm>
            <a:off x="605190" y="1484983"/>
            <a:ext cx="8396989" cy="738664"/>
          </a:xfrm>
          <a:prstGeom prst="rect">
            <a:avLst/>
          </a:prstGeom>
          <a:solidFill>
            <a:srgbClr val="86B06E"/>
          </a:solidFill>
        </p:spPr>
        <p:txBody>
          <a:bodyPr wrap="square" anchor="b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  <a:tabLst>
                <a:tab pos="1473200" algn="l"/>
                <a:tab pos="2327275" algn="l"/>
              </a:tabLst>
            </a:pPr>
            <a:r>
              <a:rPr lang="ko-KR" altLang="en-US" sz="1400" dirty="0"/>
              <a:t>장치와 연결되면 초기에 터미널 </a:t>
            </a:r>
            <a:r>
              <a:rPr lang="en-US" altLang="ko-KR" sz="1400" dirty="0"/>
              <a:t>ID/PW </a:t>
            </a:r>
            <a:r>
              <a:rPr lang="ko-KR" altLang="en-US" sz="1400" dirty="0"/>
              <a:t>는 </a:t>
            </a:r>
            <a:r>
              <a:rPr lang="en-US" altLang="ko-KR" sz="1400" dirty="0"/>
              <a:t>(</a:t>
            </a:r>
            <a:r>
              <a:rPr lang="ko-KR" altLang="en-US" sz="1400" dirty="0"/>
              <a:t>소문자</a:t>
            </a:r>
            <a:r>
              <a:rPr lang="en-US" altLang="ko-KR" sz="1400" dirty="0"/>
              <a:t>)</a:t>
            </a:r>
            <a:r>
              <a:rPr lang="ko-KR" altLang="en-US" sz="1400" dirty="0"/>
              <a:t> </a:t>
            </a:r>
            <a:r>
              <a:rPr lang="en-US" altLang="ko-KR" sz="1400" dirty="0">
                <a:highlight>
                  <a:srgbClr val="FFFF00"/>
                </a:highlight>
              </a:rPr>
              <a:t>admin / admin </a:t>
            </a:r>
            <a:r>
              <a:rPr lang="ko-KR" altLang="en-US" sz="1400" dirty="0"/>
              <a:t>으로 입력한다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l"/>
              <a:tabLst>
                <a:tab pos="1473200" algn="l"/>
                <a:tab pos="2327275" algn="l"/>
              </a:tabLst>
            </a:pP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l"/>
              <a:tabLst>
                <a:tab pos="1473200" algn="l"/>
                <a:tab pos="2327275" algn="l"/>
              </a:tabLst>
            </a:pPr>
            <a:r>
              <a:rPr lang="en-US" altLang="ko-KR" sz="1400" dirty="0"/>
              <a:t>“WTC-COM1” </a:t>
            </a:r>
            <a:r>
              <a:rPr lang="ko-KR" altLang="en-US" sz="1400" dirty="0"/>
              <a:t>프롬프트 표시되며 명령어를 입력한다</a:t>
            </a:r>
            <a:r>
              <a:rPr lang="en-US" altLang="ko-KR" sz="1400" dirty="0"/>
              <a:t>. </a:t>
            </a:r>
          </a:p>
        </p:txBody>
      </p:sp>
      <p:pic>
        <p:nvPicPr>
          <p:cNvPr id="2" name="그림 34" descr="UCM-120 CIT 연결도">
            <a:extLst>
              <a:ext uri="{FF2B5EF4-FFF2-40B4-BE49-F238E27FC236}">
                <a16:creationId xmlns:a16="http://schemas.microsoft.com/office/drawing/2014/main" id="{DE011D5D-115B-936E-7F33-0791D04AF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59" y="4775355"/>
            <a:ext cx="3133170" cy="1141879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6" name="모서리가 둥근 직사각형 56">
            <a:extLst>
              <a:ext uri="{FF2B5EF4-FFF2-40B4-BE49-F238E27FC236}">
                <a16:creationId xmlns:a16="http://schemas.microsoft.com/office/drawing/2014/main" id="{ECDB2F67-FC3F-13E3-D10F-30A02633837F}"/>
              </a:ext>
            </a:extLst>
          </p:cNvPr>
          <p:cNvSpPr/>
          <p:nvPr/>
        </p:nvSpPr>
        <p:spPr>
          <a:xfrm>
            <a:off x="326197" y="769019"/>
            <a:ext cx="3193674" cy="470443"/>
          </a:xfrm>
          <a:prstGeom prst="roundRect">
            <a:avLst>
              <a:gd name="adj" fmla="val 5484"/>
            </a:avLst>
          </a:prstGeom>
          <a:noFill/>
          <a:ln>
            <a:noFill/>
          </a:ln>
          <a:effectLst>
            <a:outerShdw blurRad="304800" dist="1270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28600" h="317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altLang="ko-KR" sz="2000" dirty="0">
                <a:solidFill>
                  <a:srgbClr val="3A3A3A"/>
                </a:solidFill>
                <a:cs typeface="Aharoni" panose="02010803020104030203" pitchFamily="2" charset="-79"/>
              </a:rPr>
              <a:t>3-2. Cable  </a:t>
            </a:r>
            <a:r>
              <a:rPr lang="ko-KR" altLang="en-US" sz="2000" dirty="0">
                <a:solidFill>
                  <a:srgbClr val="3A3A3A"/>
                </a:solidFill>
                <a:cs typeface="Aharoni" panose="02010803020104030203" pitchFamily="2" charset="-79"/>
              </a:rPr>
              <a:t>접속</a:t>
            </a:r>
            <a:r>
              <a:rPr lang="en-US" altLang="ko-KR" sz="2000" dirty="0">
                <a:solidFill>
                  <a:srgbClr val="3A3A3A"/>
                </a:solidFill>
                <a:cs typeface="Aharoni" panose="02010803020104030203" pitchFamily="2" charset="-79"/>
              </a:rPr>
              <a:t> </a:t>
            </a:r>
            <a:endParaRPr lang="en-US" altLang="ko-KR" sz="700" dirty="0">
              <a:solidFill>
                <a:srgbClr val="3A3A3A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01E1A7-F994-2FE2-7BDB-14BEC51031E7}"/>
              </a:ext>
            </a:extLst>
          </p:cNvPr>
          <p:cNvSpPr txBox="1"/>
          <p:nvPr/>
        </p:nvSpPr>
        <p:spPr>
          <a:xfrm>
            <a:off x="8414327" y="214119"/>
            <a:ext cx="1254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사전 작업</a:t>
            </a:r>
            <a:endParaRPr lang="en-US" altLang="ko-KR" sz="9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0F8616C-6023-9ADB-893D-248F513DA122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339935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20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306012" y="1910164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600" dirty="0"/>
            </a:p>
            <a:p>
              <a:r>
                <a:rPr lang="en-US" altLang="ko-KR" sz="1600" dirty="0"/>
                <a:t>WTC-COM1&gt;</a:t>
              </a:r>
            </a:p>
            <a:p>
              <a:r>
                <a:rPr lang="en-US" altLang="ko-KR" sz="1600" dirty="0"/>
                <a:t>WTC-COM1&gt;</a:t>
              </a:r>
              <a:r>
                <a:rPr lang="en-US" altLang="ko-KR" sz="1600" u="sng" dirty="0">
                  <a:highlight>
                    <a:srgbClr val="FFFF00"/>
                  </a:highlight>
                </a:rPr>
                <a:t>PRV-SYS::::COT60,0;</a:t>
              </a:r>
              <a:r>
                <a:rPr lang="en-US" altLang="ko-KR" sz="16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(TID</a:t>
              </a:r>
              <a:r>
                <a:rPr lang="ko-KR" altLang="en-US" sz="1400" dirty="0">
                  <a:solidFill>
                    <a:srgbClr val="C00000"/>
                  </a:solidFill>
                </a:rPr>
                <a:t>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600" dirty="0"/>
                <a:t>IS SUCCESSFULLY EXECUTED </a:t>
              </a:r>
            </a:p>
            <a:p>
              <a:r>
                <a:rPr lang="en-US" altLang="ko-KR" sz="1600" dirty="0"/>
                <a:t>=========================== </a:t>
              </a:r>
            </a:p>
            <a:p>
              <a:r>
                <a:rPr lang="en-US" altLang="ko-KR" sz="1600" dirty="0"/>
                <a:t>SUCCESS</a:t>
              </a:r>
            </a:p>
            <a:p>
              <a:r>
                <a:rPr lang="en-US" altLang="ko-KR" sz="1600" dirty="0"/>
                <a:t>--------------------------------------------</a:t>
              </a:r>
            </a:p>
            <a:p>
              <a:r>
                <a:rPr lang="en-US" altLang="ko-KR" sz="1600" dirty="0"/>
                <a:t>WTC-COM1&gt; </a:t>
              </a:r>
              <a:r>
                <a:rPr lang="en-US" altLang="ko-KR" sz="1600" u="sng" dirty="0">
                  <a:highlight>
                    <a:srgbClr val="FFFF00"/>
                  </a:highlight>
                </a:rPr>
                <a:t>RTRV-SYS;</a:t>
              </a:r>
              <a:r>
                <a:rPr lang="en-US" altLang="ko-KR" sz="1600" dirty="0"/>
                <a:t> 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장치</a:t>
              </a:r>
              <a:r>
                <a:rPr lang="en-US" altLang="ko-KR" sz="1400" dirty="0">
                  <a:solidFill>
                    <a:srgbClr val="C00000"/>
                  </a:solidFill>
                </a:rPr>
                <a:t> TID</a:t>
              </a:r>
              <a:r>
                <a:rPr lang="ko-KR" altLang="en-US" sz="1400" dirty="0">
                  <a:solidFill>
                    <a:srgbClr val="C00000"/>
                  </a:solidFill>
                </a:rPr>
                <a:t>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600" dirty="0"/>
                <a:t>--------------------------------------------</a:t>
              </a:r>
            </a:p>
            <a:p>
              <a:r>
                <a:rPr lang="en-US" altLang="ko-KR" sz="1600" dirty="0"/>
                <a:t>SUCCESS</a:t>
              </a:r>
              <a:endParaRPr lang="ko-KR" altLang="ko-KR" sz="1600" u="sng" dirty="0">
                <a:solidFill>
                  <a:srgbClr val="C00000"/>
                </a:solidFill>
              </a:endParaRPr>
            </a:p>
            <a:p>
              <a:endParaRPr lang="ko-KR" altLang="en-US" dirty="0"/>
            </a:p>
          </p:txBody>
        </p:sp>
      </p:grpSp>
      <p:sp>
        <p:nvSpPr>
          <p:cNvPr id="10" name="AutoShape 4">
            <a:extLst>
              <a:ext uri="{FF2B5EF4-FFF2-40B4-BE49-F238E27FC236}">
                <a16:creationId xmlns:a16="http://schemas.microsoft.com/office/drawing/2014/main" id="{C362AED5-BA0E-CA84-74FC-075E390B1A17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60736" y="4189913"/>
            <a:ext cx="2834457" cy="1004455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WTC-COM1&gt;</a:t>
            </a:r>
          </a:p>
          <a:p>
            <a:r>
              <a:rPr lang="en-US" altLang="ko-KR" sz="1200" dirty="0"/>
              <a:t>WTC-COM1&gt;</a:t>
            </a:r>
            <a:r>
              <a:rPr lang="en-US" altLang="ko-KR" sz="1600" u="sng" dirty="0"/>
              <a:t>PRV-SYS::::</a:t>
            </a:r>
            <a:r>
              <a:rPr lang="en-US" altLang="ko-KR" sz="1600" u="sng" dirty="0">
                <a:solidFill>
                  <a:srgbClr val="FF0000"/>
                </a:solidFill>
                <a:highlight>
                  <a:srgbClr val="FFFF00"/>
                </a:highlight>
              </a:rPr>
              <a:t>60</a:t>
            </a:r>
            <a:r>
              <a:rPr lang="en-US" altLang="ko-KR" sz="1600" u="sng" dirty="0">
                <a:highlight>
                  <a:srgbClr val="FFFF00"/>
                </a:highlight>
              </a:rPr>
              <a:t>COT</a:t>
            </a:r>
            <a:r>
              <a:rPr lang="en-US" altLang="ko-KR" sz="1600" u="sng" dirty="0"/>
              <a:t>;</a:t>
            </a:r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5" name="AutoShape 4">
            <a:extLst>
              <a:ext uri="{FF2B5EF4-FFF2-40B4-BE49-F238E27FC236}">
                <a16:creationId xmlns:a16="http://schemas.microsoft.com/office/drawing/2014/main" id="{CB7C45F0-F12C-256A-652B-D05BDD9F638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60735" y="2071815"/>
            <a:ext cx="2834457" cy="1004455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WTC-COM1&gt;</a:t>
            </a:r>
          </a:p>
          <a:p>
            <a:r>
              <a:rPr lang="en-US" altLang="ko-KR" sz="1200" dirty="0"/>
              <a:t>WTC-COM1&gt;</a:t>
            </a:r>
            <a:r>
              <a:rPr lang="en-US" altLang="ko-KR" sz="1600" u="sng" dirty="0"/>
              <a:t>PRV-SYS::::</a:t>
            </a:r>
            <a:r>
              <a:rPr lang="en-US" altLang="ko-KR" sz="1600" u="sng" dirty="0">
                <a:solidFill>
                  <a:schemeClr val="accent6">
                    <a:lumMod val="50000"/>
                  </a:schemeClr>
                </a:solidFill>
                <a:highlight>
                  <a:srgbClr val="FFFF00"/>
                </a:highlight>
              </a:rPr>
              <a:t>COT</a:t>
            </a:r>
            <a:r>
              <a:rPr lang="en-US" altLang="ko-KR" sz="1600" u="sng" dirty="0">
                <a:highlight>
                  <a:srgbClr val="FFFF00"/>
                </a:highlight>
              </a:rPr>
              <a:t>60</a:t>
            </a:r>
            <a:r>
              <a:rPr lang="en-US" altLang="ko-KR" sz="1600" u="sng" dirty="0"/>
              <a:t>;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E2303C-6EE8-AC8C-EE0A-531C6A8A6FC3}"/>
              </a:ext>
            </a:extLst>
          </p:cNvPr>
          <p:cNvSpPr txBox="1"/>
          <p:nvPr/>
        </p:nvSpPr>
        <p:spPr>
          <a:xfrm>
            <a:off x="5313970" y="4030421"/>
            <a:ext cx="10584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8000" b="1" dirty="0">
                <a:solidFill>
                  <a:srgbClr val="FF0000"/>
                </a:solidFill>
                <a:latin typeface="Arial Black" panose="020B0A04020102020204" pitchFamily="34" charset="0"/>
              </a:rPr>
              <a:t>X</a:t>
            </a:r>
            <a:endParaRPr lang="ko-KR" altLang="en-US" sz="8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6E9E41-A725-D8CB-F3B7-656A424E8D2B}"/>
              </a:ext>
            </a:extLst>
          </p:cNvPr>
          <p:cNvSpPr txBox="1"/>
          <p:nvPr/>
        </p:nvSpPr>
        <p:spPr>
          <a:xfrm>
            <a:off x="5247919" y="1962627"/>
            <a:ext cx="11905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8000" b="1" dirty="0">
                <a:solidFill>
                  <a:schemeClr val="accent6"/>
                </a:solidFill>
                <a:latin typeface="Arial Black" panose="020B0A04020102020204" pitchFamily="34" charset="0"/>
              </a:rPr>
              <a:t>O</a:t>
            </a:r>
            <a:endParaRPr lang="ko-KR" altLang="en-US" sz="8000" b="1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en-US" altLang="ko-KR" sz="1600" dirty="0"/>
              <a:t>TID( Target ID) </a:t>
            </a:r>
            <a:r>
              <a:rPr lang="ko-KR" altLang="en-US" sz="1600" dirty="0"/>
              <a:t>장비 고유의 값으로</a:t>
            </a:r>
            <a:r>
              <a:rPr lang="en-US" altLang="ko-KR" sz="1600" dirty="0"/>
              <a:t> </a:t>
            </a:r>
            <a:r>
              <a:rPr lang="ko-KR" altLang="en-US" sz="1600" dirty="0"/>
              <a:t>설정되어 통신 되는 </a:t>
            </a:r>
            <a:r>
              <a:rPr lang="en-US" altLang="ko-KR" sz="1600" dirty="0"/>
              <a:t>ID</a:t>
            </a:r>
            <a:r>
              <a:rPr lang="ko-KR" altLang="en-US" sz="1600" dirty="0"/>
              <a:t>값으로 동작설정 시 </a:t>
            </a:r>
            <a:r>
              <a:rPr lang="ko-KR" altLang="en-US" sz="1600" u="sng" dirty="0">
                <a:solidFill>
                  <a:srgbClr val="C00000"/>
                </a:solidFill>
              </a:rPr>
              <a:t>첫</a:t>
            </a:r>
            <a:r>
              <a:rPr lang="en-US" altLang="ko-KR" sz="1600" u="sng" dirty="0">
                <a:solidFill>
                  <a:srgbClr val="C00000"/>
                </a:solidFill>
              </a:rPr>
              <a:t>2</a:t>
            </a:r>
            <a:r>
              <a:rPr lang="ko-KR" altLang="en-US" sz="1600" u="sng" dirty="0">
                <a:solidFill>
                  <a:srgbClr val="C00000"/>
                </a:solidFill>
              </a:rPr>
              <a:t>자는 영문 숫자</a:t>
            </a:r>
            <a:endParaRPr lang="en-US" altLang="ko-KR" sz="1600" u="sng" dirty="0">
              <a:solidFill>
                <a:srgbClr val="C00000"/>
              </a:solidFill>
            </a:endParaRPr>
          </a:p>
          <a:p>
            <a:pPr>
              <a:tabLst>
                <a:tab pos="1473200" algn="l"/>
              </a:tabLst>
            </a:pPr>
            <a:r>
              <a:rPr lang="en-US" altLang="ko-KR" sz="1600" dirty="0"/>
              <a:t>      </a:t>
            </a:r>
            <a:r>
              <a:rPr lang="ko-KR" altLang="en-US" sz="1600" dirty="0"/>
              <a:t>조합으로</a:t>
            </a:r>
            <a:r>
              <a:rPr lang="en-US" altLang="ko-KR" sz="1600" dirty="0"/>
              <a:t>  8</a:t>
            </a:r>
            <a:r>
              <a:rPr lang="ko-KR" altLang="en-US" sz="1600" dirty="0"/>
              <a:t>자내외로 설정하며  </a:t>
            </a:r>
            <a:r>
              <a:rPr lang="en-US" altLang="ko-KR" sz="1600" u="sng" dirty="0">
                <a:solidFill>
                  <a:srgbClr val="C00000"/>
                </a:solidFill>
              </a:rPr>
              <a:t>TID</a:t>
            </a:r>
            <a:r>
              <a:rPr lang="ko-KR" altLang="en-US" sz="1600" u="sng" dirty="0">
                <a:solidFill>
                  <a:srgbClr val="C00000"/>
                </a:solidFill>
              </a:rPr>
              <a:t>변경 후 반드시 리셋 </a:t>
            </a:r>
            <a:r>
              <a:rPr lang="ko-KR" altLang="en-US" sz="1600" dirty="0"/>
              <a:t>해야 시스템에 적용됩니다</a:t>
            </a:r>
            <a:r>
              <a:rPr lang="en-US" altLang="ko-KR" sz="1600" dirty="0"/>
              <a:t>.</a:t>
            </a: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9BCF53DB-ABC9-5C7B-E930-9E8E5E495E45}"/>
              </a:ext>
            </a:extLst>
          </p:cNvPr>
          <p:cNvSpPr>
            <a:spLocks/>
          </p:cNvSpPr>
          <p:nvPr/>
        </p:nvSpPr>
        <p:spPr bwMode="auto">
          <a:xfrm flipV="1">
            <a:off x="4201864" y="2492230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E18862-CA0C-1D07-EEA3-BAAE00E4F5FA}"/>
              </a:ext>
            </a:extLst>
          </p:cNvPr>
          <p:cNvSpPr txBox="1"/>
          <p:nvPr/>
        </p:nvSpPr>
        <p:spPr>
          <a:xfrm>
            <a:off x="7693891" y="214119"/>
            <a:ext cx="1974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TID(Target ID)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8A2ACA0-BA9F-C824-9E62-8B9ABBD3160B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81644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" grpId="0" animBg="1"/>
      <p:bldP spid="2" grpId="1" animBg="1"/>
      <p:bldP spid="2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장치 초기</a:t>
            </a:r>
            <a:r>
              <a:rPr lang="en-US" altLang="ko-KR" sz="1600" dirty="0"/>
              <a:t>IP</a:t>
            </a:r>
            <a:r>
              <a:rPr lang="ko-KR" altLang="en-US" sz="1600" dirty="0"/>
              <a:t>값은 </a:t>
            </a:r>
            <a:r>
              <a:rPr lang="en-US" altLang="ko-KR" sz="1600" dirty="0"/>
              <a:t>10.10.2.7/24</a:t>
            </a:r>
            <a:r>
              <a:rPr lang="ko-KR" altLang="en-US" sz="1600" dirty="0"/>
              <a:t>입니다</a:t>
            </a:r>
            <a:r>
              <a:rPr lang="en-US" altLang="ko-KR" sz="1600" dirty="0"/>
              <a:t>.</a:t>
            </a:r>
          </a:p>
          <a:p>
            <a:pPr>
              <a:tabLst>
                <a:tab pos="1473200" algn="l"/>
              </a:tabLst>
            </a:pPr>
            <a:r>
              <a:rPr lang="en-US" altLang="ko-KR" sz="1600" dirty="0"/>
              <a:t>      </a:t>
            </a:r>
            <a:r>
              <a:rPr lang="ko-KR" altLang="en-US" sz="1600" dirty="0"/>
              <a:t>운용</a:t>
            </a:r>
            <a:r>
              <a:rPr lang="en-US" altLang="ko-KR" sz="1600" dirty="0"/>
              <a:t>(Operation )</a:t>
            </a:r>
            <a:r>
              <a:rPr lang="ko-KR" altLang="en-US" sz="1600" dirty="0"/>
              <a:t> 제어하기위한 </a:t>
            </a:r>
            <a:r>
              <a:rPr lang="en-US" altLang="ko-KR" sz="1600" dirty="0"/>
              <a:t>IP</a:t>
            </a:r>
            <a:r>
              <a:rPr lang="ko-KR" altLang="en-US" sz="1600" dirty="0"/>
              <a:t>를 설정합니다</a:t>
            </a:r>
            <a:endParaRPr lang="en-US" altLang="ko-KR" sz="1600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70EA757-E6CA-B362-3CAB-6FF2D2484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21" y="1956346"/>
            <a:ext cx="5302948" cy="4240514"/>
          </a:xfrm>
          <a:prstGeom prst="rect">
            <a:avLst/>
          </a:prstGeom>
        </p:spPr>
      </p:pic>
      <p:sp>
        <p:nvSpPr>
          <p:cNvPr id="7" name="AutoShape 4">
            <a:extLst>
              <a:ext uri="{FF2B5EF4-FFF2-40B4-BE49-F238E27FC236}">
                <a16:creationId xmlns:a16="http://schemas.microsoft.com/office/drawing/2014/main" id="{A5825901-57C5-4DBF-4C77-6F045895B9B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82254" y="2512055"/>
            <a:ext cx="3990109" cy="2604654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noFill/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sz="1600" dirty="0"/>
          </a:p>
          <a:p>
            <a:r>
              <a:rPr lang="en-US" altLang="ko-KR" sz="1400" dirty="0"/>
              <a:t>WTC-COM1&gt;</a:t>
            </a:r>
          </a:p>
          <a:p>
            <a:r>
              <a:rPr lang="en-US" altLang="ko-KR" sz="1400" dirty="0"/>
              <a:t>WTC-COM1&gt;</a:t>
            </a:r>
            <a:r>
              <a:rPr lang="en-US" altLang="ko-KR" sz="1400" u="sng" dirty="0">
                <a:highlight>
                  <a:srgbClr val="FFFF00"/>
                </a:highlight>
              </a:rPr>
              <a:t>PRV-IP-CFG::::192.168.5.200,255.255</a:t>
            </a:r>
          </a:p>
          <a:p>
            <a:r>
              <a:rPr lang="en-US" altLang="ko-KR" sz="1400" dirty="0"/>
              <a:t>                       </a:t>
            </a:r>
            <a:r>
              <a:rPr lang="en-US" altLang="ko-KR" sz="1400" u="sng" dirty="0">
                <a:highlight>
                  <a:srgbClr val="FFFF00"/>
                </a:highlight>
              </a:rPr>
              <a:t>.255.0,192.168.5.1;</a:t>
            </a:r>
            <a:r>
              <a:rPr lang="en-US" altLang="ko-KR" sz="1400" dirty="0"/>
              <a:t>    </a:t>
            </a:r>
            <a:r>
              <a:rPr lang="en-US" altLang="ko-KR" sz="1400" dirty="0">
                <a:solidFill>
                  <a:srgbClr val="C00000"/>
                </a:solidFill>
              </a:rPr>
              <a:t>(</a:t>
            </a:r>
            <a:r>
              <a:rPr lang="ko-KR" altLang="en-US" sz="1400" dirty="0">
                <a:solidFill>
                  <a:srgbClr val="C00000"/>
                </a:solidFill>
              </a:rPr>
              <a:t>설정</a:t>
            </a:r>
            <a:r>
              <a:rPr lang="en-US" altLang="ko-KR" sz="1400" dirty="0">
                <a:solidFill>
                  <a:srgbClr val="C00000"/>
                </a:solidFill>
              </a:rPr>
              <a:t>)</a:t>
            </a:r>
          </a:p>
          <a:p>
            <a:r>
              <a:rPr lang="en-US" altLang="ko-KR" sz="1400" dirty="0"/>
              <a:t>IS SUCCESSFULLY EXECUTED </a:t>
            </a:r>
          </a:p>
          <a:p>
            <a:r>
              <a:rPr lang="en-US" altLang="ko-KR" sz="1400" dirty="0"/>
              <a:t>=========================== </a:t>
            </a:r>
          </a:p>
          <a:p>
            <a:r>
              <a:rPr lang="en-US" altLang="ko-KR" sz="1400" dirty="0"/>
              <a:t>SUCCESS</a:t>
            </a:r>
          </a:p>
          <a:p>
            <a:r>
              <a:rPr lang="en-US" altLang="ko-KR" sz="1400" dirty="0"/>
              <a:t>--------------------------------------------</a:t>
            </a:r>
          </a:p>
          <a:p>
            <a:r>
              <a:rPr lang="en-US" altLang="ko-KR" sz="1400" dirty="0"/>
              <a:t>WTC-COM1&gt; </a:t>
            </a:r>
            <a:r>
              <a:rPr lang="en-US" altLang="ko-KR" sz="1400" u="sng" dirty="0">
                <a:highlight>
                  <a:srgbClr val="FFFF00"/>
                </a:highlight>
              </a:rPr>
              <a:t>RTRV-IP-CFG;</a:t>
            </a:r>
            <a:r>
              <a:rPr lang="en-US" altLang="ko-KR" sz="1400" dirty="0"/>
              <a:t>   </a:t>
            </a:r>
            <a:r>
              <a:rPr lang="en-US" altLang="ko-KR" sz="1400" dirty="0">
                <a:solidFill>
                  <a:srgbClr val="C00000"/>
                </a:solidFill>
              </a:rPr>
              <a:t>(</a:t>
            </a:r>
            <a:r>
              <a:rPr lang="ko-KR" altLang="en-US" sz="1400" dirty="0">
                <a:solidFill>
                  <a:srgbClr val="C00000"/>
                </a:solidFill>
              </a:rPr>
              <a:t>조회</a:t>
            </a:r>
            <a:r>
              <a:rPr lang="en-US" altLang="ko-KR" sz="1400" dirty="0">
                <a:solidFill>
                  <a:srgbClr val="C00000"/>
                </a:solidFill>
              </a:rPr>
              <a:t>)</a:t>
            </a:r>
          </a:p>
          <a:p>
            <a:endParaRPr lang="ko-KR" altLang="en-US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AA340A7D-44F8-A6DB-31BA-95746E131B8E}"/>
              </a:ext>
            </a:extLst>
          </p:cNvPr>
          <p:cNvSpPr>
            <a:spLocks/>
          </p:cNvSpPr>
          <p:nvPr/>
        </p:nvSpPr>
        <p:spPr bwMode="auto">
          <a:xfrm flipV="1">
            <a:off x="4080376" y="2637483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8FF8F4-3999-4DCD-C5E7-BD6F24387BC8}"/>
              </a:ext>
            </a:extLst>
          </p:cNvPr>
          <p:cNvSpPr txBox="1"/>
          <p:nvPr/>
        </p:nvSpPr>
        <p:spPr>
          <a:xfrm>
            <a:off x="5682911" y="3014163"/>
            <a:ext cx="3990109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</a:t>
            </a:r>
          </a:p>
          <a:p>
            <a:r>
              <a:rPr lang="en-US" altLang="ko-KR" sz="1400" dirty="0"/>
              <a:t>ELEMENT                                  DESCRIPTION</a:t>
            </a:r>
          </a:p>
          <a:p>
            <a:r>
              <a:rPr lang="en-US" altLang="ko-KR" sz="1400" dirty="0"/>
              <a:t>------------------------------------------------------------------</a:t>
            </a:r>
          </a:p>
          <a:p>
            <a:r>
              <a:rPr lang="en-US" altLang="ko-KR" sz="1400" dirty="0"/>
              <a:t>IP ADDRESS                               10.10.2.7</a:t>
            </a:r>
          </a:p>
          <a:p>
            <a:r>
              <a:rPr lang="en-US" altLang="ko-KR" sz="1400" dirty="0"/>
              <a:t>SUBNET MASK                          255.255.255.0</a:t>
            </a:r>
          </a:p>
          <a:p>
            <a:r>
              <a:rPr lang="en-US" altLang="ko-KR" sz="1400" dirty="0"/>
              <a:t>DEFAULT GATEWAY                  10.10.2.1</a:t>
            </a:r>
          </a:p>
          <a:p>
            <a:r>
              <a:rPr lang="en-US" altLang="ko-KR" sz="1400" dirty="0"/>
              <a:t>------------------------------------------------------------------</a:t>
            </a:r>
            <a:endParaRPr lang="ko-KR" altLang="en-US" sz="1400" dirty="0"/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53039178-9D67-A3C9-9906-9CC3EDC03D7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37631" y="2099691"/>
            <a:ext cx="1812207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BCU   IP  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F237F1-88E2-208A-7595-B10C28955F68}"/>
              </a:ext>
            </a:extLst>
          </p:cNvPr>
          <p:cNvSpPr txBox="1"/>
          <p:nvPr/>
        </p:nvSpPr>
        <p:spPr>
          <a:xfrm>
            <a:off x="8608291" y="214119"/>
            <a:ext cx="1060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 IP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8108711-4C07-3D36-7D09-58B2F3F45E6F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  <p:sp>
        <p:nvSpPr>
          <p:cNvPr id="11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337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22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600" dirty="0"/>
            </a:p>
            <a:p>
              <a:r>
                <a:rPr lang="en-US" altLang="ko-KR" sz="1600" dirty="0"/>
                <a:t>WTC-COM1&gt;</a:t>
              </a:r>
            </a:p>
            <a:p>
              <a:r>
                <a:rPr lang="en-US" altLang="ko-KR" sz="1600" dirty="0"/>
                <a:t>WTC-COM1&gt;</a:t>
              </a:r>
              <a:r>
                <a:rPr lang="en-US" altLang="ko-KR" sz="1600" u="sng" dirty="0">
                  <a:highlight>
                    <a:srgbClr val="FFFF00"/>
                  </a:highlight>
                </a:rPr>
                <a:t>PRV-DLC-CLK::::INT;</a:t>
              </a:r>
              <a:r>
                <a:rPr lang="en-US" altLang="ko-KR" sz="16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클럭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600" dirty="0"/>
                <a:t>IS SUCCESSFULLY EXECUTED </a:t>
              </a:r>
            </a:p>
            <a:p>
              <a:r>
                <a:rPr lang="en-US" altLang="ko-KR" sz="1600" dirty="0"/>
                <a:t>=========================== </a:t>
              </a:r>
            </a:p>
            <a:p>
              <a:r>
                <a:rPr lang="en-US" altLang="ko-KR" sz="1600" dirty="0"/>
                <a:t>SUCCESS</a:t>
              </a:r>
            </a:p>
            <a:p>
              <a:r>
                <a:rPr lang="en-US" altLang="ko-KR" sz="1600" dirty="0"/>
                <a:t>--------------------------------------------</a:t>
              </a:r>
            </a:p>
            <a:p>
              <a:r>
                <a:rPr lang="en-US" altLang="ko-KR" sz="1600" dirty="0"/>
                <a:t>WTC-COM1&gt; </a:t>
              </a:r>
              <a:r>
                <a:rPr lang="en-US" altLang="ko-KR" sz="1600" u="sng" dirty="0">
                  <a:highlight>
                    <a:srgbClr val="FFFF00"/>
                  </a:highlight>
                </a:rPr>
                <a:t>RTRV-DLC-CLK;</a:t>
              </a:r>
              <a:r>
                <a:rPr lang="en-US" altLang="ko-KR" sz="1600" dirty="0"/>
                <a:t> 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 </a:t>
              </a:r>
              <a:r>
                <a:rPr lang="ko-KR" altLang="en-US" sz="1400" dirty="0">
                  <a:solidFill>
                    <a:srgbClr val="C00000"/>
                  </a:solidFill>
                </a:rPr>
                <a:t>클럭 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600" dirty="0"/>
                <a:t>--------------------------------------------</a:t>
              </a:r>
            </a:p>
            <a:p>
              <a:r>
                <a:rPr lang="en-US" altLang="ko-KR" sz="1600" dirty="0"/>
                <a:t>SUCCESS</a:t>
              </a:r>
              <a:endParaRPr lang="ko-KR" altLang="ko-KR" sz="1600" u="sng" dirty="0">
                <a:solidFill>
                  <a:srgbClr val="C00000"/>
                </a:solidFill>
              </a:endParaRPr>
            </a:p>
            <a:p>
              <a:endParaRPr lang="ko-KR" altLang="en-US" dirty="0"/>
            </a:p>
          </p:txBody>
        </p:sp>
      </p:grpSp>
      <p:sp>
        <p:nvSpPr>
          <p:cNvPr id="15" name="AutoShape 4">
            <a:extLst>
              <a:ext uri="{FF2B5EF4-FFF2-40B4-BE49-F238E27FC236}">
                <a16:creationId xmlns:a16="http://schemas.microsoft.com/office/drawing/2014/main" id="{CB7C45F0-F12C-256A-652B-D05BDD9F638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080135" y="4883903"/>
            <a:ext cx="2834457" cy="1043631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en-US" altLang="ko-KR" sz="1200" dirty="0"/>
              <a:t>CLK </a:t>
            </a:r>
            <a:r>
              <a:rPr lang="ko-KR" altLang="en-US" sz="1200" dirty="0"/>
              <a:t>설정 상태</a:t>
            </a:r>
            <a:endParaRPr lang="en-US" altLang="ko-KR" sz="1200" dirty="0"/>
          </a:p>
          <a:p>
            <a:endParaRPr lang="en-US" altLang="ko-KR" sz="1200" dirty="0"/>
          </a:p>
          <a:p>
            <a:pPr marL="342900" indent="-342900">
              <a:buAutoNum type="arabicParenR"/>
            </a:pPr>
            <a:r>
              <a:rPr lang="en-US" altLang="ko-KR" sz="1200" dirty="0"/>
              <a:t>INT :  </a:t>
            </a:r>
            <a:r>
              <a:rPr lang="ko-KR" altLang="en-US" sz="1200" dirty="0"/>
              <a:t>자체 내부 클럭 동작</a:t>
            </a:r>
            <a:endParaRPr lang="en-US" altLang="ko-KR" sz="1200" dirty="0"/>
          </a:p>
          <a:p>
            <a:pPr marL="342900" indent="-342900">
              <a:buAutoNum type="arabicParenR"/>
            </a:pPr>
            <a:r>
              <a:rPr lang="en-US" altLang="ko-KR" sz="1200" dirty="0"/>
              <a:t>EXT :  DoT </a:t>
            </a:r>
            <a:r>
              <a:rPr lang="ko-KR" altLang="en-US" sz="1200" dirty="0"/>
              <a:t>외부 클럭 수신동작</a:t>
            </a:r>
            <a:endParaRPr lang="en-US" altLang="ko-KR" sz="1200" dirty="0"/>
          </a:p>
          <a:p>
            <a:pPr marL="342900" indent="-342900">
              <a:buAutoNum type="arabicParenR"/>
            </a:pPr>
            <a:r>
              <a:rPr lang="en-US" altLang="ko-KR" sz="1200" dirty="0"/>
              <a:t>Loop :  </a:t>
            </a:r>
            <a:r>
              <a:rPr lang="ko-KR" altLang="en-US" sz="1200" dirty="0"/>
              <a:t>수신종속으로 동작</a:t>
            </a:r>
            <a:endParaRPr lang="en-US" altLang="ko-KR" sz="1200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망 환경에 따라 </a:t>
            </a:r>
            <a:r>
              <a:rPr lang="ko-KR" altLang="en-US" sz="1600" dirty="0" err="1"/>
              <a:t>클럭원설정은</a:t>
            </a:r>
            <a:r>
              <a:rPr lang="ko-KR" altLang="en-US" sz="1600" dirty="0"/>
              <a:t>  </a:t>
            </a:r>
            <a:r>
              <a:rPr lang="en-US" altLang="ko-KR" sz="1600" dirty="0"/>
              <a:t>COT(VM60) INT(</a:t>
            </a:r>
            <a:r>
              <a:rPr lang="ko-KR" altLang="en-US" sz="1600" dirty="0" err="1"/>
              <a:t>자체클럭</a:t>
            </a:r>
            <a:r>
              <a:rPr lang="en-US" altLang="ko-KR" sz="1600" dirty="0"/>
              <a:t>) </a:t>
            </a:r>
            <a:r>
              <a:rPr lang="ko-KR" altLang="en-US" sz="1600" dirty="0"/>
              <a:t>및 </a:t>
            </a:r>
            <a:r>
              <a:rPr lang="en-US" altLang="ko-KR" sz="1600" dirty="0"/>
              <a:t>EXT(</a:t>
            </a:r>
            <a:r>
              <a:rPr lang="ko-KR" altLang="en-US" sz="1600" dirty="0" err="1"/>
              <a:t>외부클럭</a:t>
            </a:r>
            <a:r>
              <a:rPr lang="en-US" altLang="ko-KR" sz="1600" dirty="0"/>
              <a:t>)</a:t>
            </a:r>
            <a:r>
              <a:rPr lang="ko-KR" altLang="en-US" sz="1600" dirty="0"/>
              <a:t>으로 설정하고</a:t>
            </a:r>
            <a:r>
              <a:rPr lang="en-US" altLang="ko-KR" sz="1600" dirty="0"/>
              <a:t> </a:t>
            </a:r>
          </a:p>
          <a:p>
            <a:pPr>
              <a:tabLst>
                <a:tab pos="1473200" algn="l"/>
              </a:tabLst>
            </a:pPr>
            <a:r>
              <a:rPr lang="en-US" altLang="ko-KR" sz="1600" dirty="0"/>
              <a:t>      RT(VM30)</a:t>
            </a:r>
            <a:r>
              <a:rPr lang="ko-KR" altLang="en-US" sz="1600" dirty="0"/>
              <a:t>는 </a:t>
            </a:r>
            <a:r>
              <a:rPr lang="en-US" altLang="ko-KR" sz="1600" dirty="0"/>
              <a:t>Loop(</a:t>
            </a:r>
            <a:r>
              <a:rPr lang="ko-KR" altLang="en-US" sz="1600" dirty="0"/>
              <a:t>수신종속</a:t>
            </a:r>
            <a:r>
              <a:rPr lang="en-US" altLang="ko-KR" sz="1600" dirty="0"/>
              <a:t>) </a:t>
            </a:r>
            <a:r>
              <a:rPr lang="ko-KR" altLang="en-US" sz="1600" dirty="0"/>
              <a:t>및 </a:t>
            </a:r>
            <a:r>
              <a:rPr lang="en-US" altLang="ko-KR" sz="1600" dirty="0"/>
              <a:t>EXT(</a:t>
            </a:r>
            <a:r>
              <a:rPr lang="ko-KR" altLang="en-US" sz="1600" dirty="0" err="1"/>
              <a:t>외부클럭</a:t>
            </a:r>
            <a:r>
              <a:rPr lang="en-US" altLang="ko-KR" sz="1600" dirty="0"/>
              <a:t>)</a:t>
            </a:r>
            <a:r>
              <a:rPr lang="ko-KR" altLang="en-US" sz="1600" dirty="0"/>
              <a:t>으로 설정한다</a:t>
            </a:r>
            <a:r>
              <a:rPr lang="en-US" altLang="ko-KR" sz="1600" dirty="0"/>
              <a:t>.</a:t>
            </a: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A973CB60-2A49-3599-15B5-E51D2767DE30}"/>
              </a:ext>
            </a:extLst>
          </p:cNvPr>
          <p:cNvSpPr>
            <a:spLocks/>
          </p:cNvSpPr>
          <p:nvPr/>
        </p:nvSpPr>
        <p:spPr bwMode="auto">
          <a:xfrm flipV="1">
            <a:off x="4080376" y="2483625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4A989D-B127-7CBF-84A4-B6819826E39F}"/>
              </a:ext>
            </a:extLst>
          </p:cNvPr>
          <p:cNvSpPr txBox="1"/>
          <p:nvPr/>
        </p:nvSpPr>
        <p:spPr>
          <a:xfrm>
            <a:off x="5594213" y="2827178"/>
            <a:ext cx="4167505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===========================================</a:t>
            </a:r>
          </a:p>
          <a:p>
            <a:r>
              <a:rPr lang="en-US" altLang="ko-KR" sz="1400" dirty="0"/>
              <a:t>ELEMENT                                   DESCRIPTION</a:t>
            </a:r>
          </a:p>
          <a:p>
            <a:r>
              <a:rPr lang="en-US" altLang="ko-KR" sz="1400" dirty="0"/>
              <a:t>-----------------------------------------------------------------------</a:t>
            </a:r>
          </a:p>
          <a:p>
            <a:r>
              <a:rPr lang="en-US" altLang="ko-KR" sz="1400" dirty="0"/>
              <a:t>CURRENT CLOCK SOURCE                INT</a:t>
            </a:r>
          </a:p>
          <a:p>
            <a:r>
              <a:rPr lang="en-US" altLang="ko-KR" sz="1400" dirty="0"/>
              <a:t>CLOCK SOURCE SWITCH TYPE         -------</a:t>
            </a:r>
          </a:p>
          <a:p>
            <a:r>
              <a:rPr lang="en-US" altLang="ko-KR" sz="1400" dirty="0"/>
              <a:t>CLOCK SOURCE START TIME           2023-01-22,17:21:59</a:t>
            </a:r>
          </a:p>
          <a:p>
            <a:r>
              <a:rPr lang="en-US" altLang="ko-KR" sz="1400" dirty="0"/>
              <a:t>PROVISIONED CLOCK SOURCE        INT</a:t>
            </a:r>
          </a:p>
          <a:p>
            <a:r>
              <a:rPr lang="en-US" altLang="ko-KR" sz="1400" dirty="0"/>
              <a:t>PROVISIONED LOOP  CLOCK            ---- ---- ---- ----</a:t>
            </a:r>
          </a:p>
          <a:p>
            <a:r>
              <a:rPr lang="en-US" altLang="ko-KR" dirty="0"/>
              <a:t>------------------------------------------------------</a:t>
            </a:r>
            <a:endParaRPr lang="ko-KR" altLang="en-US" dirty="0"/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0C39098D-D6AC-2AB4-2A09-890ADBE58C5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37631" y="2099691"/>
            <a:ext cx="1812207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FCTX CLK 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C5008A-CA32-D6E0-B4E8-FD260DA1E28C}"/>
              </a:ext>
            </a:extLst>
          </p:cNvPr>
          <p:cNvSpPr txBox="1"/>
          <p:nvPr/>
        </p:nvSpPr>
        <p:spPr>
          <a:xfrm>
            <a:off x="8571345" y="214119"/>
            <a:ext cx="10972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CLK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3CD53D4-103C-C6B5-163D-F2452AB76356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574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2" grpId="1" animBg="1"/>
      <p:bldP spid="2" grpId="2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23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PRV-PORT-DS1EP::COM1-NIU-P1::</a:t>
              </a:r>
            </a:p>
            <a:p>
              <a:r>
                <a:rPr lang="en-US" altLang="ko-KR" sz="1400" dirty="0"/>
                <a:t>                       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 ACT,CAS,ON,</a:t>
              </a:r>
              <a:r>
                <a:rPr lang="en-US" altLang="ko-KR" sz="1400" u="sng" dirty="0">
                  <a:solidFill>
                    <a:srgbClr val="FF0000"/>
                  </a:solidFill>
                  <a:highlight>
                    <a:srgbClr val="FFFF00"/>
                  </a:highlight>
                </a:rPr>
                <a:t>1,1;</a:t>
              </a:r>
              <a:r>
                <a:rPr lang="en-US" altLang="ko-KR" sz="14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(E1 P1</a:t>
              </a:r>
              <a:r>
                <a:rPr lang="ko-KR" altLang="en-US" sz="1400" dirty="0">
                  <a:solidFill>
                    <a:srgbClr val="C00000"/>
                  </a:solidFill>
                </a:rPr>
                <a:t>포트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endParaRPr lang="en-US" altLang="ko-KR" sz="1400" dirty="0"/>
            </a:p>
            <a:p>
              <a:r>
                <a:rPr lang="en-US" altLang="ko-KR" sz="1400" dirty="0"/>
                <a:t>------------------------------------------------------------------ </a:t>
              </a:r>
            </a:p>
            <a:p>
              <a:r>
                <a:rPr lang="en-US" altLang="ko-KR" sz="1400" dirty="0"/>
                <a:t>SUCCESS</a:t>
              </a:r>
            </a:p>
            <a:p>
              <a:r>
                <a:rPr lang="en-US" altLang="ko-KR" sz="1400" dirty="0"/>
                <a:t>------------------------------------------------------------------</a:t>
              </a:r>
              <a:endParaRPr lang="en-US" altLang="ko-KR" sz="1400" u="sng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PRV-PORT-DS1EP::COM1-NIU-P2</a:t>
              </a:r>
            </a:p>
            <a:p>
              <a:r>
                <a:rPr lang="en-US" altLang="ko-KR" sz="1400" dirty="0"/>
                <a:t>                       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 ::ACT,CAS,ON,</a:t>
              </a:r>
              <a:r>
                <a:rPr lang="en-US" altLang="ko-KR" sz="1400" u="sng" dirty="0">
                  <a:solidFill>
                    <a:srgbClr val="FF0000"/>
                  </a:solidFill>
                  <a:highlight>
                    <a:srgbClr val="FFFF00"/>
                  </a:highlight>
                </a:rPr>
                <a:t>2,1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;</a:t>
              </a:r>
              <a:r>
                <a:rPr lang="en-US" altLang="ko-KR" sz="14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(E1 P2</a:t>
              </a:r>
              <a:r>
                <a:rPr lang="ko-KR" altLang="en-US" sz="1400" dirty="0">
                  <a:solidFill>
                    <a:srgbClr val="C00000"/>
                  </a:solidFill>
                </a:rPr>
                <a:t>포트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endParaRPr lang="en-US" altLang="ko-KR" sz="1400" u="sng" dirty="0">
                <a:highlight>
                  <a:srgbClr val="FFFF00"/>
                </a:highlight>
              </a:endParaRPr>
            </a:p>
            <a:p>
              <a:r>
                <a:rPr lang="en-US" altLang="ko-KR" sz="1400" dirty="0"/>
                <a:t>SUCCESS</a:t>
              </a:r>
            </a:p>
            <a:p>
              <a:r>
                <a:rPr lang="en-US" altLang="ko-KR" sz="1400" dirty="0"/>
                <a:t>------------------------------------------------------------------</a:t>
              </a:r>
              <a:endParaRPr lang="en-US" altLang="ko-KR" sz="1400" u="sng" dirty="0">
                <a:solidFill>
                  <a:srgbClr val="C00000"/>
                </a:solidFill>
                <a:highlight>
                  <a:srgbClr val="FFFF00"/>
                </a:highlight>
              </a:endParaRP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RTRV-PORT-DS1EP;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(E1 </a:t>
              </a:r>
              <a:r>
                <a:rPr lang="ko-KR" altLang="en-US" sz="1400" dirty="0">
                  <a:solidFill>
                    <a:srgbClr val="C00000"/>
                  </a:solidFill>
                </a:rPr>
                <a:t>포트 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endParaRPr lang="en-US" altLang="ko-KR" sz="1400" u="sng" dirty="0">
                <a:solidFill>
                  <a:srgbClr val="C00000"/>
                </a:solidFill>
                <a:highlight>
                  <a:srgbClr val="FFFF00"/>
                </a:highlight>
              </a:endParaRPr>
            </a:p>
            <a:p>
              <a:endParaRPr lang="ko-KR" altLang="en-US" dirty="0"/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en-US" altLang="ko-KR" sz="1600" dirty="0"/>
              <a:t>E1 </a:t>
            </a:r>
            <a:r>
              <a:rPr lang="ko-KR" altLang="en-US" sz="1600" dirty="0"/>
              <a:t>포트설정으로 기본값은  활성화</a:t>
            </a:r>
            <a:r>
              <a:rPr lang="en-US" altLang="ko-KR" sz="1600" dirty="0"/>
              <a:t>(ACT)</a:t>
            </a:r>
            <a:r>
              <a:rPr lang="ko-KR" altLang="en-US" sz="1600" dirty="0"/>
              <a:t>되어 있으며  </a:t>
            </a:r>
            <a:r>
              <a:rPr lang="en-US" altLang="ko-KR" sz="1600" dirty="0"/>
              <a:t> CAS</a:t>
            </a:r>
            <a:r>
              <a:rPr lang="ko-KR" altLang="en-US" sz="1600" dirty="0"/>
              <a:t>방식</a:t>
            </a:r>
            <a:r>
              <a:rPr lang="en-US" altLang="ko-KR" sz="1600" dirty="0"/>
              <a:t>, CRC/ON </a:t>
            </a:r>
            <a:r>
              <a:rPr lang="ko-KR" altLang="en-US" sz="1600" dirty="0"/>
              <a:t> </a:t>
            </a:r>
            <a:r>
              <a:rPr lang="ko-KR" altLang="en-US" sz="1600" dirty="0" err="1"/>
              <a:t>설정상태입니다</a:t>
            </a:r>
            <a:endParaRPr lang="en-US" altLang="ko-KR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CF1409-6E77-FDFD-5E5D-610E7F43A2A4}"/>
              </a:ext>
            </a:extLst>
          </p:cNvPr>
          <p:cNvSpPr txBox="1"/>
          <p:nvPr/>
        </p:nvSpPr>
        <p:spPr>
          <a:xfrm>
            <a:off x="5561696" y="3021460"/>
            <a:ext cx="411869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============================================</a:t>
            </a:r>
          </a:p>
          <a:p>
            <a:r>
              <a:rPr lang="en-US" altLang="ko-KR" sz="1400" dirty="0"/>
              <a:t>AID         STATE   MODE   SIG CRC/FRAME    L-CODE LBO</a:t>
            </a:r>
          </a:p>
          <a:p>
            <a:r>
              <a:rPr lang="en-US" altLang="ko-KR" sz="1400" dirty="0"/>
              <a:t>------------------------------------------------------------------------ </a:t>
            </a:r>
          </a:p>
          <a:p>
            <a:r>
              <a:rPr lang="en-US" altLang="ko-KR" sz="1400" dirty="0"/>
              <a:t>NIU-P1   ACT      DS1EP   CAS ON                   HDB3   -  </a:t>
            </a:r>
            <a:endParaRPr lang="ko-KR" alt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B2E0C2-F659-8345-1AE7-31847BB7C65E}"/>
              </a:ext>
            </a:extLst>
          </p:cNvPr>
          <p:cNvSpPr txBox="1"/>
          <p:nvPr/>
        </p:nvSpPr>
        <p:spPr>
          <a:xfrm>
            <a:off x="5561696" y="4006830"/>
            <a:ext cx="3818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</a:t>
            </a:r>
          </a:p>
          <a:p>
            <a:r>
              <a:rPr lang="en-US" altLang="ko-KR" sz="1400" dirty="0"/>
              <a:t>R-NID R-LID    LOCAL ALM       REMOTE ALM</a:t>
            </a:r>
          </a:p>
          <a:p>
            <a:r>
              <a:rPr lang="en-US" altLang="ko-KR" sz="1400" dirty="0"/>
              <a:t>----------------------------------------------------------------</a:t>
            </a:r>
          </a:p>
          <a:p>
            <a:r>
              <a:rPr lang="en-US" altLang="ko-KR" sz="1400" dirty="0"/>
              <a:t>   0          0        DS1EP LOS         NORMAL</a:t>
            </a:r>
            <a:endParaRPr lang="ko-KR" altLang="en-US" sz="1400" dirty="0"/>
          </a:p>
        </p:txBody>
      </p:sp>
      <p:sp>
        <p:nvSpPr>
          <p:cNvPr id="11" name="AutoShape 4">
            <a:extLst>
              <a:ext uri="{FF2B5EF4-FFF2-40B4-BE49-F238E27FC236}">
                <a16:creationId xmlns:a16="http://schemas.microsoft.com/office/drawing/2014/main" id="{0CE19EF1-EBD8-7DD6-3A90-47DB6F5467C4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1812207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FCTX DS1EP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BCA13B0-A3EA-BAFB-4198-146D5A7B0C5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7368" y="2312922"/>
            <a:ext cx="396274" cy="34140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3115BFD-6945-332F-A325-595FFCF69972}"/>
              </a:ext>
            </a:extLst>
          </p:cNvPr>
          <p:cNvSpPr txBox="1"/>
          <p:nvPr/>
        </p:nvSpPr>
        <p:spPr>
          <a:xfrm>
            <a:off x="7934036" y="214119"/>
            <a:ext cx="17345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DS1EP Port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3722BBB-8F2D-56C4-C298-42C7160FD029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77949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24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PRV-PORT-ETH::::20.20.20.20,255.255.255.0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,20.20.20.1,30-0a-60-00-00-00,100MFD</a:t>
              </a:r>
              <a:r>
                <a:rPr lang="en-US" altLang="ko-KR" u="sng" dirty="0">
                  <a:highlight>
                    <a:srgbClr val="FFFF00"/>
                  </a:highlight>
                </a:rPr>
                <a:t>;</a:t>
              </a:r>
            </a:p>
            <a:p>
              <a:r>
                <a:rPr lang="en-US" altLang="ko-KR" sz="1400" dirty="0"/>
                <a:t>WTC-COM1&gt;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RTRV-PORT-ETH::COM1-NIU-P1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endParaRPr lang="en-US" altLang="ko-KR" sz="1400" u="sng" dirty="0">
                <a:highlight>
                  <a:srgbClr val="FFFF00"/>
                </a:highlight>
              </a:endParaRPr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네트워크에  </a:t>
            </a:r>
            <a:r>
              <a:rPr lang="en-US" altLang="ko-KR" sz="1600" dirty="0"/>
              <a:t>IP , S/N , G/W ,</a:t>
            </a:r>
            <a:r>
              <a:rPr lang="ko-KR" altLang="en-US" sz="1600" dirty="0"/>
              <a:t> </a:t>
            </a:r>
            <a:r>
              <a:rPr lang="en-US" altLang="ko-KR" sz="1600" dirty="0"/>
              <a:t>Source Mac, Speed</a:t>
            </a:r>
            <a:r>
              <a:rPr lang="ko-KR" altLang="en-US" sz="1600" dirty="0"/>
              <a:t>를  </a:t>
            </a:r>
            <a:r>
              <a:rPr lang="en-US" altLang="ko-KR" sz="1600" dirty="0"/>
              <a:t>Static</a:t>
            </a:r>
            <a:r>
              <a:rPr lang="ko-KR" altLang="en-US" sz="1600" dirty="0"/>
              <a:t>으로 설정합니다</a:t>
            </a:r>
            <a:r>
              <a:rPr lang="en-US" altLang="ko-KR" sz="1600" dirty="0"/>
              <a:t>.</a:t>
            </a:r>
          </a:p>
          <a:p>
            <a:pPr>
              <a:tabLst>
                <a:tab pos="1473200" algn="l"/>
              </a:tabLst>
            </a:pPr>
            <a:r>
              <a:rPr lang="en-US" altLang="ko-KR" sz="1600" dirty="0"/>
              <a:t>       </a:t>
            </a:r>
            <a:r>
              <a:rPr lang="ko-KR" altLang="en-US" sz="1600" u="sng" dirty="0">
                <a:solidFill>
                  <a:srgbClr val="FF0000"/>
                </a:solidFill>
              </a:rPr>
              <a:t>기본값</a:t>
            </a:r>
            <a:r>
              <a:rPr lang="ko-KR" altLang="en-US" sz="1600" dirty="0"/>
              <a:t>은  아래와 같습니다</a:t>
            </a:r>
            <a:r>
              <a:rPr lang="en-US" altLang="ko-KR" sz="1600" dirty="0"/>
              <a:t>.</a:t>
            </a:r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6CE134F5-F342-ED21-AD97-FED8BF7EF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1924968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FCTX  ETH Port 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25A275-9C71-8C1A-0869-C17B89C7FB18}"/>
              </a:ext>
            </a:extLst>
          </p:cNvPr>
          <p:cNvSpPr txBox="1"/>
          <p:nvPr/>
        </p:nvSpPr>
        <p:spPr>
          <a:xfrm>
            <a:off x="5835502" y="3004488"/>
            <a:ext cx="356022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ITEM NAME                    VALUE</a:t>
            </a:r>
          </a:p>
          <a:p>
            <a:r>
              <a:rPr lang="en-US" altLang="ko-KR" sz="1400" dirty="0"/>
              <a:t>-----------------------------------------------------------</a:t>
            </a:r>
          </a:p>
          <a:p>
            <a:r>
              <a:rPr lang="en-US" altLang="ko-KR" sz="1400" dirty="0"/>
              <a:t>LOCAL IP                           192.168.3.10</a:t>
            </a:r>
          </a:p>
          <a:p>
            <a:r>
              <a:rPr lang="en-US" altLang="ko-KR" sz="1400" dirty="0"/>
              <a:t>NET MASK                        255.255.255.0</a:t>
            </a:r>
          </a:p>
          <a:p>
            <a:r>
              <a:rPr lang="en-US" altLang="ko-KR" sz="1400" dirty="0"/>
              <a:t>GATEWAY IP                     0.0.0.0</a:t>
            </a:r>
          </a:p>
          <a:p>
            <a:r>
              <a:rPr lang="en-US" altLang="ko-KR" sz="1400" dirty="0">
                <a:highlight>
                  <a:srgbClr val="00FF00"/>
                </a:highlight>
              </a:rPr>
              <a:t>MAC ADDRESS                 00-10-5A-00-00-01</a:t>
            </a:r>
          </a:p>
          <a:p>
            <a:r>
              <a:rPr lang="en-US" altLang="ko-KR" sz="1400" dirty="0"/>
              <a:t>LINK MODE                       AUTO NEGO</a:t>
            </a:r>
          </a:p>
          <a:p>
            <a:r>
              <a:rPr lang="en-US" altLang="ko-KR" sz="1400" dirty="0"/>
              <a:t>LINK STATUS                     100M FULL DUPLEX</a:t>
            </a:r>
          </a:p>
          <a:p>
            <a:r>
              <a:rPr lang="en-US" altLang="ko-KR" sz="1400" dirty="0"/>
              <a:t>------------------------------------------------------------</a:t>
            </a:r>
            <a:endParaRPr lang="ko-KR" altLang="en-US" sz="1400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67D8CFB8-5167-682D-E170-65965D40B8A0}"/>
              </a:ext>
            </a:extLst>
          </p:cNvPr>
          <p:cNvSpPr>
            <a:spLocks/>
          </p:cNvSpPr>
          <p:nvPr/>
        </p:nvSpPr>
        <p:spPr bwMode="auto">
          <a:xfrm flipV="1">
            <a:off x="4366703" y="2660935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0DDDE1-5213-6EC7-1387-A86330EBD4C1}"/>
              </a:ext>
            </a:extLst>
          </p:cNvPr>
          <p:cNvSpPr txBox="1"/>
          <p:nvPr/>
        </p:nvSpPr>
        <p:spPr>
          <a:xfrm>
            <a:off x="5902037" y="5157778"/>
            <a:ext cx="37649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b="1" u="sng" dirty="0">
                <a:solidFill>
                  <a:schemeClr val="tx2"/>
                </a:solidFill>
              </a:rPr>
              <a:t>Unit</a:t>
            </a:r>
            <a:r>
              <a:rPr lang="ko-KR" altLang="en-US" sz="1400" b="1" u="sng" dirty="0">
                <a:solidFill>
                  <a:schemeClr val="tx2"/>
                </a:solidFill>
              </a:rPr>
              <a:t> </a:t>
            </a:r>
            <a:r>
              <a:rPr lang="en-US" altLang="ko-KR" sz="1400" b="1" u="sng" dirty="0">
                <a:solidFill>
                  <a:schemeClr val="tx2"/>
                </a:solidFill>
              </a:rPr>
              <a:t>MAC</a:t>
            </a:r>
            <a:r>
              <a:rPr lang="ko-KR" altLang="en-US" sz="1400" b="1" u="sng" dirty="0">
                <a:solidFill>
                  <a:schemeClr val="tx2"/>
                </a:solidFill>
              </a:rPr>
              <a:t> </a:t>
            </a:r>
            <a:r>
              <a:rPr lang="en-US" altLang="ko-KR" sz="1400" b="1" u="sng" dirty="0">
                <a:solidFill>
                  <a:schemeClr val="tx2"/>
                </a:solidFill>
              </a:rPr>
              <a:t>Address</a:t>
            </a:r>
            <a:r>
              <a:rPr lang="ko-KR" altLang="en-US" sz="1400" b="1" u="sng" dirty="0">
                <a:solidFill>
                  <a:schemeClr val="tx2"/>
                </a:solidFill>
              </a:rPr>
              <a:t> </a:t>
            </a:r>
            <a:r>
              <a:rPr lang="en-US" altLang="ko-KR" sz="1400" b="1" u="sng" dirty="0">
                <a:solidFill>
                  <a:schemeClr val="tx2"/>
                </a:solidFill>
              </a:rPr>
              <a:t>List </a:t>
            </a:r>
            <a:r>
              <a:rPr lang="ko-KR" altLang="en-US" sz="1400" b="1" u="sng" dirty="0">
                <a:solidFill>
                  <a:schemeClr val="tx2"/>
                </a:solidFill>
              </a:rPr>
              <a:t>는 윈텍 에서 제공됩니다</a:t>
            </a:r>
            <a:r>
              <a:rPr lang="en-US" altLang="ko-KR" sz="1400" b="1" u="sng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F3FB21-CD94-0D41-1727-4DFC36280F80}"/>
              </a:ext>
            </a:extLst>
          </p:cNvPr>
          <p:cNvSpPr txBox="1"/>
          <p:nvPr/>
        </p:nvSpPr>
        <p:spPr>
          <a:xfrm>
            <a:off x="8081818" y="214119"/>
            <a:ext cx="15867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ETH Port 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71F3E-879F-A2B8-CF58-95656806F8CD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61906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" grpId="1" animBg="1"/>
      <p:bldP spid="2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25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PRV-PORT-E1IP::COM1-NIU-P1::DSTPORT=P1</a:t>
              </a:r>
              <a:r>
                <a:rPr lang="en-US" altLang="ko-KR" sz="1400" dirty="0">
                  <a:highlight>
                    <a:srgbClr val="FFFF00"/>
                  </a:highlight>
                </a:rPr>
                <a:t>,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DSTIP=20.20.20.21,VLANEN=ON,VLANID=10;</a:t>
              </a:r>
            </a:p>
            <a:p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포트</a:t>
              </a:r>
              <a:r>
                <a:rPr lang="en-US" altLang="ko-KR" sz="1400" dirty="0">
                  <a:solidFill>
                    <a:srgbClr val="C00000"/>
                  </a:solidFill>
                </a:rPr>
                <a:t>1</a:t>
              </a:r>
              <a:r>
                <a:rPr lang="ko-KR" altLang="en-US" sz="1400" dirty="0">
                  <a:solidFill>
                    <a:srgbClr val="C00000"/>
                  </a:solidFill>
                </a:rPr>
                <a:t>번 </a:t>
              </a:r>
              <a:r>
                <a:rPr lang="en-US" altLang="ko-KR" sz="1400" dirty="0">
                  <a:solidFill>
                    <a:srgbClr val="C00000"/>
                  </a:solidFill>
                </a:rPr>
                <a:t>IP</a:t>
              </a:r>
              <a:r>
                <a:rPr lang="ko-KR" altLang="en-US" sz="1400" dirty="0">
                  <a:solidFill>
                    <a:srgbClr val="C00000"/>
                  </a:solidFill>
                </a:rPr>
                <a:t>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PRV-PORT-E1IP::COM1-NIU-P2::DSTPORT=P1</a:t>
              </a:r>
              <a:r>
                <a:rPr lang="en-US" altLang="ko-KR" sz="1400" dirty="0"/>
                <a:t>,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DSTIP=20.20.20.22,VLANEN=ON,VLANID=20;</a:t>
              </a:r>
              <a:r>
                <a:rPr lang="en-US" altLang="ko-KR" sz="1400" dirty="0"/>
                <a:t>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포트</a:t>
              </a:r>
              <a:r>
                <a:rPr lang="en-US" altLang="ko-KR" sz="1400" dirty="0">
                  <a:solidFill>
                    <a:srgbClr val="C00000"/>
                  </a:solidFill>
                </a:rPr>
                <a:t>2</a:t>
              </a:r>
              <a:r>
                <a:rPr lang="ko-KR" altLang="en-US" sz="1400" dirty="0">
                  <a:solidFill>
                    <a:srgbClr val="C00000"/>
                  </a:solidFill>
                </a:rPr>
                <a:t>번 </a:t>
              </a:r>
              <a:r>
                <a:rPr lang="en-US" altLang="ko-KR" sz="1400" dirty="0">
                  <a:solidFill>
                    <a:srgbClr val="C00000"/>
                  </a:solidFill>
                </a:rPr>
                <a:t>IP</a:t>
              </a:r>
              <a:r>
                <a:rPr lang="ko-KR" altLang="en-US" sz="1400" dirty="0">
                  <a:solidFill>
                    <a:srgbClr val="C00000"/>
                  </a:solidFill>
                </a:rPr>
                <a:t>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r>
                <a:rPr lang="en-US" altLang="ko-KR" sz="1400" dirty="0"/>
                <a:t>	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u="sng" dirty="0">
                  <a:highlight>
                    <a:srgbClr val="FFFF00"/>
                  </a:highlight>
                </a:rPr>
                <a:t>RTRV-PORT-E1IP::COM1-NIU-P1</a:t>
              </a:r>
              <a:r>
                <a:rPr lang="en-US" altLang="ko-KR" sz="1400" dirty="0">
                  <a:highlight>
                    <a:srgbClr val="FFFF00"/>
                  </a:highlight>
                </a:rPr>
                <a:t>;</a:t>
              </a:r>
              <a:r>
                <a:rPr lang="en-US" altLang="ko-KR" sz="1400" dirty="0"/>
                <a:t> 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네트워크에  연동되는 대향 측  단국에 </a:t>
            </a:r>
            <a:r>
              <a:rPr lang="en-US" altLang="ko-KR" sz="1600" dirty="0"/>
              <a:t>IP</a:t>
            </a:r>
            <a:r>
              <a:rPr lang="ko-KR" altLang="en-US" sz="1600" dirty="0"/>
              <a:t>와</a:t>
            </a:r>
            <a:r>
              <a:rPr lang="en-US" altLang="ko-KR" sz="1600" dirty="0"/>
              <a:t> VLAN</a:t>
            </a:r>
            <a:r>
              <a:rPr lang="ko-KR" altLang="en-US" sz="1600" dirty="0"/>
              <a:t>정보 및  </a:t>
            </a:r>
            <a:r>
              <a:rPr lang="en-US" altLang="ko-KR" sz="1600" dirty="0"/>
              <a:t>ETH Port </a:t>
            </a:r>
            <a:r>
              <a:rPr lang="ko-KR" altLang="en-US" sz="1600" dirty="0"/>
              <a:t>를 설정합니다   </a:t>
            </a:r>
            <a:endParaRPr lang="en-US" altLang="ko-KR" sz="1600" dirty="0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6CE134F5-F342-ED21-AD97-FED8BF7EF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2004289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FCTX ETH Port IP 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72977-BA1B-AFAD-D65A-35018E40C8D8}"/>
              </a:ext>
            </a:extLst>
          </p:cNvPr>
          <p:cNvSpPr txBox="1"/>
          <p:nvPr/>
        </p:nvSpPr>
        <p:spPr>
          <a:xfrm>
            <a:off x="5692975" y="3122496"/>
            <a:ext cx="37621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</a:t>
            </a:r>
          </a:p>
          <a:p>
            <a:r>
              <a:rPr lang="en-US" altLang="ko-KR" sz="1400" dirty="0"/>
              <a:t>AID       STATE   DST PORT    DST IP     TOS  VLAN</a:t>
            </a:r>
          </a:p>
          <a:p>
            <a:r>
              <a:rPr lang="en-US" altLang="ko-KR" sz="1400" dirty="0"/>
              <a:t>--------------------------------------------------------------</a:t>
            </a:r>
          </a:p>
          <a:p>
            <a:r>
              <a:rPr lang="en-US" altLang="ko-KR" sz="1400" dirty="0"/>
              <a:t>NIU-P1  ACT         P1             0.0.0.0        0     OFF     </a:t>
            </a:r>
            <a:endParaRPr lang="ko-KR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2146D-8BDF-0EE5-D695-D0900F372EE3}"/>
              </a:ext>
            </a:extLst>
          </p:cNvPr>
          <p:cNvSpPr txBox="1"/>
          <p:nvPr/>
        </p:nvSpPr>
        <p:spPr>
          <a:xfrm>
            <a:off x="5692975" y="4363227"/>
            <a:ext cx="37621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</a:t>
            </a:r>
          </a:p>
          <a:p>
            <a:r>
              <a:rPr lang="en-US" altLang="ko-KR" sz="1400" dirty="0"/>
              <a:t>VID  PRI      DST MAC                        DPLL</a:t>
            </a:r>
          </a:p>
          <a:p>
            <a:r>
              <a:rPr lang="en-US" altLang="ko-KR" sz="1400" dirty="0"/>
              <a:t>----------------------------------------------------------------</a:t>
            </a:r>
          </a:p>
          <a:p>
            <a:r>
              <a:rPr lang="en-US" altLang="ko-KR" sz="1400" dirty="0"/>
              <a:t> 10   0         00-10-5A-00-00-01      IDLE</a:t>
            </a:r>
          </a:p>
          <a:p>
            <a:r>
              <a:rPr lang="en-US" altLang="ko-KR" sz="1400" dirty="0"/>
              <a:t>----------------------------------------------------------------</a:t>
            </a:r>
            <a:endParaRPr lang="ko-KR" altLang="en-US" sz="1400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26DEC496-135A-790A-7BC8-4E67FD835EC4}"/>
              </a:ext>
            </a:extLst>
          </p:cNvPr>
          <p:cNvSpPr>
            <a:spLocks/>
          </p:cNvSpPr>
          <p:nvPr/>
        </p:nvSpPr>
        <p:spPr bwMode="auto">
          <a:xfrm flipV="1">
            <a:off x="4277515" y="2591301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8F7C3E-1A6D-53DC-0083-3D460CDA2C6B}"/>
              </a:ext>
            </a:extLst>
          </p:cNvPr>
          <p:cNvSpPr txBox="1"/>
          <p:nvPr/>
        </p:nvSpPr>
        <p:spPr>
          <a:xfrm>
            <a:off x="6843251" y="214119"/>
            <a:ext cx="28253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ETH Port </a:t>
            </a:r>
            <a:r>
              <a:rPr lang="ko-KR" altLang="en-US" dirty="0">
                <a:cs typeface="Aharoni" panose="02010803020104030203" pitchFamily="2" charset="-79"/>
              </a:rPr>
              <a:t>별 </a:t>
            </a:r>
            <a:r>
              <a:rPr lang="en-US" altLang="ko-KR" dirty="0">
                <a:cs typeface="Aharoni" panose="02010803020104030203" pitchFamily="2" charset="-79"/>
              </a:rPr>
              <a:t>IP,VLAN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7E96E1A-46A6-7EC1-051B-B5C709683880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58606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" grpId="1" animBg="1"/>
      <p:bldP spid="2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26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ENT-EMS::::Wintek,192.168.5.250;</a:t>
              </a:r>
              <a:r>
                <a:rPr lang="en-US" altLang="ko-KR" sz="1400" dirty="0">
                  <a:highlight>
                    <a:srgbClr val="FFFF00"/>
                  </a:highlight>
                </a:rPr>
                <a:t> </a:t>
              </a:r>
              <a:r>
                <a:rPr lang="en-US" altLang="ko-KR" sz="1400" dirty="0"/>
                <a:t>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등록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=================================</a:t>
              </a:r>
            </a:p>
            <a:p>
              <a:r>
                <a:rPr lang="en-US" altLang="ko-KR" sz="1400" dirty="0"/>
                <a:t>SUCCESS</a:t>
              </a:r>
              <a:endParaRPr lang="ko-KR" altLang="ko-KR" sz="1400" u="sng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RTRV-EMS;</a:t>
              </a:r>
              <a:r>
                <a:rPr lang="en-US" altLang="ko-KR" sz="14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=================================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DEL-EMS::::KT;</a:t>
              </a:r>
              <a:r>
                <a:rPr lang="en-US" altLang="ko-KR" sz="14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삭제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=================================</a:t>
              </a:r>
            </a:p>
            <a:p>
              <a:r>
                <a:rPr lang="en-US" altLang="ko-KR" sz="1400" dirty="0"/>
                <a:t>SUCCESS</a:t>
              </a:r>
            </a:p>
            <a:p>
              <a:endParaRPr lang="en-US" altLang="ko-KR" sz="1400" dirty="0"/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53526" y="887642"/>
            <a:ext cx="9059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제어하는 </a:t>
            </a:r>
            <a:r>
              <a:rPr lang="en-US" altLang="ko-KR" sz="1600" dirty="0"/>
              <a:t>PC</a:t>
            </a:r>
            <a:r>
              <a:rPr lang="ko-KR" altLang="en-US" sz="1600" dirty="0"/>
              <a:t>에  이름과 </a:t>
            </a:r>
            <a:r>
              <a:rPr lang="en-US" altLang="ko-KR" sz="1600" dirty="0"/>
              <a:t>IP</a:t>
            </a:r>
            <a:r>
              <a:rPr lang="ko-KR" altLang="en-US" sz="1600" dirty="0"/>
              <a:t>를 입력하여  </a:t>
            </a:r>
            <a:r>
              <a:rPr lang="en-US" altLang="ko-KR" sz="1600" dirty="0"/>
              <a:t>EMS </a:t>
            </a:r>
            <a:r>
              <a:rPr lang="ko-KR" altLang="en-US" sz="1600" dirty="0"/>
              <a:t>등록하는 과정이 필요합니다</a:t>
            </a:r>
            <a:endParaRPr lang="en-US" altLang="ko-KR" sz="1600" dirty="0"/>
          </a:p>
          <a:p>
            <a:pPr>
              <a:tabLst>
                <a:tab pos="1473200" algn="l"/>
              </a:tabLst>
            </a:pPr>
            <a:r>
              <a:rPr lang="en-US" altLang="ko-KR" sz="1600" dirty="0"/>
              <a:t>      </a:t>
            </a:r>
            <a:r>
              <a:rPr lang="ko-KR" altLang="en-US" sz="1600" dirty="0"/>
              <a:t> 동시접속은 </a:t>
            </a:r>
            <a:r>
              <a:rPr lang="en-US" altLang="ko-KR" sz="1600" dirty="0"/>
              <a:t>6</a:t>
            </a:r>
            <a:r>
              <a:rPr lang="ko-KR" altLang="en-US" sz="1600" dirty="0"/>
              <a:t>대까지 가능하며  </a:t>
            </a:r>
            <a:r>
              <a:rPr lang="en-US" altLang="ko-KR" sz="1600" dirty="0"/>
              <a:t>EMS</a:t>
            </a:r>
            <a:r>
              <a:rPr lang="ko-KR" altLang="en-US" sz="1600" dirty="0"/>
              <a:t> 접속</a:t>
            </a:r>
            <a:r>
              <a:rPr lang="en-US" altLang="ko-KR" sz="1600" dirty="0"/>
              <a:t>&gt;</a:t>
            </a:r>
            <a:r>
              <a:rPr lang="ko-KR" altLang="en-US" sz="1600" dirty="0"/>
              <a:t>네트워크관리</a:t>
            </a:r>
            <a:r>
              <a:rPr lang="en-US" altLang="ko-KR" sz="1600" dirty="0"/>
              <a:t>&gt;IP</a:t>
            </a:r>
            <a:r>
              <a:rPr lang="ko-KR" altLang="en-US" sz="1600" dirty="0"/>
              <a:t>및 </a:t>
            </a:r>
            <a:r>
              <a:rPr lang="en-US" altLang="ko-KR" sz="1600" dirty="0"/>
              <a:t>EMS</a:t>
            </a:r>
            <a:r>
              <a:rPr lang="ko-KR" altLang="en-US" sz="1600" dirty="0"/>
              <a:t>에서 등록 가능합니다</a:t>
            </a:r>
            <a:r>
              <a:rPr lang="en-US" altLang="ko-KR" sz="1600" dirty="0"/>
              <a:t>.</a:t>
            </a:r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6CE134F5-F342-ED21-AD97-FED8BF7EF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1812207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BCU   IP 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4F7A52-72BC-CC55-4B75-754F57CA61D7}"/>
              </a:ext>
            </a:extLst>
          </p:cNvPr>
          <p:cNvSpPr txBox="1"/>
          <p:nvPr/>
        </p:nvSpPr>
        <p:spPr>
          <a:xfrm>
            <a:off x="5673010" y="3053546"/>
            <a:ext cx="39498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==========================================</a:t>
            </a:r>
          </a:p>
          <a:p>
            <a:r>
              <a:rPr lang="en-US" altLang="ko-KR" sz="1400" dirty="0"/>
              <a:t>ID         EMS NAME        IP ADDRESS          GATEWAY</a:t>
            </a:r>
          </a:p>
          <a:p>
            <a:r>
              <a:rPr lang="en-US" altLang="ko-KR" sz="1400" dirty="0"/>
              <a:t>---------------------------------------------------------------------</a:t>
            </a:r>
          </a:p>
          <a:p>
            <a:r>
              <a:rPr lang="ko-KR" altLang="en-US" sz="1400" dirty="0"/>
              <a:t> </a:t>
            </a:r>
            <a:r>
              <a:rPr lang="en-US" altLang="ko-KR" sz="1400" dirty="0"/>
              <a:t>-                -                             -                            -</a:t>
            </a:r>
          </a:p>
          <a:p>
            <a:endParaRPr lang="en-US" altLang="ko-KR" sz="1400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6FBB178A-F8A8-2A06-F4A9-4D4CDAF1E28B}"/>
              </a:ext>
            </a:extLst>
          </p:cNvPr>
          <p:cNvSpPr>
            <a:spLocks/>
          </p:cNvSpPr>
          <p:nvPr/>
        </p:nvSpPr>
        <p:spPr bwMode="auto">
          <a:xfrm flipV="1">
            <a:off x="4444361" y="2526080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5E5371-1FA6-6F5E-B11C-9D12F1779557}"/>
              </a:ext>
            </a:extLst>
          </p:cNvPr>
          <p:cNvSpPr txBox="1"/>
          <p:nvPr/>
        </p:nvSpPr>
        <p:spPr>
          <a:xfrm>
            <a:off x="7980218" y="214119"/>
            <a:ext cx="1688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EMS </a:t>
            </a:r>
            <a:r>
              <a:rPr lang="ko-KR" altLang="en-US" dirty="0">
                <a:cs typeface="Aharoni" panose="02010803020104030203" pitchFamily="2" charset="-79"/>
              </a:rPr>
              <a:t>등록</a:t>
            </a:r>
            <a:r>
              <a:rPr lang="en-US" altLang="ko-KR" dirty="0">
                <a:cs typeface="Aharoni" panose="02010803020104030203" pitchFamily="2" charset="-79"/>
              </a:rPr>
              <a:t>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9112F3D-0211-D88F-5F3E-6390B2E3AA1C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3090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" grpId="1" animBg="1"/>
      <p:bldP spid="2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27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PRV-DCC-DS0::::1,ACT,NETWORK;</a:t>
              </a:r>
            </a:p>
            <a:p>
              <a:r>
                <a:rPr lang="en-US" altLang="ko-KR" sz="1400" dirty="0"/>
                <a:t>======================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(DCC</a:t>
              </a:r>
              <a:r>
                <a:rPr lang="ko-KR" altLang="en-US" sz="1400" dirty="0">
                  <a:solidFill>
                    <a:srgbClr val="C00000"/>
                  </a:solidFill>
                </a:rPr>
                <a:t> </a:t>
              </a:r>
              <a:r>
                <a:rPr lang="en-US" altLang="ko-KR" sz="1400" dirty="0">
                  <a:solidFill>
                    <a:srgbClr val="C00000"/>
                  </a:solidFill>
                </a:rPr>
                <a:t>P1</a:t>
              </a:r>
              <a:r>
                <a:rPr lang="ko-KR" altLang="en-US" sz="1400" dirty="0">
                  <a:solidFill>
                    <a:srgbClr val="C00000"/>
                  </a:solidFill>
                </a:rPr>
                <a:t>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SUCCESS</a:t>
              </a:r>
              <a:endParaRPr lang="ko-KR" altLang="ko-KR" sz="1400" u="sng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PRV-DCC-DS0::::2,ACT,NETWORK;</a:t>
              </a:r>
            </a:p>
            <a:p>
              <a:r>
                <a:rPr lang="en-US" altLang="ko-KR" sz="1400" dirty="0"/>
                <a:t>======================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(DCC P2</a:t>
              </a:r>
              <a:r>
                <a:rPr lang="ko-KR" altLang="en-US" sz="1400" dirty="0">
                  <a:solidFill>
                    <a:srgbClr val="C00000"/>
                  </a:solidFill>
                </a:rPr>
                <a:t>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PRV-DCC-DS0::::1,DEACT,NETWORK;</a:t>
              </a:r>
            </a:p>
            <a:p>
              <a:r>
                <a:rPr lang="en-US" altLang="ko-KR" sz="1400" dirty="0"/>
                <a:t>=======================</a:t>
              </a:r>
              <a:r>
                <a:rPr lang="en-US" altLang="ko-KR" sz="1400" dirty="0">
                  <a:solidFill>
                    <a:srgbClr val="C00000"/>
                  </a:solidFill>
                </a:rPr>
                <a:t>(DCC P1 </a:t>
              </a:r>
              <a:r>
                <a:rPr lang="ko-KR" altLang="en-US" sz="1400" dirty="0">
                  <a:solidFill>
                    <a:srgbClr val="C00000"/>
                  </a:solidFill>
                </a:rPr>
                <a:t>삭제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endParaRPr lang="en-US" altLang="ko-KR" sz="1400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WTC-COM1&gt;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RTRV-DCC-DS0;  </a:t>
              </a:r>
              <a:r>
                <a:rPr lang="en-US" altLang="ko-KR" sz="1400" dirty="0"/>
                <a:t>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(DCC </a:t>
              </a:r>
              <a:r>
                <a:rPr lang="ko-KR" altLang="en-US" sz="1400" dirty="0">
                  <a:solidFill>
                    <a:srgbClr val="C00000"/>
                  </a:solidFill>
                </a:rPr>
                <a:t>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</a:p>
            <a:p>
              <a:endParaRPr lang="en-US" altLang="ko-KR" sz="1400" dirty="0"/>
            </a:p>
            <a:p>
              <a:endParaRPr lang="en-US" altLang="ko-KR" sz="1400" dirty="0"/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en-US" altLang="ko-KR" sz="1600" dirty="0"/>
              <a:t>COT(VM60)-RT(VM30)</a:t>
            </a:r>
            <a:r>
              <a:rPr lang="ko-KR" altLang="en-US" sz="1600" dirty="0"/>
              <a:t>간  </a:t>
            </a:r>
            <a:r>
              <a:rPr lang="en-US" altLang="ko-KR" sz="1600" dirty="0"/>
              <a:t>DCC</a:t>
            </a:r>
            <a:r>
              <a:rPr lang="ko-KR" altLang="en-US" sz="1600" dirty="0"/>
              <a:t>통신 설정하여 원격지장치</a:t>
            </a:r>
            <a:r>
              <a:rPr lang="en-US" altLang="ko-KR" sz="1600" dirty="0"/>
              <a:t>(VM30)</a:t>
            </a:r>
            <a:r>
              <a:rPr lang="ko-KR" altLang="en-US" sz="1600" dirty="0"/>
              <a:t>를 제어하는 설정입니다</a:t>
            </a:r>
            <a:endParaRPr lang="en-US" altLang="ko-KR" sz="1600" dirty="0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6CE134F5-F342-ED21-AD97-FED8BF7EF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2004289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FCTX ETH DCC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2B9F2166-3058-89F5-9841-677FA323EC5B}"/>
              </a:ext>
            </a:extLst>
          </p:cNvPr>
          <p:cNvSpPr>
            <a:spLocks/>
          </p:cNvSpPr>
          <p:nvPr/>
        </p:nvSpPr>
        <p:spPr bwMode="auto">
          <a:xfrm flipV="1">
            <a:off x="4558721" y="2373616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E354DC-73FA-8E82-7243-9ABB764EFAF2}"/>
              </a:ext>
            </a:extLst>
          </p:cNvPr>
          <p:cNvSpPr txBox="1"/>
          <p:nvPr/>
        </p:nvSpPr>
        <p:spPr>
          <a:xfrm>
            <a:off x="5703050" y="2854472"/>
            <a:ext cx="39498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==========================================</a:t>
            </a:r>
          </a:p>
          <a:p>
            <a:r>
              <a:rPr lang="en-US" altLang="ko-KR" sz="1400" dirty="0"/>
              <a:t>LINKID     STATE        ROLE             MODE    TIME SLOT</a:t>
            </a:r>
          </a:p>
          <a:p>
            <a:r>
              <a:rPr lang="en-US" altLang="ko-KR" sz="1400" dirty="0"/>
              <a:t>---------------------------------------------------------------------</a:t>
            </a:r>
          </a:p>
          <a:p>
            <a:r>
              <a:rPr lang="en-US" altLang="ko-KR" sz="1400" dirty="0"/>
              <a:t>1              DEACT        NETWORK     AITS       ***</a:t>
            </a:r>
          </a:p>
          <a:p>
            <a:r>
              <a:rPr lang="en-US" altLang="ko-KR" sz="1400" dirty="0"/>
              <a:t>2              DEACT        NETWORK     AITS       ***</a:t>
            </a:r>
          </a:p>
          <a:p>
            <a:r>
              <a:rPr lang="en-US" altLang="ko-KR" sz="1400" dirty="0"/>
              <a:t>---------------------------------------------------------------------</a:t>
            </a:r>
            <a:endParaRPr lang="ko-KR" alt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8732E6-5774-0D5E-54AE-B92EE28769AE}"/>
              </a:ext>
            </a:extLst>
          </p:cNvPr>
          <p:cNvSpPr txBox="1"/>
          <p:nvPr/>
        </p:nvSpPr>
        <p:spPr>
          <a:xfrm>
            <a:off x="5835502" y="4791570"/>
            <a:ext cx="39498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dirty="0"/>
              <a:t>==========================================</a:t>
            </a:r>
          </a:p>
          <a:p>
            <a:r>
              <a:rPr lang="en-US" altLang="ko-KR" sz="1400" dirty="0"/>
              <a:t>COT : NETWORK</a:t>
            </a:r>
          </a:p>
          <a:p>
            <a:r>
              <a:rPr lang="en-US" altLang="ko-KR" sz="1400" dirty="0"/>
              <a:t>---------------------------------------------------------------------</a:t>
            </a:r>
          </a:p>
          <a:p>
            <a:r>
              <a:rPr lang="en-US" altLang="ko-KR" sz="1400" dirty="0"/>
              <a:t>RT  : USER           </a:t>
            </a:r>
          </a:p>
          <a:p>
            <a:r>
              <a:rPr lang="en-US" altLang="ko-KR" sz="1400" dirty="0"/>
              <a:t>==========================================</a:t>
            </a:r>
          </a:p>
        </p:txBody>
      </p:sp>
      <p:sp>
        <p:nvSpPr>
          <p:cNvPr id="11" name="AutoShape 4">
            <a:extLst>
              <a:ext uri="{FF2B5EF4-FFF2-40B4-BE49-F238E27FC236}">
                <a16:creationId xmlns:a16="http://schemas.microsoft.com/office/drawing/2014/main" id="{D2F1EF76-5B1D-A3BA-0D3F-1F0E090218A3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5" y="4263159"/>
            <a:ext cx="1812207" cy="428914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1400" dirty="0"/>
              <a:t>DCC </a:t>
            </a:r>
            <a:r>
              <a:rPr lang="ko-KR" altLang="en-US" sz="1400" dirty="0"/>
              <a:t>설정</a:t>
            </a:r>
            <a:r>
              <a:rPr lang="en-US" altLang="ko-KR" sz="1400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AB46F0-492F-9E77-6280-26E707EF9A38}"/>
              </a:ext>
            </a:extLst>
          </p:cNvPr>
          <p:cNvSpPr txBox="1"/>
          <p:nvPr/>
        </p:nvSpPr>
        <p:spPr>
          <a:xfrm>
            <a:off x="8395855" y="214119"/>
            <a:ext cx="1272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DCC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DFD0D89-2251-E32C-D774-57215BAAF443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92475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" grpId="1" animBg="1"/>
      <p:bldP spid="2" grpId="2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213481BD-B38F-BD8C-124B-224F45C27C6C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tabLst>
                <a:tab pos="1473200" algn="l"/>
              </a:tabLst>
            </a:pPr>
            <a:r>
              <a:rPr lang="en-US" altLang="ko-KR" sz="2000" b="1" dirty="0"/>
              <a:t>A.  </a:t>
            </a:r>
            <a:r>
              <a:rPr lang="ko-KR" altLang="en-US" sz="2000" b="1" dirty="0"/>
              <a:t>장비 개요</a:t>
            </a:r>
            <a:endParaRPr lang="en-US" altLang="ko-KR" sz="2000" b="1" dirty="0"/>
          </a:p>
        </p:txBody>
      </p:sp>
      <p:sp>
        <p:nvSpPr>
          <p:cNvPr id="46" name="직사각형 11"/>
          <p:cNvSpPr>
            <a:spLocks noChangeArrowheads="1"/>
          </p:cNvSpPr>
          <p:nvPr/>
        </p:nvSpPr>
        <p:spPr bwMode="auto">
          <a:xfrm>
            <a:off x="581115" y="944844"/>
            <a:ext cx="896812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ko-KR" sz="2000" dirty="0"/>
              <a:t> 이 장치는 종속신호로 </a:t>
            </a:r>
            <a:r>
              <a:rPr lang="en-US" altLang="ko-KR" sz="2000" dirty="0"/>
              <a:t>DS0</a:t>
            </a:r>
            <a:r>
              <a:rPr lang="ko-KR" altLang="ko-KR" sz="2000" dirty="0"/>
              <a:t>급 신호</a:t>
            </a:r>
            <a:r>
              <a:rPr lang="en-US" altLang="ko-KR" sz="2000" dirty="0"/>
              <a:t>(</a:t>
            </a:r>
            <a:r>
              <a:rPr lang="ko-KR" altLang="ko-KR" sz="2000" dirty="0"/>
              <a:t>음성 및 데이터</a:t>
            </a:r>
            <a:r>
              <a:rPr lang="en-US" altLang="ko-KR" sz="2000" dirty="0"/>
              <a:t>)</a:t>
            </a:r>
            <a:r>
              <a:rPr lang="ko-KR" altLang="ko-KR" sz="2000" dirty="0"/>
              <a:t>를  </a:t>
            </a:r>
            <a:r>
              <a:rPr lang="en-US" altLang="ko-KR" sz="2000" dirty="0"/>
              <a:t>1.544Mbps(</a:t>
            </a:r>
            <a:r>
              <a:rPr lang="ko-KR" altLang="ko-KR" sz="2000" dirty="0"/>
              <a:t>이하 </a:t>
            </a:r>
            <a:r>
              <a:rPr lang="en-US" altLang="ko-KR" sz="2000" dirty="0"/>
              <a:t>'DS1'), 2.048Mbps(</a:t>
            </a:r>
            <a:r>
              <a:rPr lang="ko-KR" altLang="ko-KR" sz="2000" dirty="0"/>
              <a:t>이하 </a:t>
            </a:r>
            <a:r>
              <a:rPr lang="en-US" altLang="ko-KR" sz="2000" dirty="0"/>
              <a:t>'DS1E') </a:t>
            </a:r>
            <a:r>
              <a:rPr lang="ko-KR" altLang="ko-KR" sz="2000" dirty="0"/>
              <a:t>신호 및 </a:t>
            </a:r>
            <a:r>
              <a:rPr lang="en-US" altLang="ko-KR" sz="2000" dirty="0"/>
              <a:t>10/100Base-T</a:t>
            </a:r>
            <a:r>
              <a:rPr lang="ko-KR" altLang="ko-KR" sz="2000" dirty="0"/>
              <a:t>의 </a:t>
            </a:r>
            <a:r>
              <a:rPr lang="en-US" altLang="ko-KR" sz="2000" dirty="0"/>
              <a:t>Ethernet </a:t>
            </a:r>
            <a:r>
              <a:rPr lang="ko-KR" altLang="ko-KR" sz="2000" dirty="0"/>
              <a:t>신호를 접속</a:t>
            </a:r>
            <a:r>
              <a:rPr lang="en-US" altLang="ko-KR" sz="2000" dirty="0"/>
              <a:t>, </a:t>
            </a:r>
            <a:r>
              <a:rPr lang="ko-KR" altLang="ko-KR" sz="2000" dirty="0"/>
              <a:t>다중화하여 대국장치로 전송하고</a:t>
            </a:r>
            <a:r>
              <a:rPr lang="en-US" altLang="ko-KR" sz="2000" dirty="0"/>
              <a:t>, </a:t>
            </a:r>
            <a:r>
              <a:rPr lang="ko-KR" altLang="ko-KR" sz="2000" dirty="0"/>
              <a:t>또는 이의 역기능을 수행할 수 있는 점</a:t>
            </a:r>
            <a:r>
              <a:rPr lang="en-US" altLang="ko-KR" sz="2000" dirty="0"/>
              <a:t> </a:t>
            </a:r>
            <a:r>
              <a:rPr lang="ko-KR" altLang="ko-KR" sz="2000" dirty="0"/>
              <a:t>대</a:t>
            </a:r>
            <a:r>
              <a:rPr lang="en-US" altLang="ko-KR" sz="2000" dirty="0"/>
              <a:t> </a:t>
            </a:r>
            <a:r>
              <a:rPr lang="ko-KR" altLang="ko-KR" sz="2000" dirty="0"/>
              <a:t>점</a:t>
            </a:r>
            <a:r>
              <a:rPr lang="en-US" altLang="ko-KR" sz="2000" dirty="0"/>
              <a:t>(Point-To-Point), </a:t>
            </a:r>
            <a:r>
              <a:rPr lang="ko-KR" altLang="ko-KR" sz="2000" dirty="0" err="1"/>
              <a:t>점대</a:t>
            </a:r>
            <a:r>
              <a:rPr lang="en-US" altLang="ko-KR" sz="2000" dirty="0"/>
              <a:t> </a:t>
            </a:r>
            <a:r>
              <a:rPr lang="ko-KR" altLang="ko-KR" sz="2000" dirty="0"/>
              <a:t>다점</a:t>
            </a:r>
            <a:r>
              <a:rPr lang="en-US" altLang="ko-KR" sz="2000" dirty="0"/>
              <a:t>(Point-To-Multipoint)</a:t>
            </a:r>
            <a:r>
              <a:rPr lang="ko-KR" altLang="ko-KR" sz="2000" dirty="0"/>
              <a:t>으로 구성이 가능한 시스템으로써</a:t>
            </a:r>
            <a:r>
              <a:rPr lang="en-US" altLang="ko-KR" sz="2000" dirty="0"/>
              <a:t> DS0</a:t>
            </a:r>
            <a:r>
              <a:rPr lang="ko-KR" altLang="ko-KR" sz="2000" dirty="0"/>
              <a:t>급 이하의 모든 서비스를 수용 전송할 수 있는 가입자계 단국장치이다</a:t>
            </a:r>
            <a:r>
              <a:rPr lang="en-US" altLang="ko-KR" sz="2000" dirty="0"/>
              <a:t>.</a:t>
            </a:r>
            <a:endParaRPr lang="ko-KR" altLang="ko-KR" sz="2000" dirty="0"/>
          </a:p>
          <a:p>
            <a:r>
              <a:rPr lang="ko-KR" altLang="ko-KR" sz="2000" dirty="0"/>
              <a:t> </a:t>
            </a: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</p:txBody>
      </p:sp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581115" y="2936493"/>
            <a:ext cx="8181975" cy="20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1775" indent="-231775" eaLnBrk="1" hangingPunct="1">
              <a:lnSpc>
                <a:spcPct val="150000"/>
              </a:lnSpc>
              <a:spcBef>
                <a:spcPct val="20000"/>
              </a:spcBef>
              <a:spcAft>
                <a:spcPct val="15000"/>
              </a:spcAft>
            </a:pPr>
            <a:r>
              <a:rPr lang="en-US" altLang="ko-KR" sz="16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Voice Service</a:t>
            </a:r>
            <a:endParaRPr lang="ko-KR" altLang="en-US" sz="16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-  </a:t>
            </a:r>
            <a:r>
              <a:rPr lang="ko-KR" altLang="en-US" sz="1600" dirty="0">
                <a:latin typeface="+mn-ea"/>
              </a:rPr>
              <a:t>일반전화 가입자 서비스</a:t>
            </a:r>
            <a:r>
              <a:rPr lang="en-US" altLang="ko-KR" sz="1600" dirty="0">
                <a:latin typeface="+mn-ea"/>
              </a:rPr>
              <a:t>(SLC-E, SLC-T)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 </a:t>
            </a:r>
            <a:r>
              <a:rPr lang="ko-KR" altLang="en-US" sz="1600" dirty="0">
                <a:latin typeface="+mn-ea"/>
              </a:rPr>
              <a:t>자석식 전화 가입자 서비스</a:t>
            </a:r>
            <a:r>
              <a:rPr lang="en-US" altLang="ko-KR" sz="1600" dirty="0">
                <a:latin typeface="+mn-ea"/>
              </a:rPr>
              <a:t>(R/D)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 </a:t>
            </a:r>
            <a:r>
              <a:rPr lang="ko-KR" altLang="en-US" sz="1600" dirty="0">
                <a:latin typeface="+mn-ea"/>
              </a:rPr>
              <a:t>공전식 전화 가입자 서비스</a:t>
            </a:r>
            <a:r>
              <a:rPr lang="en-US" altLang="ko-KR" sz="1600" dirty="0">
                <a:latin typeface="+mn-ea"/>
              </a:rPr>
              <a:t>(T/D)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 </a:t>
            </a:r>
            <a:r>
              <a:rPr lang="ko-KR" altLang="en-US" sz="1600" dirty="0">
                <a:latin typeface="+mn-ea"/>
              </a:rPr>
              <a:t>아날로그 전용선 가입자 서비스</a:t>
            </a:r>
            <a:r>
              <a:rPr lang="en-US" altLang="ko-KR" sz="1600" dirty="0">
                <a:latin typeface="+mn-ea"/>
              </a:rPr>
              <a:t>(2W E&amp;M, 4W E&amp;M)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 PABX </a:t>
            </a:r>
            <a:r>
              <a:rPr lang="ko-KR" altLang="en-US" sz="1600" dirty="0">
                <a:latin typeface="+mn-ea"/>
              </a:rPr>
              <a:t>등 사설 교환기 접속 서비스</a:t>
            </a:r>
            <a:r>
              <a:rPr lang="en-US" altLang="ko-KR" sz="1600" dirty="0">
                <a:latin typeface="+mn-ea"/>
              </a:rPr>
              <a:t>(DPO, DPT)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 </a:t>
            </a:r>
            <a:r>
              <a:rPr lang="ko-KR" altLang="en-US" sz="1600" dirty="0">
                <a:latin typeface="+mn-ea"/>
              </a:rPr>
              <a:t>공중전화 서비스</a:t>
            </a:r>
            <a:r>
              <a:rPr lang="en-US" altLang="ko-KR" sz="1600" dirty="0">
                <a:latin typeface="+mn-ea"/>
              </a:rPr>
              <a:t>(CP/C, CP/R</a:t>
            </a:r>
            <a:endParaRPr lang="en-US" altLang="ko-KR" sz="2000" b="1" dirty="0">
              <a:solidFill>
                <a:srgbClr val="0968BF"/>
              </a:solidFill>
              <a:ea typeface="나눔고딕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541008" y="5196377"/>
            <a:ext cx="8208912" cy="917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r>
              <a:rPr lang="en-US" altLang="ko-KR" sz="16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Digital Data Service</a:t>
            </a:r>
          </a:p>
          <a:p>
            <a:pPr fontAlgn="ctr" latinLnBrk="0">
              <a:buNone/>
            </a:pPr>
            <a:r>
              <a:rPr lang="en-US" altLang="ko-KR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- </a:t>
            </a:r>
            <a:r>
              <a:rPr lang="ko-KR" altLang="en-US" sz="1600" dirty="0">
                <a:latin typeface="+mn-ea"/>
              </a:rPr>
              <a:t>디지털 데이터 서비스</a:t>
            </a:r>
            <a:r>
              <a:rPr lang="en-US" altLang="ko-KR" sz="1600" dirty="0">
                <a:latin typeface="+mn-ea"/>
              </a:rPr>
              <a:t>(2.4, 4.8, 9.6, 19.2, 56, 64Kbps OCUDP)</a:t>
            </a:r>
            <a:endParaRPr lang="ko-KR" altLang="en-US" sz="1600" dirty="0">
              <a:latin typeface="+mn-ea"/>
            </a:endParaRPr>
          </a:p>
          <a:p>
            <a:pPr lvl="0" fontAlgn="ctr" latinLnBrk="0">
              <a:buNone/>
            </a:pPr>
            <a:r>
              <a:rPr lang="en-US" altLang="ko-KR" sz="1600" dirty="0">
                <a:latin typeface="+mn-ea"/>
              </a:rPr>
              <a:t> - Nx56, N </a:t>
            </a:r>
            <a:r>
              <a:rPr lang="en-US" altLang="ko-KR" sz="1600" dirty="0">
                <a:latin typeface="+mn-ea"/>
                <a:sym typeface="Symbol"/>
              </a:rPr>
              <a:t></a:t>
            </a:r>
            <a:r>
              <a:rPr lang="en-US" altLang="ko-KR" sz="1600" dirty="0">
                <a:latin typeface="+mn-ea"/>
              </a:rPr>
              <a:t> 64Kbps </a:t>
            </a:r>
            <a:r>
              <a:rPr lang="ko-KR" altLang="en-US" sz="1600" dirty="0">
                <a:latin typeface="+mn-ea"/>
              </a:rPr>
              <a:t>디지털 데이터 서비스</a:t>
            </a:r>
            <a:r>
              <a:rPr lang="en-US" altLang="ko-KR" sz="1600" dirty="0">
                <a:latin typeface="+mn-ea"/>
              </a:rPr>
              <a:t>(N=1 ~ 30 / DS64N)</a:t>
            </a:r>
            <a:endParaRPr lang="ko-KR" altLang="en-US" sz="1600" dirty="0">
              <a:latin typeface="+mn-ea"/>
            </a:endParaRPr>
          </a:p>
        </p:txBody>
      </p:sp>
      <p:sp>
        <p:nvSpPr>
          <p:cNvPr id="71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21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 uiExpand="1" build="allAtOnce"/>
      <p:bldP spid="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28</a:t>
            </a:r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6C7991F-4923-4234-5E52-838324DBAFE1}"/>
              </a:ext>
            </a:extLst>
          </p:cNvPr>
          <p:cNvGrpSpPr/>
          <p:nvPr/>
        </p:nvGrpSpPr>
        <p:grpSpPr>
          <a:xfrm>
            <a:off x="536921" y="1956346"/>
            <a:ext cx="5302948" cy="4240514"/>
            <a:chOff x="306013" y="1857702"/>
            <a:chExt cx="5302948" cy="4240514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04BFBAF7-EBDC-8CAE-C209-004312F81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13" y="1857702"/>
              <a:ext cx="5302948" cy="4240514"/>
            </a:xfrm>
            <a:prstGeom prst="rect">
              <a:avLst/>
            </a:prstGeom>
          </p:spPr>
        </p:pic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A5825901-57C5-4DBF-4C77-6F045895B9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0388" y="2384981"/>
              <a:ext cx="3949831" cy="255218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sz="1400" dirty="0"/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RTRV-NODE-CFG</a:t>
              </a:r>
              <a:r>
                <a:rPr lang="en-US" altLang="ko-KR" sz="1400" dirty="0">
                  <a:highlight>
                    <a:srgbClr val="FFFF00"/>
                  </a:highlight>
                </a:rPr>
                <a:t>;</a:t>
              </a:r>
              <a:r>
                <a:rPr lang="en-US" altLang="ko-KR" sz="1400" dirty="0"/>
                <a:t>  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시스템 조회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endParaRPr lang="en-US" altLang="ko-KR" sz="1400" u="sng" dirty="0">
                <a:highlight>
                  <a:srgbClr val="FFFF00"/>
                </a:highlight>
              </a:endParaRPr>
            </a:p>
            <a:p>
              <a:r>
                <a:rPr lang="en-US" altLang="ko-KR" sz="1400" dirty="0"/>
                <a:t>=====================================</a:t>
              </a:r>
              <a:endParaRPr lang="en-US" altLang="ko-KR" sz="1400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SUCCESS</a:t>
              </a:r>
              <a:endParaRPr lang="ko-KR" altLang="ko-KR" sz="1400" u="sng" dirty="0">
                <a:solidFill>
                  <a:srgbClr val="C00000"/>
                </a:solidFill>
              </a:endParaRPr>
            </a:p>
            <a:p>
              <a:r>
                <a:rPr lang="en-US" altLang="ko-KR" sz="1400" dirty="0"/>
                <a:t>=====================================</a:t>
              </a:r>
            </a:p>
            <a:p>
              <a:r>
                <a:rPr lang="en-US" altLang="ko-KR" sz="1400" dirty="0"/>
                <a:t>WTC-COM1&gt;</a:t>
              </a:r>
            </a:p>
            <a:p>
              <a:r>
                <a:rPr lang="en-US" altLang="ko-KR" sz="1400" dirty="0"/>
                <a:t>WTC-COM1&gt; </a:t>
              </a:r>
              <a:r>
                <a:rPr lang="en-US" altLang="ko-KR" sz="1400" u="sng" dirty="0">
                  <a:highlight>
                    <a:srgbClr val="FFFF00"/>
                  </a:highlight>
                </a:rPr>
                <a:t>RESET;</a:t>
              </a:r>
              <a:r>
                <a:rPr lang="en-US" altLang="ko-KR" sz="1400" dirty="0"/>
                <a:t>      </a:t>
              </a:r>
              <a:r>
                <a:rPr lang="en-US" altLang="ko-KR" sz="1400" dirty="0">
                  <a:solidFill>
                    <a:srgbClr val="C00000"/>
                  </a:solidFill>
                </a:rPr>
                <a:t>(</a:t>
              </a:r>
              <a:r>
                <a:rPr lang="ko-KR" altLang="en-US" sz="1400" dirty="0">
                  <a:solidFill>
                    <a:srgbClr val="C00000"/>
                  </a:solidFill>
                </a:rPr>
                <a:t>리셋 설정</a:t>
              </a:r>
              <a:r>
                <a:rPr lang="en-US" altLang="ko-KR" sz="1400" dirty="0">
                  <a:solidFill>
                    <a:srgbClr val="C00000"/>
                  </a:solidFill>
                </a:rPr>
                <a:t>)</a:t>
              </a:r>
              <a:endParaRPr lang="en-US" altLang="ko-KR" sz="1400" u="sng" dirty="0">
                <a:highlight>
                  <a:srgbClr val="FFFF00"/>
                </a:highlight>
              </a:endParaRPr>
            </a:p>
            <a:p>
              <a:endParaRPr lang="en-US" altLang="ko-KR" sz="1400" dirty="0"/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4315E1E-00AA-33E2-76F1-36A621E9E318}"/>
              </a:ext>
            </a:extLst>
          </p:cNvPr>
          <p:cNvSpPr/>
          <p:nvPr/>
        </p:nvSpPr>
        <p:spPr>
          <a:xfrm>
            <a:off x="395925" y="896879"/>
            <a:ext cx="9059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 err="1"/>
              <a:t>설정값</a:t>
            </a:r>
            <a:r>
              <a:rPr lang="ko-KR" altLang="en-US" sz="1600" dirty="0"/>
              <a:t> 이 완료되면 </a:t>
            </a:r>
            <a:r>
              <a:rPr lang="ko-KR" altLang="en-US" sz="1600" dirty="0" err="1"/>
              <a:t>리셋하여</a:t>
            </a:r>
            <a:r>
              <a:rPr lang="ko-KR" altLang="en-US" sz="1600" dirty="0"/>
              <a:t> 시스템에 적용합니다</a:t>
            </a:r>
            <a:endParaRPr lang="en-US" altLang="ko-KR" sz="1600" dirty="0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6CE134F5-F342-ED21-AD97-FED8BF7EF6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1566" y="2192267"/>
            <a:ext cx="1812207" cy="505590"/>
          </a:xfrm>
          <a:prstGeom prst="roundRect">
            <a:avLst>
              <a:gd name="adj" fmla="val 10889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ko-KR" altLang="en-US" sz="1400" dirty="0"/>
              <a:t>시스템 </a:t>
            </a:r>
            <a:r>
              <a:rPr lang="en-US" altLang="ko-KR" sz="1400" dirty="0"/>
              <a:t> </a:t>
            </a:r>
            <a:r>
              <a:rPr lang="ko-KR" altLang="en-US" sz="1400" dirty="0"/>
              <a:t>기본값</a:t>
            </a:r>
            <a:r>
              <a:rPr lang="en-US" altLang="ko-KR" sz="1400" dirty="0"/>
              <a:t> </a:t>
            </a: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2B9F2166-3058-89F5-9841-677FA323EC5B}"/>
              </a:ext>
            </a:extLst>
          </p:cNvPr>
          <p:cNvSpPr>
            <a:spLocks/>
          </p:cNvSpPr>
          <p:nvPr/>
        </p:nvSpPr>
        <p:spPr bwMode="auto">
          <a:xfrm flipV="1">
            <a:off x="2944816" y="3895914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306712-904F-F95D-EE05-B9414AEBC4C7}"/>
              </a:ext>
            </a:extLst>
          </p:cNvPr>
          <p:cNvSpPr txBox="1"/>
          <p:nvPr/>
        </p:nvSpPr>
        <p:spPr>
          <a:xfrm>
            <a:off x="8275782" y="214119"/>
            <a:ext cx="1392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RESET </a:t>
            </a:r>
            <a:r>
              <a:rPr lang="ko-KR" altLang="en-US" dirty="0">
                <a:cs typeface="Aharoni" panose="02010803020104030203" pitchFamily="2" charset="-79"/>
              </a:rPr>
              <a:t>실행</a:t>
            </a:r>
            <a:endParaRPr lang="en-US" altLang="ko-KR" sz="9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C590090-C958-1181-A02D-18B400765EF5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3.    </a:t>
            </a:r>
            <a:r>
              <a:rPr lang="ko-KR" altLang="en-US" sz="2000" b="1" dirty="0"/>
              <a:t>초기 설정</a:t>
            </a:r>
            <a:endParaRPr lang="en-US" altLang="ko-KR" sz="20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E07271-0953-FA99-A757-142E572F0B95}"/>
              </a:ext>
            </a:extLst>
          </p:cNvPr>
          <p:cNvSpPr txBox="1"/>
          <p:nvPr/>
        </p:nvSpPr>
        <p:spPr>
          <a:xfrm>
            <a:off x="5970098" y="3083182"/>
            <a:ext cx="339898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/>
              <a:t>ITEM                                  VALUE</a:t>
            </a:r>
          </a:p>
          <a:p>
            <a:r>
              <a:rPr lang="en-US" altLang="ko-KR" sz="1200" dirty="0"/>
              <a:t>-----------------------------------------------------------</a:t>
            </a:r>
          </a:p>
          <a:p>
            <a:r>
              <a:rPr lang="en-US" altLang="ko-KR" sz="1200" dirty="0"/>
              <a:t>IP                                    10.10.2.7</a:t>
            </a:r>
          </a:p>
          <a:p>
            <a:r>
              <a:rPr lang="en-US" altLang="ko-KR" sz="1200" dirty="0"/>
              <a:t>GW                                  ---</a:t>
            </a:r>
          </a:p>
          <a:p>
            <a:r>
              <a:rPr lang="en-US" altLang="ko-KR" sz="1200" dirty="0"/>
              <a:t>NE_TYPE                         WTC-60</a:t>
            </a:r>
          </a:p>
          <a:p>
            <a:r>
              <a:rPr lang="en-US" altLang="ko-KR" sz="1200" dirty="0"/>
              <a:t>TOPOLOGY                     STAR</a:t>
            </a:r>
          </a:p>
          <a:p>
            <a:r>
              <a:rPr lang="en-US" altLang="ko-KR" sz="1200" dirty="0"/>
              <a:t>NID                                  0</a:t>
            </a:r>
          </a:p>
          <a:p>
            <a:r>
              <a:rPr lang="en-US" altLang="ko-KR" sz="1200" dirty="0"/>
              <a:t>TID                                   WTC-COM1</a:t>
            </a:r>
          </a:p>
          <a:p>
            <a:r>
              <a:rPr lang="en-US" altLang="ko-KR" sz="1200" dirty="0"/>
              <a:t>LOCATION                       UNKNOW</a:t>
            </a:r>
          </a:p>
          <a:p>
            <a:r>
              <a:rPr lang="en-US" altLang="ko-KR" sz="1200" dirty="0"/>
              <a:t>NET_NAME                     UNKNOW</a:t>
            </a:r>
            <a:endParaRPr lang="ko-KR" altLang="en-US" sz="1200" dirty="0"/>
          </a:p>
          <a:p>
            <a:r>
              <a:rPr lang="en-US" altLang="ko-KR" sz="1200" dirty="0"/>
              <a:t>MAIN_PORT                      -----</a:t>
            </a:r>
          </a:p>
          <a:p>
            <a:r>
              <a:rPr lang="en-US" altLang="ko-KR" sz="1200" dirty="0"/>
              <a:t>PORT                                  -----</a:t>
            </a:r>
          </a:p>
          <a:p>
            <a:r>
              <a:rPr lang="en-US" altLang="ko-KR" sz="1200" dirty="0"/>
              <a:t>------------------------------------------------------------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8858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2" grpId="1" animBg="1"/>
      <p:bldP spid="2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29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12EF5C1-A3AE-4293-0D80-767B63A179F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925" y="1518083"/>
            <a:ext cx="5216046" cy="314371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CD4FB46C-F599-F41C-757E-413759D524F8}"/>
              </a:ext>
            </a:extLst>
          </p:cNvPr>
          <p:cNvSpPr/>
          <p:nvPr/>
        </p:nvSpPr>
        <p:spPr>
          <a:xfrm>
            <a:off x="395925" y="896879"/>
            <a:ext cx="90591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자동 망 구성 </a:t>
            </a:r>
            <a:r>
              <a:rPr lang="en-US" altLang="ko-KR" sz="1600" dirty="0"/>
              <a:t>&gt; IP</a:t>
            </a:r>
            <a:r>
              <a:rPr lang="ko-KR" altLang="en-US" sz="1600" dirty="0"/>
              <a:t>범위입력 </a:t>
            </a:r>
            <a:r>
              <a:rPr lang="en-US" altLang="ko-KR" sz="1600" dirty="0"/>
              <a:t>&gt; </a:t>
            </a:r>
            <a:r>
              <a:rPr lang="ko-KR" altLang="en-US" sz="1600" dirty="0"/>
              <a:t>노드 검색시작 </a:t>
            </a:r>
            <a:r>
              <a:rPr lang="en-US" altLang="ko-KR" sz="1600" dirty="0"/>
              <a:t>&gt; </a:t>
            </a:r>
            <a:r>
              <a:rPr lang="ko-KR" altLang="en-US" sz="1600" dirty="0"/>
              <a:t>확인 </a:t>
            </a:r>
            <a:r>
              <a:rPr lang="en-US" altLang="ko-KR" sz="1600" dirty="0"/>
              <a:t>&gt; </a:t>
            </a:r>
            <a:r>
              <a:rPr lang="ko-KR" altLang="en-US" sz="1600" dirty="0"/>
              <a:t>망구성적용 </a:t>
            </a:r>
            <a:r>
              <a:rPr lang="en-US" altLang="ko-KR" sz="1600" dirty="0"/>
              <a:t>&gt; </a:t>
            </a:r>
            <a:r>
              <a:rPr lang="ko-KR" altLang="en-US" sz="1600" dirty="0"/>
              <a:t>닫기</a:t>
            </a:r>
            <a:r>
              <a:rPr lang="en-US" altLang="ko-KR" sz="16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FB2432-C8F7-B42A-2110-C0E36964DA20}"/>
              </a:ext>
            </a:extLst>
          </p:cNvPr>
          <p:cNvSpPr txBox="1"/>
          <p:nvPr/>
        </p:nvSpPr>
        <p:spPr>
          <a:xfrm>
            <a:off x="8137236" y="214119"/>
            <a:ext cx="1531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자동 망 구성</a:t>
            </a:r>
            <a:endParaRPr lang="en-US" altLang="ko-KR" sz="9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F875E26-26EE-067B-5D39-321CA2C30D50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   </a:t>
            </a:r>
            <a:r>
              <a:rPr lang="ko-KR" altLang="en-US" sz="2000" b="1" dirty="0"/>
              <a:t>망 구성 </a:t>
            </a:r>
            <a:r>
              <a:rPr lang="en-US" altLang="ko-KR" sz="2000" b="1" dirty="0"/>
              <a:t>#1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14FC387-ED3D-B22D-2DB8-972363CEF37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2528194"/>
            <a:ext cx="5089238" cy="366908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62722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30</a:t>
            </a:r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D4FB46C-F599-F41C-757E-413759D524F8}"/>
              </a:ext>
            </a:extLst>
          </p:cNvPr>
          <p:cNvSpPr/>
          <p:nvPr/>
        </p:nvSpPr>
        <p:spPr>
          <a:xfrm>
            <a:off x="395925" y="896879"/>
            <a:ext cx="9059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  <a:tabLst>
                <a:tab pos="1473200" algn="l"/>
              </a:tabLst>
            </a:pPr>
            <a:r>
              <a:rPr lang="ko-KR" altLang="en-US" sz="1600" dirty="0"/>
              <a:t>수동 망 구성 </a:t>
            </a:r>
            <a:r>
              <a:rPr lang="en-US" altLang="ko-KR" sz="1600" dirty="0"/>
              <a:t>&gt; </a:t>
            </a:r>
            <a:r>
              <a:rPr lang="ko-KR" altLang="en-US" sz="1600" dirty="0"/>
              <a:t>그룹추가 </a:t>
            </a:r>
            <a:r>
              <a:rPr lang="en-US" altLang="ko-KR" sz="1600" dirty="0"/>
              <a:t>&gt; </a:t>
            </a:r>
            <a:r>
              <a:rPr lang="ko-KR" altLang="en-US" sz="1600" dirty="0"/>
              <a:t>그룹명 </a:t>
            </a:r>
            <a:r>
              <a:rPr lang="en-US" altLang="ko-KR" sz="1600" dirty="0"/>
              <a:t>&gt; </a:t>
            </a:r>
            <a:r>
              <a:rPr lang="ko-KR" altLang="en-US" sz="1600" dirty="0"/>
              <a:t>노드설정 </a:t>
            </a:r>
            <a:r>
              <a:rPr lang="en-US" altLang="ko-KR" sz="1600" dirty="0"/>
              <a:t>&gt; </a:t>
            </a:r>
            <a:r>
              <a:rPr lang="ko-KR" altLang="en-US" sz="1600" dirty="0"/>
              <a:t>노드추가 </a:t>
            </a:r>
            <a:r>
              <a:rPr lang="en-US" altLang="ko-KR" sz="1600" dirty="0"/>
              <a:t>&gt;</a:t>
            </a:r>
            <a:r>
              <a:rPr lang="ko-KR" altLang="en-US" sz="1600" dirty="0"/>
              <a:t>타입설정</a:t>
            </a:r>
            <a:r>
              <a:rPr lang="en-US" altLang="ko-KR" sz="1600" dirty="0"/>
              <a:t>&gt;  </a:t>
            </a:r>
            <a:r>
              <a:rPr lang="ko-KR" altLang="en-US" sz="1600" dirty="0"/>
              <a:t>노드명</a:t>
            </a:r>
            <a:r>
              <a:rPr lang="en-US" altLang="ko-KR" sz="1600" dirty="0"/>
              <a:t>(TID)&gt;</a:t>
            </a:r>
            <a:r>
              <a:rPr lang="ko-KR" altLang="en-US" sz="1600" dirty="0"/>
              <a:t>노드 </a:t>
            </a:r>
            <a:r>
              <a:rPr lang="en-US" altLang="ko-KR" sz="1600" dirty="0"/>
              <a:t>TID &gt; </a:t>
            </a:r>
            <a:r>
              <a:rPr lang="ko-KR" altLang="en-US" sz="1600" dirty="0"/>
              <a:t>노드 </a:t>
            </a:r>
            <a:r>
              <a:rPr lang="en-US" altLang="ko-KR" sz="1600" dirty="0"/>
              <a:t>IP</a:t>
            </a:r>
            <a:r>
              <a:rPr lang="ko-KR" altLang="en-US" sz="1600" dirty="0"/>
              <a:t>추가</a:t>
            </a:r>
            <a:r>
              <a:rPr lang="en-US" altLang="ko-KR" sz="16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FB2432-C8F7-B42A-2110-C0E36964DA20}"/>
              </a:ext>
            </a:extLst>
          </p:cNvPr>
          <p:cNvSpPr txBox="1"/>
          <p:nvPr/>
        </p:nvSpPr>
        <p:spPr>
          <a:xfrm>
            <a:off x="8137236" y="214119"/>
            <a:ext cx="1531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수동 망 구성</a:t>
            </a:r>
            <a:endParaRPr lang="en-US" altLang="ko-KR" sz="9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FF875E26-26EE-067B-5D39-321CA2C30D50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   </a:t>
            </a:r>
            <a:r>
              <a:rPr lang="ko-KR" altLang="en-US" sz="2000" b="1" dirty="0"/>
              <a:t>망 구성 </a:t>
            </a:r>
            <a:r>
              <a:rPr lang="en-US" altLang="ko-KR" sz="2000" b="1" dirty="0"/>
              <a:t>#2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4071349-1BD0-C114-2E56-74A2132F7E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978" y="1795082"/>
            <a:ext cx="5144412" cy="370055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3318433-A722-FBA9-FD71-F5141D3DEA5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8640" y="3038764"/>
            <a:ext cx="4565124" cy="315851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2572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31</a:t>
            </a:r>
            <a:endParaRPr lang="ko-KR" altLang="en-US" dirty="0"/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45651DE3-E8E8-B9EC-7983-6F44033BC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069761"/>
              </p:ext>
            </p:extLst>
          </p:nvPr>
        </p:nvGraphicFramePr>
        <p:xfrm>
          <a:off x="353804" y="4597296"/>
          <a:ext cx="9216679" cy="1425558"/>
        </p:xfrm>
        <a:graphic>
          <a:graphicData uri="http://schemas.openxmlformats.org/drawingml/2006/table">
            <a:tbl>
              <a:tblPr/>
              <a:tblGrid>
                <a:gridCol w="670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62091">
                  <a:extLst>
                    <a:ext uri="{9D8B030D-6E8A-4147-A177-3AD203B41FA5}">
                      <a16:colId xmlns:a16="http://schemas.microsoft.com/office/drawing/2014/main" val="1900370008"/>
                    </a:ext>
                  </a:extLst>
                </a:gridCol>
              </a:tblGrid>
              <a:tr h="387642"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장비 군</a:t>
                      </a: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TID</a:t>
                      </a: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설정</a:t>
                      </a: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SITE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NET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NID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제어</a:t>
                      </a: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ETH IP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DST Port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VLAN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MAC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730"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WTC60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COT60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Master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윈텍</a:t>
                      </a: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SYS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10.10.10.10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20.20.20.20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P1/P1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P1:10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P2:20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30-0A-60-00-00-00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327"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WTC30</a:t>
                      </a: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RT30A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Slave1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1SYS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10.10.10.11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20.20.20.21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P1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30-0A-60-00-00-11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865"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WTC30</a:t>
                      </a:r>
                      <a:endParaRPr kumimoji="0" lang="ko-KR" altLang="en-U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RT30B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slave2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2SYS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10.10.10.12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20.20.20.22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P2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  <a:endParaRPr kumimoji="0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1000" b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1pPr>
                      <a:lvl2pPr marL="742950" indent="-28575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Wingdings" panose="05000000000000000000" pitchFamily="2" charset="2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2pPr>
                      <a:lvl3pPr marL="11430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맑은 고딕" panose="020B0503020000020004" pitchFamily="50" charset="-127"/>
                        <a:defRPr sz="9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3pPr>
                      <a:lvl4pPr marL="16002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4pPr>
                      <a:lvl5pPr marL="2057400" indent="-228600" latinLnBrk="1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5pPr>
                      <a:lvl6pPr marL="25146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6pPr>
                      <a:lvl7pPr marL="29718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7pPr>
                      <a:lvl8pPr marL="34290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8pPr>
                      <a:lvl9pPr marL="3886200" indent="-228600" eaLnBrk="0" fontAlgn="base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8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30-0A-60-00-00-22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1447" marR="91447"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479476D-3DFF-0D06-AF08-87FAD64756DA}"/>
              </a:ext>
            </a:extLst>
          </p:cNvPr>
          <p:cNvSpPr txBox="1"/>
          <p:nvPr/>
        </p:nvSpPr>
        <p:spPr>
          <a:xfrm>
            <a:off x="8636000" y="214119"/>
            <a:ext cx="1032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구성 망</a:t>
            </a:r>
            <a:endParaRPr lang="en-US" altLang="ko-KR" sz="9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1BC28E1-A211-51F1-D8B5-8BCAE6C8C1D3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EMS</a:t>
            </a:r>
            <a:r>
              <a:rPr lang="ko-KR" altLang="en-US" sz="2000" b="1" dirty="0"/>
              <a:t> 설정</a:t>
            </a:r>
            <a:endParaRPr lang="en-US" altLang="ko-KR" sz="2000" b="1" dirty="0"/>
          </a:p>
        </p:txBody>
      </p:sp>
      <p:grpSp>
        <p:nvGrpSpPr>
          <p:cNvPr id="71" name="그룹 70"/>
          <p:cNvGrpSpPr/>
          <p:nvPr/>
        </p:nvGrpSpPr>
        <p:grpSpPr>
          <a:xfrm>
            <a:off x="683202" y="902471"/>
            <a:ext cx="8522507" cy="3183292"/>
            <a:chOff x="683202" y="902471"/>
            <a:chExt cx="8522507" cy="3183292"/>
          </a:xfrm>
        </p:grpSpPr>
        <p:sp>
          <p:nvSpPr>
            <p:cNvPr id="65" name="Line 46">
              <a:extLst>
                <a:ext uri="{FF2B5EF4-FFF2-40B4-BE49-F238E27FC236}">
                  <a16:creationId xmlns:a16="http://schemas.microsoft.com/office/drawing/2014/main" id="{92EF7965-B25A-3C35-660C-805CB2DA8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3911" y="2691830"/>
              <a:ext cx="1408438" cy="2125"/>
            </a:xfrm>
            <a:prstGeom prst="line">
              <a:avLst/>
            </a:prstGeom>
            <a:noFill/>
            <a:ln w="31750">
              <a:solidFill>
                <a:srgbClr val="33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ko-KR" altLang="en-US"/>
            </a:p>
          </p:txBody>
        </p:sp>
        <p:sp>
          <p:nvSpPr>
            <p:cNvPr id="59" name="Line 46">
              <a:extLst>
                <a:ext uri="{FF2B5EF4-FFF2-40B4-BE49-F238E27FC236}">
                  <a16:creationId xmlns:a16="http://schemas.microsoft.com/office/drawing/2014/main" id="{1ACE1C05-37A4-2924-F055-2E4A099796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8167" y="2860370"/>
              <a:ext cx="1189788" cy="619264"/>
            </a:xfrm>
            <a:prstGeom prst="line">
              <a:avLst/>
            </a:prstGeom>
            <a:noFill/>
            <a:ln w="31750">
              <a:solidFill>
                <a:srgbClr val="33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ko-KR" altLang="en-US"/>
            </a:p>
          </p:txBody>
        </p:sp>
        <p:sp>
          <p:nvSpPr>
            <p:cNvPr id="58" name="Line 46">
              <a:extLst>
                <a:ext uri="{FF2B5EF4-FFF2-40B4-BE49-F238E27FC236}">
                  <a16:creationId xmlns:a16="http://schemas.microsoft.com/office/drawing/2014/main" id="{DEDF55A1-8BF6-A798-0EE5-28810AF64B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40388" y="1694356"/>
              <a:ext cx="1089408" cy="679443"/>
            </a:xfrm>
            <a:prstGeom prst="line">
              <a:avLst/>
            </a:prstGeom>
            <a:noFill/>
            <a:ln w="31750">
              <a:solidFill>
                <a:srgbClr val="33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ko-KR" altLang="en-US"/>
            </a:p>
          </p:txBody>
        </p:sp>
        <p:sp>
          <p:nvSpPr>
            <p:cNvPr id="27" name="모서리가 둥근 직사각형 10">
              <a:extLst>
                <a:ext uri="{FF2B5EF4-FFF2-40B4-BE49-F238E27FC236}">
                  <a16:creationId xmlns:a16="http://schemas.microsoft.com/office/drawing/2014/main" id="{0B7A6F6E-7701-2C36-9463-F3606B67D255}"/>
                </a:ext>
              </a:extLst>
            </p:cNvPr>
            <p:cNvSpPr/>
            <p:nvPr/>
          </p:nvSpPr>
          <p:spPr bwMode="auto">
            <a:xfrm>
              <a:off x="6812705" y="2859320"/>
              <a:ext cx="2393004" cy="997528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12700" cmpd="thickThin">
              <a:noFill/>
              <a:prstDash val="sysDash"/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B w="171450" h="50800" prst="cross"/>
            </a:sp3d>
          </p:spPr>
          <p:txBody>
            <a:bodyPr lIns="0" tIns="36000" rIns="0" bIns="0" anchor="ctr"/>
            <a:lstStyle/>
            <a:p>
              <a:pPr marL="228600" indent="-228600" algn="ctr" latinLnBrk="1">
                <a:defRPr/>
              </a:pPr>
              <a:endParaRPr lang="ko-KR" altLang="en-US" sz="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6" name="모서리가 둥근 직사각형 10">
              <a:extLst>
                <a:ext uri="{FF2B5EF4-FFF2-40B4-BE49-F238E27FC236}">
                  <a16:creationId xmlns:a16="http://schemas.microsoft.com/office/drawing/2014/main" id="{D2E9B1D7-3D0A-9993-D2B7-C5130C95AFA7}"/>
                </a:ext>
              </a:extLst>
            </p:cNvPr>
            <p:cNvSpPr/>
            <p:nvPr/>
          </p:nvSpPr>
          <p:spPr bwMode="auto">
            <a:xfrm>
              <a:off x="6741144" y="1249019"/>
              <a:ext cx="2393004" cy="997528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12700" cmpd="thickThin">
              <a:noFill/>
              <a:prstDash val="sysDash"/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B w="171450" h="50800" prst="cross"/>
            </a:sp3d>
          </p:spPr>
          <p:txBody>
            <a:bodyPr lIns="0" tIns="36000" rIns="0" bIns="0" anchor="ctr"/>
            <a:lstStyle/>
            <a:p>
              <a:pPr marL="228600" indent="-228600" algn="ctr" latinLnBrk="1">
                <a:defRPr/>
              </a:pPr>
              <a:endParaRPr lang="ko-KR" altLang="en-US" sz="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5" name="모서리가 둥근 직사각형 10">
              <a:extLst>
                <a:ext uri="{FF2B5EF4-FFF2-40B4-BE49-F238E27FC236}">
                  <a16:creationId xmlns:a16="http://schemas.microsoft.com/office/drawing/2014/main" id="{D0A47F23-9C6A-A732-ECC8-4E781E15CBEF}"/>
                </a:ext>
              </a:extLst>
            </p:cNvPr>
            <p:cNvSpPr/>
            <p:nvPr/>
          </p:nvSpPr>
          <p:spPr bwMode="auto">
            <a:xfrm>
              <a:off x="683202" y="2159340"/>
              <a:ext cx="2393004" cy="997528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12700" cmpd="thickThin">
              <a:noFill/>
              <a:prstDash val="sysDash"/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B w="171450" h="50800" prst="cross"/>
            </a:sp3d>
          </p:spPr>
          <p:txBody>
            <a:bodyPr lIns="0" tIns="36000" rIns="0" bIns="0" anchor="ctr"/>
            <a:lstStyle/>
            <a:p>
              <a:pPr marL="228600" indent="-228600" algn="ctr" latinLnBrk="1">
                <a:defRPr/>
              </a:pPr>
              <a:endParaRPr lang="ko-KR" altLang="en-US" sz="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grpSp>
          <p:nvGrpSpPr>
            <p:cNvPr id="11" name="그룹 24">
              <a:extLst>
                <a:ext uri="{FF2B5EF4-FFF2-40B4-BE49-F238E27FC236}">
                  <a16:creationId xmlns:a16="http://schemas.microsoft.com/office/drawing/2014/main" id="{6786A35B-8BC4-E584-92DC-9003423657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44213" y="2364056"/>
              <a:ext cx="1870981" cy="588096"/>
              <a:chOff x="1547664" y="4077072"/>
              <a:chExt cx="6408712" cy="1944216"/>
            </a:xfrm>
          </p:grpSpPr>
          <p:pic>
            <p:nvPicPr>
              <p:cNvPr id="12" name="Picture 1" descr="wtc60전면1">
                <a:extLst>
                  <a:ext uri="{FF2B5EF4-FFF2-40B4-BE49-F238E27FC236}">
                    <a16:creationId xmlns:a16="http://schemas.microsoft.com/office/drawing/2014/main" id="{C27AD578-5B1D-C837-1997-38CBA27E2398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7664" y="4077072"/>
                <a:ext cx="6408712" cy="1944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1">
                <a:extLst>
                  <a:ext uri="{FF2B5EF4-FFF2-40B4-BE49-F238E27FC236}">
                    <a16:creationId xmlns:a16="http://schemas.microsoft.com/office/drawing/2014/main" id="{07659A9F-400D-FFAD-15D5-918EC12054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2226" y="4194110"/>
                <a:ext cx="302125" cy="1650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1">
                <a:extLst>
                  <a:ext uri="{FF2B5EF4-FFF2-40B4-BE49-F238E27FC236}">
                    <a16:creationId xmlns:a16="http://schemas.microsoft.com/office/drawing/2014/main" id="{DC6A0B8A-FADD-0F4C-8147-48A8B44675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2102" y="4182386"/>
                <a:ext cx="304366" cy="1653871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6" name="그룹 24">
              <a:extLst>
                <a:ext uri="{FF2B5EF4-FFF2-40B4-BE49-F238E27FC236}">
                  <a16:creationId xmlns:a16="http://schemas.microsoft.com/office/drawing/2014/main" id="{A608420A-41EF-9C75-D013-3F9A93E75C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62962" y="1465792"/>
              <a:ext cx="1873320" cy="588096"/>
              <a:chOff x="1547664" y="4077072"/>
              <a:chExt cx="6408712" cy="1944216"/>
            </a:xfrm>
          </p:grpSpPr>
          <p:pic>
            <p:nvPicPr>
              <p:cNvPr id="17" name="Picture 1" descr="wtc60전면1">
                <a:extLst>
                  <a:ext uri="{FF2B5EF4-FFF2-40B4-BE49-F238E27FC236}">
                    <a16:creationId xmlns:a16="http://schemas.microsoft.com/office/drawing/2014/main" id="{37CF182F-B15D-C948-358B-C658F8513E8D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7664" y="4077072"/>
                <a:ext cx="6408712" cy="1944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11">
                <a:extLst>
                  <a:ext uri="{FF2B5EF4-FFF2-40B4-BE49-F238E27FC236}">
                    <a16:creationId xmlns:a16="http://schemas.microsoft.com/office/drawing/2014/main" id="{12F0CE75-E1AA-3C86-1226-B8CEA6794A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2226" y="4194110"/>
                <a:ext cx="302125" cy="1650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1">
                <a:extLst>
                  <a:ext uri="{FF2B5EF4-FFF2-40B4-BE49-F238E27FC236}">
                    <a16:creationId xmlns:a16="http://schemas.microsoft.com/office/drawing/2014/main" id="{21F020BD-3123-79E2-6A26-7872ADBEBB2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2102" y="4182386"/>
                <a:ext cx="304366" cy="1653871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2" name="그룹 27">
              <a:extLst>
                <a:ext uri="{FF2B5EF4-FFF2-40B4-BE49-F238E27FC236}">
                  <a16:creationId xmlns:a16="http://schemas.microsoft.com/office/drawing/2014/main" id="{EBEDD2E4-E5A3-F281-8D95-84C2AD5D6D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02156" y="3129170"/>
              <a:ext cx="1870980" cy="588097"/>
              <a:chOff x="1187624" y="4581128"/>
              <a:chExt cx="5950218" cy="2070230"/>
            </a:xfrm>
          </p:grpSpPr>
          <p:pic>
            <p:nvPicPr>
              <p:cNvPr id="23" name="Picture 12">
                <a:extLst>
                  <a:ext uri="{FF2B5EF4-FFF2-40B4-BE49-F238E27FC236}">
                    <a16:creationId xmlns:a16="http://schemas.microsoft.com/office/drawing/2014/main" id="{C0682C38-8959-190C-EBFD-4671CC2DC6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4581128"/>
                <a:ext cx="5950218" cy="2070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Picture 11">
                <a:extLst>
                  <a:ext uri="{FF2B5EF4-FFF2-40B4-BE49-F238E27FC236}">
                    <a16:creationId xmlns:a16="http://schemas.microsoft.com/office/drawing/2014/main" id="{522FDF95-AE6A-4AA0-25E4-2BC535888E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4962" y="4671796"/>
                <a:ext cx="271236" cy="1426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C2B388DF-E10F-38B6-62C1-87597CFB97E0}"/>
                </a:ext>
              </a:extLst>
            </p:cNvPr>
            <p:cNvGrpSpPr/>
            <p:nvPr/>
          </p:nvGrpSpPr>
          <p:grpSpPr>
            <a:xfrm>
              <a:off x="3824028" y="1964752"/>
              <a:ext cx="2160142" cy="1362590"/>
              <a:chOff x="2057400" y="3076270"/>
              <a:chExt cx="2160142" cy="1362590"/>
            </a:xfrm>
          </p:grpSpPr>
          <p:pic>
            <p:nvPicPr>
              <p:cNvPr id="32" name="Picture 9">
                <a:extLst>
                  <a:ext uri="{FF2B5EF4-FFF2-40B4-BE49-F238E27FC236}">
                    <a16:creationId xmlns:a16="http://schemas.microsoft.com/office/drawing/2014/main" id="{82C83B87-72C7-67CF-C4AD-879E52DE3F0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7400" y="3076270"/>
                <a:ext cx="2160142" cy="1362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Line 10">
                <a:extLst>
                  <a:ext uri="{FF2B5EF4-FFF2-40B4-BE49-F238E27FC236}">
                    <a16:creationId xmlns:a16="http://schemas.microsoft.com/office/drawing/2014/main" id="{367C6DDA-0EA4-8C15-04E5-DB7459B30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07970" y="3651119"/>
                <a:ext cx="601663" cy="31432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4" name="Line 11">
                <a:extLst>
                  <a:ext uri="{FF2B5EF4-FFF2-40B4-BE49-F238E27FC236}">
                    <a16:creationId xmlns:a16="http://schemas.microsoft.com/office/drawing/2014/main" id="{39BD0934-7A7F-3A1C-610A-9B73D8F318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66783" y="3659057"/>
                <a:ext cx="4762" cy="31432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5" name="Line 12">
                <a:extLst>
                  <a:ext uri="{FF2B5EF4-FFF2-40B4-BE49-F238E27FC236}">
                    <a16:creationId xmlns:a16="http://schemas.microsoft.com/office/drawing/2014/main" id="{CC38EB54-FA7A-8479-3977-35EF2DB8D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800033" y="3508244"/>
                <a:ext cx="608012" cy="4127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6" name="Line 13">
                <a:extLst>
                  <a:ext uri="{FF2B5EF4-FFF2-40B4-BE49-F238E27FC236}">
                    <a16:creationId xmlns:a16="http://schemas.microsoft.com/office/drawing/2014/main" id="{D9110754-E2C2-2495-4262-96911E1622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8304" y="3574413"/>
                <a:ext cx="298441" cy="171401"/>
              </a:xfrm>
              <a:prstGeom prst="line">
                <a:avLst/>
              </a:prstGeom>
              <a:noFill/>
              <a:ln w="1905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9" name="Line 16">
                <a:extLst>
                  <a:ext uri="{FF2B5EF4-FFF2-40B4-BE49-F238E27FC236}">
                    <a16:creationId xmlns:a16="http://schemas.microsoft.com/office/drawing/2014/main" id="{99725D65-E03C-A9CD-34E5-87B4A9A568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5745" y="3565394"/>
                <a:ext cx="584200" cy="40957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2" name="Picture 20">
                <a:extLst>
                  <a:ext uri="{FF2B5EF4-FFF2-40B4-BE49-F238E27FC236}">
                    <a16:creationId xmlns:a16="http://schemas.microsoft.com/office/drawing/2014/main" id="{CF05E059-A97F-96D6-C123-562ECD5D4C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8720" y="3677965"/>
                <a:ext cx="311976" cy="196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Line 22">
                <a:extLst>
                  <a:ext uri="{FF2B5EF4-FFF2-40B4-BE49-F238E27FC236}">
                    <a16:creationId xmlns:a16="http://schemas.microsoft.com/office/drawing/2014/main" id="{D7CFE424-5F74-A030-6DA9-5CF0B50D65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49233" y="3606669"/>
                <a:ext cx="6350" cy="31432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6" name="Line 24">
                <a:extLst>
                  <a:ext uri="{FF2B5EF4-FFF2-40B4-BE49-F238E27FC236}">
                    <a16:creationId xmlns:a16="http://schemas.microsoft.com/office/drawing/2014/main" id="{8E6915A7-AC06-B0EB-5249-4313ACB8F6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7333" y="4013069"/>
                <a:ext cx="608012" cy="41275"/>
              </a:xfrm>
              <a:prstGeom prst="line">
                <a:avLst/>
              </a:prstGeom>
              <a:noFill/>
              <a:ln w="508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48" name="Picture 26">
                <a:extLst>
                  <a:ext uri="{FF2B5EF4-FFF2-40B4-BE49-F238E27FC236}">
                    <a16:creationId xmlns:a16="http://schemas.microsoft.com/office/drawing/2014/main" id="{2F1A3D8C-B652-A7BC-BEE3-D1001A368F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1784" y="3855243"/>
                <a:ext cx="238040" cy="292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27">
                <a:extLst>
                  <a:ext uri="{FF2B5EF4-FFF2-40B4-BE49-F238E27FC236}">
                    <a16:creationId xmlns:a16="http://schemas.microsoft.com/office/drawing/2014/main" id="{7D45FBE9-7345-1DAE-11FB-90950E6BD6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3895" y="3400306"/>
                <a:ext cx="238040" cy="2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29">
                <a:extLst>
                  <a:ext uri="{FF2B5EF4-FFF2-40B4-BE49-F238E27FC236}">
                    <a16:creationId xmlns:a16="http://schemas.microsoft.com/office/drawing/2014/main" id="{D19C4A09-AC38-901F-05A5-AC515C604C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0556" y="3454007"/>
                <a:ext cx="238040" cy="2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Line 30">
                <a:extLst>
                  <a:ext uri="{FF2B5EF4-FFF2-40B4-BE49-F238E27FC236}">
                    <a16:creationId xmlns:a16="http://schemas.microsoft.com/office/drawing/2014/main" id="{8992D9C3-A780-3A90-AF24-626746B293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79672" y="3516044"/>
                <a:ext cx="272829" cy="53180"/>
              </a:xfrm>
              <a:prstGeom prst="line">
                <a:avLst/>
              </a:prstGeom>
              <a:noFill/>
              <a:ln w="1905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0" name="Line 15">
                <a:extLst>
                  <a:ext uri="{FF2B5EF4-FFF2-40B4-BE49-F238E27FC236}">
                    <a16:creationId xmlns:a16="http://schemas.microsoft.com/office/drawing/2014/main" id="{15A30F85-FC86-2043-F316-B8F69B162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57489" y="3901944"/>
                <a:ext cx="416271" cy="152400"/>
              </a:xfrm>
              <a:prstGeom prst="line">
                <a:avLst/>
              </a:prstGeom>
              <a:noFill/>
              <a:ln w="1905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effectLst>
                <a:outerShdw dist="17961" dir="2700000" algn="ctr" rotWithShape="0">
                  <a:srgbClr val="00000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62" name="Picture 20">
                <a:extLst>
                  <a:ext uri="{FF2B5EF4-FFF2-40B4-BE49-F238E27FC236}">
                    <a16:creationId xmlns:a16="http://schemas.microsoft.com/office/drawing/2014/main" id="{906E29CE-0FD8-4CBA-DA5A-B5306DBB70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9976" y="3425796"/>
                <a:ext cx="311976" cy="196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20">
                <a:extLst>
                  <a:ext uri="{FF2B5EF4-FFF2-40B4-BE49-F238E27FC236}">
                    <a16:creationId xmlns:a16="http://schemas.microsoft.com/office/drawing/2014/main" id="{34293752-1D07-22F7-2D6A-60C656B977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008" y="3822445"/>
                <a:ext cx="311976" cy="196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25">
                <a:extLst>
                  <a:ext uri="{FF2B5EF4-FFF2-40B4-BE49-F238E27FC236}">
                    <a16:creationId xmlns:a16="http://schemas.microsoft.com/office/drawing/2014/main" id="{11373F65-A260-51FA-7540-BAB92DE95B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1765" y="3855243"/>
                <a:ext cx="238040" cy="292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6" name="Line 13">
              <a:extLst>
                <a:ext uri="{FF2B5EF4-FFF2-40B4-BE49-F238E27FC236}">
                  <a16:creationId xmlns:a16="http://schemas.microsoft.com/office/drawing/2014/main" id="{CADB2BD2-FED6-DC63-1577-7BC16A6CB0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33823" y="2720333"/>
              <a:ext cx="209829" cy="146231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7" name="Text Box 20">
              <a:extLst>
                <a:ext uri="{FF2B5EF4-FFF2-40B4-BE49-F238E27FC236}">
                  <a16:creationId xmlns:a16="http://schemas.microsoft.com/office/drawing/2014/main" id="{E291031E-CBDB-7CE9-6476-EDB148009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8162" y="1575598"/>
              <a:ext cx="16722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1600" b="0" dirty="0">
                  <a:solidFill>
                    <a:schemeClr val="accent1">
                      <a:lumMod val="50000"/>
                    </a:schemeClr>
                  </a:solidFill>
                  <a:latin typeface="Tahoma" panose="020B0604030504040204" pitchFamily="34" charset="0"/>
                  <a:ea typeface="굴림" panose="020B0600000101010101" pitchFamily="50" charset="-127"/>
                </a:rPr>
                <a:t>Ethernet session</a:t>
              </a:r>
            </a:p>
          </p:txBody>
        </p:sp>
        <p:sp>
          <p:nvSpPr>
            <p:cNvPr id="68" name="Text Box 20">
              <a:extLst>
                <a:ext uri="{FF2B5EF4-FFF2-40B4-BE49-F238E27FC236}">
                  <a16:creationId xmlns:a16="http://schemas.microsoft.com/office/drawing/2014/main" id="{AF184B8F-035D-DD51-5906-666BAF22F6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2313" y="1844030"/>
              <a:ext cx="14393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1400" b="0" dirty="0">
                  <a:latin typeface="Tahoma" panose="020B0604030504040204" pitchFamily="34" charset="0"/>
                  <a:ea typeface="굴림" panose="020B0600000101010101" pitchFamily="50" charset="-127"/>
                </a:rPr>
                <a:t>WTC-60 System</a:t>
              </a:r>
            </a:p>
          </p:txBody>
        </p:sp>
        <p:sp>
          <p:nvSpPr>
            <p:cNvPr id="69" name="Text Box 20">
              <a:extLst>
                <a:ext uri="{FF2B5EF4-FFF2-40B4-BE49-F238E27FC236}">
                  <a16:creationId xmlns:a16="http://schemas.microsoft.com/office/drawing/2014/main" id="{6128ED76-2325-30A0-F392-CBCA3728C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6931" y="902471"/>
              <a:ext cx="15467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1400" b="0" dirty="0">
                  <a:latin typeface="Tahoma" panose="020B0604030504040204" pitchFamily="34" charset="0"/>
                  <a:ea typeface="굴림" panose="020B0600000101010101" pitchFamily="50" charset="-127"/>
                </a:rPr>
                <a:t>WTC-30A System</a:t>
              </a:r>
            </a:p>
          </p:txBody>
        </p:sp>
        <p:sp>
          <p:nvSpPr>
            <p:cNvPr id="70" name="Text Box 20">
              <a:extLst>
                <a:ext uri="{FF2B5EF4-FFF2-40B4-BE49-F238E27FC236}">
                  <a16:creationId xmlns:a16="http://schemas.microsoft.com/office/drawing/2014/main" id="{6B635009-07C7-DBF8-63AB-FA75CF2C31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6931" y="2504215"/>
              <a:ext cx="154516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1400" b="0" dirty="0">
                  <a:latin typeface="Tahoma" panose="020B0604030504040204" pitchFamily="34" charset="0"/>
                  <a:ea typeface="굴림" panose="020B0600000101010101" pitchFamily="50" charset="-127"/>
                </a:rPr>
                <a:t>WTC-30B System</a:t>
              </a: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B061EAF5-60F5-1CFF-7A16-E2C9ED01BB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57550" y="2472981"/>
              <a:ext cx="885826" cy="384175"/>
              <a:chOff x="879" y="2154"/>
              <a:chExt cx="558" cy="242"/>
            </a:xfrm>
          </p:grpSpPr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3237E062-7970-81FE-7F58-892BBD4AA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" y="2170"/>
                <a:ext cx="452" cy="218"/>
              </a:xfrm>
              <a:prstGeom prst="rect">
                <a:avLst/>
              </a:prstGeom>
              <a:gradFill rotWithShape="0">
                <a:gsLst>
                  <a:gs pos="0">
                    <a:srgbClr val="FEEBB4"/>
                  </a:gs>
                  <a:gs pos="100000">
                    <a:srgbClr val="FFFEFC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endParaRPr lang="ko-KR" altLang="en-US">
                  <a:latin typeface="Arial" panose="020B0604020202020204" pitchFamily="34" charset="0"/>
                  <a:ea typeface="굴림" panose="020B0600000101010101" pitchFamily="50" charset="-127"/>
                </a:endParaRPr>
              </a:p>
            </p:txBody>
          </p:sp>
          <p:sp>
            <p:nvSpPr>
              <p:cNvPr id="8" name="Text Box 6">
                <a:extLst>
                  <a:ext uri="{FF2B5EF4-FFF2-40B4-BE49-F238E27FC236}">
                    <a16:creationId xmlns:a16="http://schemas.microsoft.com/office/drawing/2014/main" id="{98C4B1B3-26BF-0094-9C18-31505526A7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9" y="2154"/>
                <a:ext cx="558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0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IP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9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20.20.20.20</a:t>
                </a:r>
              </a:p>
            </p:txBody>
          </p:sp>
        </p:grpSp>
        <p:grpSp>
          <p:nvGrpSpPr>
            <p:cNvPr id="38" name="Group 4">
              <a:extLst>
                <a:ext uri="{FF2B5EF4-FFF2-40B4-BE49-F238E27FC236}">
                  <a16:creationId xmlns:a16="http://schemas.microsoft.com/office/drawing/2014/main" id="{FF3FA6F7-5AB8-023C-524C-91B9207E09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38373" y="1764486"/>
              <a:ext cx="885826" cy="384175"/>
              <a:chOff x="879" y="2154"/>
              <a:chExt cx="558" cy="242"/>
            </a:xfrm>
          </p:grpSpPr>
          <p:sp>
            <p:nvSpPr>
              <p:cNvPr id="40" name="Rectangle 5">
                <a:extLst>
                  <a:ext uri="{FF2B5EF4-FFF2-40B4-BE49-F238E27FC236}">
                    <a16:creationId xmlns:a16="http://schemas.microsoft.com/office/drawing/2014/main" id="{14E8DDA4-AA03-379B-AAA4-A8CCC8775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" y="2170"/>
                <a:ext cx="452" cy="218"/>
              </a:xfrm>
              <a:prstGeom prst="rect">
                <a:avLst/>
              </a:prstGeom>
              <a:gradFill rotWithShape="0">
                <a:gsLst>
                  <a:gs pos="0">
                    <a:srgbClr val="FEEBB4"/>
                  </a:gs>
                  <a:gs pos="100000">
                    <a:srgbClr val="FFFEFC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endParaRPr lang="ko-KR" altLang="en-US">
                  <a:latin typeface="Arial" panose="020B0604020202020204" pitchFamily="34" charset="0"/>
                  <a:ea typeface="굴림" panose="020B0600000101010101" pitchFamily="50" charset="-127"/>
                </a:endParaRPr>
              </a:p>
            </p:txBody>
          </p:sp>
          <p:sp>
            <p:nvSpPr>
              <p:cNvPr id="41" name="Text Box 6">
                <a:extLst>
                  <a:ext uri="{FF2B5EF4-FFF2-40B4-BE49-F238E27FC236}">
                    <a16:creationId xmlns:a16="http://schemas.microsoft.com/office/drawing/2014/main" id="{C34A622D-4F27-26FE-491E-03ACA303CE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9" y="2154"/>
                <a:ext cx="558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0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IP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9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20.20.20.21</a:t>
                </a:r>
              </a:p>
            </p:txBody>
          </p:sp>
        </p:grpSp>
        <p:grpSp>
          <p:nvGrpSpPr>
            <p:cNvPr id="43" name="Group 4">
              <a:extLst>
                <a:ext uri="{FF2B5EF4-FFF2-40B4-BE49-F238E27FC236}">
                  <a16:creationId xmlns:a16="http://schemas.microsoft.com/office/drawing/2014/main" id="{8353D1E2-A301-983B-A1F2-BC17777501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98404" y="3013111"/>
              <a:ext cx="885826" cy="384175"/>
              <a:chOff x="879" y="2154"/>
              <a:chExt cx="558" cy="242"/>
            </a:xfrm>
          </p:grpSpPr>
          <p:sp>
            <p:nvSpPr>
              <p:cNvPr id="45" name="Rectangle 5">
                <a:extLst>
                  <a:ext uri="{FF2B5EF4-FFF2-40B4-BE49-F238E27FC236}">
                    <a16:creationId xmlns:a16="http://schemas.microsoft.com/office/drawing/2014/main" id="{60109A06-6F52-2416-7B5E-4E66C568D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" y="2170"/>
                <a:ext cx="452" cy="218"/>
              </a:xfrm>
              <a:prstGeom prst="rect">
                <a:avLst/>
              </a:prstGeom>
              <a:gradFill rotWithShape="0">
                <a:gsLst>
                  <a:gs pos="0">
                    <a:srgbClr val="FEEBB4"/>
                  </a:gs>
                  <a:gs pos="100000">
                    <a:srgbClr val="FFFEFC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50000"/>
                  </a:spcBef>
                  <a:buFontTx/>
                  <a:buNone/>
                </a:pPr>
                <a:endParaRPr lang="ko-KR" altLang="en-US">
                  <a:latin typeface="Arial" panose="020B0604020202020204" pitchFamily="34" charset="0"/>
                  <a:ea typeface="굴림" panose="020B0600000101010101" pitchFamily="50" charset="-127"/>
                </a:endParaRPr>
              </a:p>
            </p:txBody>
          </p:sp>
          <p:sp>
            <p:nvSpPr>
              <p:cNvPr id="50" name="Text Box 6">
                <a:extLst>
                  <a:ext uri="{FF2B5EF4-FFF2-40B4-BE49-F238E27FC236}">
                    <a16:creationId xmlns:a16="http://schemas.microsoft.com/office/drawing/2014/main" id="{17816003-5638-5FA4-8858-E7E6BB8AC8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9" y="2154"/>
                <a:ext cx="558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□"/>
                  <a:defRPr sz="1200" b="1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1pPr>
                <a:lvl2pPr marL="742950" indent="-285750" latinLnBrk="1">
                  <a:lnSpc>
                    <a:spcPct val="15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2pPr>
                <a:lvl3pPr marL="11430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맑은 고딕" panose="020B0503020000020004" pitchFamily="50" charset="-127"/>
                  <a:buChar char="-"/>
                  <a:defRPr sz="10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3pPr>
                <a:lvl4pPr marL="16002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4pPr>
                <a:lvl5pPr marL="2057400" indent="-228600" latinLnBrk="1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9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맑은 고딕" panose="020B0503020000020004" pitchFamily="50" charset="-127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10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IP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ko-KR" sz="900" dirty="0">
                    <a:latin typeface="Tahoma" panose="020B0604030504040204" pitchFamily="34" charset="0"/>
                    <a:ea typeface="굴림" panose="020B0600000101010101" pitchFamily="50" charset="-127"/>
                  </a:rPr>
                  <a:t>20.20.20.22</a:t>
                </a:r>
              </a:p>
            </p:txBody>
          </p:sp>
        </p:grpSp>
        <p:sp>
          <p:nvSpPr>
            <p:cNvPr id="56" name="Text Box 6">
              <a:extLst>
                <a:ext uri="{FF2B5EF4-FFF2-40B4-BE49-F238E27FC236}">
                  <a16:creationId xmlns:a16="http://schemas.microsoft.com/office/drawing/2014/main" id="{FBD9DCEB-F1C3-F1DA-8B1F-6B9C101F7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9594" y="2078473"/>
              <a:ext cx="964755" cy="338554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ko-KR" altLang="en-US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운용</a:t>
              </a: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IP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10.10.10.11</a:t>
              </a:r>
            </a:p>
          </p:txBody>
        </p:sp>
        <p:sp>
          <p:nvSpPr>
            <p:cNvPr id="57" name="Text Box 6">
              <a:extLst>
                <a:ext uri="{FF2B5EF4-FFF2-40B4-BE49-F238E27FC236}">
                  <a16:creationId xmlns:a16="http://schemas.microsoft.com/office/drawing/2014/main" id="{2EDAAD02-AC3C-C5E4-3ED5-F317BAA58F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619" y="3035921"/>
              <a:ext cx="964755" cy="338554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ko-KR" altLang="en-US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운용</a:t>
              </a: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IP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10.10.10.10</a:t>
              </a:r>
            </a:p>
          </p:txBody>
        </p:sp>
        <p:sp>
          <p:nvSpPr>
            <p:cNvPr id="61" name="Text Box 6">
              <a:extLst>
                <a:ext uri="{FF2B5EF4-FFF2-40B4-BE49-F238E27FC236}">
                  <a16:creationId xmlns:a16="http://schemas.microsoft.com/office/drawing/2014/main" id="{E111F4C7-CF00-4FEE-4C13-ABB6A9251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6379" y="3747209"/>
              <a:ext cx="964755" cy="338554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□"/>
                <a:defRPr sz="12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1pPr>
              <a:lvl2pPr marL="742950" indent="-285750" latinLnBrk="1">
                <a:lnSpc>
                  <a:spcPct val="150000"/>
                </a:lnSpc>
                <a:spcBef>
                  <a:spcPct val="20000"/>
                </a:spcBef>
                <a:buFont typeface="Wingdings" panose="05000000000000000000" pitchFamily="2" charset="2"/>
                <a:buChar char="§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2pPr>
              <a:lvl3pPr marL="1143000" indent="-228600" latinLnBrk="1">
                <a:lnSpc>
                  <a:spcPct val="150000"/>
                </a:lnSpc>
                <a:spcBef>
                  <a:spcPct val="20000"/>
                </a:spcBef>
                <a:buFont typeface="맑은 고딕" panose="020B0503020000020004" pitchFamily="50" charset="-127"/>
                <a:buChar char="-"/>
                <a:defRPr sz="10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3pPr>
              <a:lvl4pPr marL="16002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4pPr>
              <a:lvl5pPr marL="2057400" indent="-228600" latinLnBrk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9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ko-KR" altLang="en-US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운용</a:t>
              </a: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IP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800" dirty="0">
                  <a:latin typeface="Tahoma" panose="020B0604030504040204" pitchFamily="34" charset="0"/>
                  <a:ea typeface="굴림" panose="020B0600000101010101" pitchFamily="50" charset="-127"/>
                </a:rPr>
                <a:t>10.10.10.12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44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5181173" y="834170"/>
            <a:ext cx="4338782" cy="5529684"/>
            <a:chOff x="5181173" y="834170"/>
            <a:chExt cx="4338782" cy="5529684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5F001950-9327-71CE-9742-B1B0837E9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1173" y="834170"/>
              <a:ext cx="4338782" cy="5529684"/>
            </a:xfrm>
            <a:prstGeom prst="rect">
              <a:avLst/>
            </a:prstGeom>
          </p:spPr>
        </p:pic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48C7BE4D-8D15-562F-3FDC-B6F6471E7773}"/>
                </a:ext>
              </a:extLst>
            </p:cNvPr>
            <p:cNvSpPr/>
            <p:nvPr/>
          </p:nvSpPr>
          <p:spPr>
            <a:xfrm>
              <a:off x="5479710" y="1585485"/>
              <a:ext cx="3938645" cy="948447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32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333712C-4DBC-CA7E-E0D9-502D82EDCF1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647" y="806903"/>
            <a:ext cx="3966592" cy="150263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2" name="Freeform 17">
            <a:extLst>
              <a:ext uri="{FF2B5EF4-FFF2-40B4-BE49-F238E27FC236}">
                <a16:creationId xmlns:a16="http://schemas.microsoft.com/office/drawing/2014/main" id="{9BCF53DB-ABC9-5C7B-E930-9E8E5E495E45}"/>
              </a:ext>
            </a:extLst>
          </p:cNvPr>
          <p:cNvSpPr>
            <a:spLocks/>
          </p:cNvSpPr>
          <p:nvPr/>
        </p:nvSpPr>
        <p:spPr bwMode="auto">
          <a:xfrm flipV="1">
            <a:off x="9024076" y="1688447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D745CC60-B365-1721-799B-1AFED3A3EBC8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2492990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※  EMS </a:t>
            </a:r>
            <a:r>
              <a:rPr lang="ko-KR" altLang="en-US" sz="1200" dirty="0">
                <a:solidFill>
                  <a:schemeClr val="bg1"/>
                </a:solidFill>
              </a:rPr>
              <a:t>에서 </a:t>
            </a:r>
            <a:r>
              <a:rPr lang="en-US" altLang="ko-KR" sz="1200" dirty="0">
                <a:solidFill>
                  <a:schemeClr val="bg1"/>
                </a:solidFill>
              </a:rPr>
              <a:t>TID </a:t>
            </a:r>
            <a:r>
              <a:rPr lang="ko-KR" altLang="en-US" sz="1200" dirty="0">
                <a:solidFill>
                  <a:schemeClr val="bg1"/>
                </a:solidFill>
              </a:rPr>
              <a:t>변경 시 제어부</a:t>
            </a:r>
            <a:r>
              <a:rPr lang="en-US" altLang="ko-KR" sz="1200" dirty="0">
                <a:solidFill>
                  <a:schemeClr val="bg1"/>
                </a:solidFill>
              </a:rPr>
              <a:t>(BCU)</a:t>
            </a:r>
            <a:r>
              <a:rPr lang="ko-KR" altLang="en-US" sz="1200" dirty="0">
                <a:solidFill>
                  <a:schemeClr val="bg1"/>
                </a:solidFill>
              </a:rPr>
              <a:t>만 부팅되며 회선장애 없음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PW : </a:t>
            </a:r>
            <a:r>
              <a:rPr lang="ko-KR" altLang="en-US" sz="1200" dirty="0">
                <a:solidFill>
                  <a:schemeClr val="bg1"/>
                </a:solidFill>
              </a:rPr>
              <a:t>소문자 </a:t>
            </a:r>
            <a:r>
              <a:rPr lang="en-US" altLang="ko-KR" sz="1200" dirty="0">
                <a:solidFill>
                  <a:schemeClr val="bg1"/>
                </a:solidFill>
              </a:rPr>
              <a:t>(admin)</a:t>
            </a: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TID</a:t>
            </a:r>
            <a:r>
              <a:rPr lang="en-US" altLang="ko-KR" sz="1200" dirty="0">
                <a:solidFill>
                  <a:schemeClr val="bg1"/>
                </a:solidFill>
              </a:rPr>
              <a:t> :  </a:t>
            </a:r>
            <a:r>
              <a:rPr lang="ko-KR" altLang="en-US" sz="1200" dirty="0">
                <a:solidFill>
                  <a:schemeClr val="bg1"/>
                </a:solidFill>
              </a:rPr>
              <a:t>입력 시  시스템  </a:t>
            </a:r>
            <a:r>
              <a:rPr lang="en-US" altLang="ko-KR" sz="1200" dirty="0">
                <a:solidFill>
                  <a:schemeClr val="bg1"/>
                </a:solidFill>
              </a:rPr>
              <a:t>MAC </a:t>
            </a:r>
            <a:r>
              <a:rPr lang="ko-KR" altLang="en-US" sz="1200" dirty="0">
                <a:solidFill>
                  <a:schemeClr val="bg1"/>
                </a:solidFill>
              </a:rPr>
              <a:t>주소로  통신하므로  장치마다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         </a:t>
            </a:r>
            <a:r>
              <a:rPr lang="ko-KR" altLang="en-US" sz="1200" dirty="0">
                <a:solidFill>
                  <a:schemeClr val="bg1"/>
                </a:solidFill>
              </a:rPr>
              <a:t>독립적으로 설정 해야함 </a:t>
            </a:r>
            <a:r>
              <a:rPr lang="en-US" altLang="ko-KR" sz="1200" dirty="0">
                <a:solidFill>
                  <a:schemeClr val="bg1"/>
                </a:solidFill>
              </a:rPr>
              <a:t>(EMS</a:t>
            </a:r>
            <a:r>
              <a:rPr lang="ko-KR" altLang="en-US" sz="1200" dirty="0">
                <a:solidFill>
                  <a:schemeClr val="bg1"/>
                </a:solidFill>
              </a:rPr>
              <a:t>노드  중복 시  통신불가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 startAt="2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SITE </a:t>
            </a:r>
            <a:r>
              <a:rPr lang="en-US" altLang="ko-KR" sz="1200" dirty="0">
                <a:solidFill>
                  <a:schemeClr val="bg1"/>
                </a:solidFill>
              </a:rPr>
              <a:t>:  </a:t>
            </a:r>
            <a:r>
              <a:rPr lang="ko-KR" altLang="en-US" sz="1200" dirty="0">
                <a:solidFill>
                  <a:schemeClr val="bg1"/>
                </a:solidFill>
              </a:rPr>
              <a:t>가입자 </a:t>
            </a:r>
            <a:r>
              <a:rPr lang="en-US" altLang="ko-KR" sz="1200" dirty="0">
                <a:solidFill>
                  <a:schemeClr val="bg1"/>
                </a:solidFill>
              </a:rPr>
              <a:t>(Description )</a:t>
            </a:r>
            <a:r>
              <a:rPr lang="ko-KR" altLang="en-US" sz="1200" dirty="0">
                <a:solidFill>
                  <a:schemeClr val="bg1"/>
                </a:solidFill>
              </a:rPr>
              <a:t>명 입력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 startAt="2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 startAt="2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NET </a:t>
            </a:r>
            <a:r>
              <a:rPr lang="en-US" altLang="ko-KR" sz="1200" dirty="0">
                <a:solidFill>
                  <a:schemeClr val="bg1"/>
                </a:solidFill>
              </a:rPr>
              <a:t>:  </a:t>
            </a:r>
            <a:r>
              <a:rPr lang="ko-KR" altLang="en-US" sz="1200" dirty="0">
                <a:solidFill>
                  <a:schemeClr val="bg1"/>
                </a:solidFill>
              </a:rPr>
              <a:t>회선 선번  입력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 startAt="2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 startAt="2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NID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:</a:t>
            </a:r>
            <a:r>
              <a:rPr lang="ko-KR" altLang="en-US" sz="1200" dirty="0">
                <a:solidFill>
                  <a:schemeClr val="bg1"/>
                </a:solidFill>
              </a:rPr>
              <a:t>  셀프 </a:t>
            </a:r>
            <a:r>
              <a:rPr lang="en-US" altLang="ko-KR" sz="1200" dirty="0">
                <a:solidFill>
                  <a:schemeClr val="bg1"/>
                </a:solidFill>
              </a:rPr>
              <a:t>Node ID </a:t>
            </a:r>
            <a:r>
              <a:rPr lang="ko-KR" altLang="en-US" sz="1200" dirty="0">
                <a:solidFill>
                  <a:schemeClr val="bg1"/>
                </a:solidFill>
              </a:rPr>
              <a:t>번호  </a:t>
            </a:r>
            <a:r>
              <a:rPr lang="en-US" altLang="ko-KR" sz="1200" dirty="0">
                <a:solidFill>
                  <a:schemeClr val="bg1"/>
                </a:solidFill>
              </a:rPr>
              <a:t>COT:0 , RT: 1~96)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        </a:t>
            </a:r>
          </a:p>
        </p:txBody>
      </p:sp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C9B393BC-91A7-B97B-2D0F-1FBCCFF04419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78DB2A-CC32-8EAC-A900-BBBC33B37CAF}"/>
              </a:ext>
            </a:extLst>
          </p:cNvPr>
          <p:cNvSpPr txBox="1"/>
          <p:nvPr/>
        </p:nvSpPr>
        <p:spPr>
          <a:xfrm>
            <a:off x="7693891" y="214119"/>
            <a:ext cx="19747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TID(Target ID)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AC09811-02DB-BB53-6EF3-23AB061406E4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pic>
        <p:nvPicPr>
          <p:cNvPr id="1026" name="Picture 2" descr="C:\Users\SVC\Desktop\Mbcn_file\c\60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64664" y="1618488"/>
            <a:ext cx="2804616" cy="4352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358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2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SVC\Desktop\Mbcn_file\c\60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08" y="868680"/>
            <a:ext cx="4340808" cy="5495544"/>
          </a:xfrm>
          <a:prstGeom prst="rect">
            <a:avLst/>
          </a:prstGeom>
          <a:noFill/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33</a:t>
            </a:r>
            <a:endParaRPr lang="ko-KR" altLang="en-US" dirty="0"/>
          </a:p>
        </p:txBody>
      </p:sp>
      <p:sp>
        <p:nvSpPr>
          <p:cNvPr id="8" name="Rectangle 49">
            <a:extLst>
              <a:ext uri="{FF2B5EF4-FFF2-40B4-BE49-F238E27FC236}">
                <a16:creationId xmlns:a16="http://schemas.microsoft.com/office/drawing/2014/main" id="{AD762ADB-D6A7-BB1A-1E6F-3CE583E6206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384995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EMS</a:t>
            </a:r>
            <a:r>
              <a:rPr lang="ko-KR" altLang="en-US" sz="1200" dirty="0">
                <a:solidFill>
                  <a:schemeClr val="bg1"/>
                </a:solidFill>
              </a:rPr>
              <a:t>에서 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장치에 </a:t>
            </a:r>
            <a:r>
              <a:rPr lang="en-US" altLang="ko-KR" sz="1200" dirty="0">
                <a:solidFill>
                  <a:schemeClr val="bg1"/>
                </a:solidFill>
              </a:rPr>
              <a:t>IP</a:t>
            </a:r>
            <a:r>
              <a:rPr lang="ko-KR" altLang="en-US" sz="1200" dirty="0">
                <a:solidFill>
                  <a:schemeClr val="bg1"/>
                </a:solidFill>
              </a:rPr>
              <a:t>변경 시  기존 구성된 </a:t>
            </a:r>
            <a:r>
              <a:rPr lang="en-US" altLang="ko-KR" sz="1200" dirty="0">
                <a:solidFill>
                  <a:schemeClr val="bg1"/>
                </a:solidFill>
              </a:rPr>
              <a:t>NODE</a:t>
            </a:r>
            <a:r>
              <a:rPr lang="ko-KR" altLang="en-US" sz="1200" dirty="0">
                <a:solidFill>
                  <a:schemeClr val="bg1"/>
                </a:solidFill>
              </a:rPr>
              <a:t>는 통신불가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</a:t>
            </a:r>
            <a:r>
              <a:rPr lang="ko-KR" altLang="en-US" sz="1200" dirty="0">
                <a:solidFill>
                  <a:schemeClr val="bg1"/>
                </a:solidFill>
              </a:rPr>
              <a:t>하므로  노드 삭제 후   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</a:t>
            </a:r>
            <a:r>
              <a:rPr lang="ko-KR" altLang="en-US" sz="1200" dirty="0">
                <a:solidFill>
                  <a:schemeClr val="bg1"/>
                </a:solidFill>
              </a:rPr>
              <a:t>변경된 </a:t>
            </a:r>
            <a:r>
              <a:rPr lang="en-US" altLang="ko-KR" sz="1200" dirty="0">
                <a:solidFill>
                  <a:schemeClr val="bg1"/>
                </a:solidFill>
              </a:rPr>
              <a:t>IP</a:t>
            </a:r>
            <a:r>
              <a:rPr lang="ko-KR" altLang="en-US" sz="1200" dirty="0">
                <a:solidFill>
                  <a:schemeClr val="bg1"/>
                </a:solidFill>
              </a:rPr>
              <a:t>로 자동 망 구성하여   운용 </a:t>
            </a:r>
            <a:r>
              <a:rPr lang="ko-KR" altLang="en-US" sz="1200" dirty="0" err="1">
                <a:solidFill>
                  <a:schemeClr val="bg1"/>
                </a:solidFill>
              </a:rPr>
              <a:t>하십시요</a:t>
            </a:r>
            <a:r>
              <a:rPr lang="en-US" altLang="ko-KR" sz="1200" dirty="0">
                <a:solidFill>
                  <a:schemeClr val="bg1"/>
                </a:solidFill>
              </a:rPr>
              <a:t>!</a:t>
            </a:r>
            <a:r>
              <a:rPr lang="ko-KR" altLang="en-US" sz="1200" dirty="0">
                <a:solidFill>
                  <a:schemeClr val="bg1"/>
                </a:solidFill>
              </a:rPr>
              <a:t>  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8" name="화살표: 오른쪽 17">
            <a:extLst>
              <a:ext uri="{FF2B5EF4-FFF2-40B4-BE49-F238E27FC236}">
                <a16:creationId xmlns:a16="http://schemas.microsoft.com/office/drawing/2014/main" id="{97A05EBA-9657-F6E4-BFF3-BA6AC1E5F712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950B4E9-72D4-A8A6-3862-4DCEE3C861B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647" y="834169"/>
            <a:ext cx="3968989" cy="15765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F481E9F4-D539-6C77-3FBD-DF9CE1F697F5}"/>
              </a:ext>
            </a:extLst>
          </p:cNvPr>
          <p:cNvSpPr/>
          <p:nvPr/>
        </p:nvSpPr>
        <p:spPr>
          <a:xfrm>
            <a:off x="5289360" y="1490769"/>
            <a:ext cx="4204218" cy="117854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E10995-8944-4213-816C-442B8593EC62}"/>
              </a:ext>
            </a:extLst>
          </p:cNvPr>
          <p:cNvSpPr txBox="1"/>
          <p:nvPr/>
        </p:nvSpPr>
        <p:spPr>
          <a:xfrm>
            <a:off x="8589818" y="214119"/>
            <a:ext cx="10787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IP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43C184C-08EC-2117-C887-B8A2A54E8EB6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AA340A7D-44F8-A6DB-31BA-95746E131B8E}"/>
              </a:ext>
            </a:extLst>
          </p:cNvPr>
          <p:cNvSpPr>
            <a:spLocks/>
          </p:cNvSpPr>
          <p:nvPr/>
        </p:nvSpPr>
        <p:spPr bwMode="auto">
          <a:xfrm flipV="1">
            <a:off x="8835725" y="1596275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1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" grpId="0" animBg="1"/>
      <p:bldP spid="2" grpId="1" animBg="1"/>
      <p:bldP spid="2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34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2F07EA6-6D62-C113-1C2F-33C3283916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647" y="832584"/>
            <a:ext cx="3968989" cy="15134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49">
            <a:extLst>
              <a:ext uri="{FF2B5EF4-FFF2-40B4-BE49-F238E27FC236}">
                <a16:creationId xmlns:a16="http://schemas.microsoft.com/office/drawing/2014/main" id="{AD762ADB-D6A7-BB1A-1E6F-3CE583E62066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2308324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 err="1">
                <a:solidFill>
                  <a:schemeClr val="bg1"/>
                </a:solidFill>
              </a:rPr>
              <a:t>클럭원</a:t>
            </a:r>
            <a:r>
              <a:rPr lang="ko-KR" altLang="en-US" sz="1200" dirty="0">
                <a:solidFill>
                  <a:schemeClr val="bg1"/>
                </a:solidFill>
              </a:rPr>
              <a:t> 설정은   외부</a:t>
            </a:r>
            <a:r>
              <a:rPr lang="en-US" altLang="ko-KR" sz="1200" dirty="0">
                <a:solidFill>
                  <a:schemeClr val="bg1"/>
                </a:solidFill>
              </a:rPr>
              <a:t>(EXT)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CLK</a:t>
            </a:r>
            <a:r>
              <a:rPr lang="ko-KR" altLang="en-US" sz="1200" dirty="0">
                <a:solidFill>
                  <a:schemeClr val="bg1"/>
                </a:solidFill>
              </a:rPr>
              <a:t>설정이 안정적임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-   SRC : Source CLK</a:t>
            </a: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EXT</a:t>
            </a:r>
            <a:r>
              <a:rPr lang="en-US" altLang="ko-KR" sz="1200" dirty="0">
                <a:solidFill>
                  <a:schemeClr val="bg1"/>
                </a:solidFill>
              </a:rPr>
              <a:t>  : </a:t>
            </a:r>
            <a:r>
              <a:rPr lang="ko-KR" altLang="en-US" sz="1200" dirty="0">
                <a:solidFill>
                  <a:schemeClr val="bg1"/>
                </a:solidFill>
              </a:rPr>
              <a:t>외부 </a:t>
            </a:r>
            <a:r>
              <a:rPr lang="en-US" altLang="ko-KR" sz="1200" dirty="0">
                <a:solidFill>
                  <a:schemeClr val="bg1"/>
                </a:solidFill>
              </a:rPr>
              <a:t>CLK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INT </a:t>
            </a:r>
            <a:r>
              <a:rPr lang="en-US" altLang="ko-KR" sz="1200" dirty="0">
                <a:solidFill>
                  <a:schemeClr val="bg1"/>
                </a:solidFill>
              </a:rPr>
              <a:t> :  </a:t>
            </a:r>
            <a:r>
              <a:rPr lang="ko-KR" altLang="en-US" sz="1200" dirty="0">
                <a:solidFill>
                  <a:schemeClr val="bg1"/>
                </a:solidFill>
              </a:rPr>
              <a:t>시스템 자체 </a:t>
            </a:r>
            <a:r>
              <a:rPr lang="en-US" altLang="ko-KR" sz="1200" dirty="0">
                <a:solidFill>
                  <a:schemeClr val="bg1"/>
                </a:solidFill>
              </a:rPr>
              <a:t>CLK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30603"/>
                </a:highlight>
              </a:rPr>
              <a:t>Loop</a:t>
            </a:r>
            <a:r>
              <a:rPr lang="en-US" altLang="ko-KR" sz="1200" dirty="0">
                <a:solidFill>
                  <a:schemeClr val="bg1"/>
                </a:solidFill>
              </a:rPr>
              <a:t> :  </a:t>
            </a:r>
            <a:r>
              <a:rPr lang="ko-KR" altLang="en-US" sz="1200" dirty="0">
                <a:solidFill>
                  <a:schemeClr val="bg1"/>
                </a:solidFill>
              </a:rPr>
              <a:t>수신 종속 </a:t>
            </a:r>
            <a:r>
              <a:rPr lang="en-US" altLang="ko-KR" sz="1200" dirty="0">
                <a:solidFill>
                  <a:schemeClr val="bg1"/>
                </a:solidFill>
              </a:rPr>
              <a:t>CLK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- WTC60</a:t>
            </a:r>
            <a:r>
              <a:rPr lang="ko-KR" altLang="en-US" sz="1200" dirty="0">
                <a:solidFill>
                  <a:schemeClr val="bg1"/>
                </a:solidFill>
              </a:rPr>
              <a:t>은 </a:t>
            </a:r>
            <a:r>
              <a:rPr lang="en-US" altLang="ko-KR" sz="1200" dirty="0">
                <a:solidFill>
                  <a:schemeClr val="bg1"/>
                </a:solidFill>
              </a:rPr>
              <a:t>CLK </a:t>
            </a:r>
            <a:r>
              <a:rPr lang="ko-KR" altLang="en-US" sz="1200" dirty="0">
                <a:solidFill>
                  <a:schemeClr val="bg1"/>
                </a:solidFill>
              </a:rPr>
              <a:t>절체 은  </a:t>
            </a:r>
            <a:r>
              <a:rPr lang="en-US" altLang="ko-KR" sz="1200" dirty="0">
                <a:solidFill>
                  <a:schemeClr val="bg1"/>
                </a:solidFill>
              </a:rPr>
              <a:t>P(PRI)CLK , S(SEC)CLK 2</a:t>
            </a:r>
            <a:r>
              <a:rPr lang="ko-KR" altLang="en-US" sz="1200" dirty="0">
                <a:solidFill>
                  <a:schemeClr val="bg1"/>
                </a:solidFill>
              </a:rPr>
              <a:t>개지원됨 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8" name="화살표: 오른쪽 17">
            <a:extLst>
              <a:ext uri="{FF2B5EF4-FFF2-40B4-BE49-F238E27FC236}">
                <a16:creationId xmlns:a16="http://schemas.microsoft.com/office/drawing/2014/main" id="{97A05EBA-9657-F6E4-BFF3-BA6AC1E5F712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5137212" y="807792"/>
            <a:ext cx="4338781" cy="5529685"/>
            <a:chOff x="5181174" y="834169"/>
            <a:chExt cx="4338781" cy="5529685"/>
          </a:xfrm>
        </p:grpSpPr>
        <p:grpSp>
          <p:nvGrpSpPr>
            <p:cNvPr id="12" name="그룹 11"/>
            <p:cNvGrpSpPr/>
            <p:nvPr/>
          </p:nvGrpSpPr>
          <p:grpSpPr>
            <a:xfrm>
              <a:off x="5181174" y="834169"/>
              <a:ext cx="4338781" cy="5529685"/>
              <a:chOff x="5181174" y="834169"/>
              <a:chExt cx="4338781" cy="5529685"/>
            </a:xfrm>
          </p:grpSpPr>
          <p:pic>
            <p:nvPicPr>
              <p:cNvPr id="29" name="그림 28">
                <a:extLst>
                  <a:ext uri="{FF2B5EF4-FFF2-40B4-BE49-F238E27FC236}">
                    <a16:creationId xmlns:a16="http://schemas.microsoft.com/office/drawing/2014/main" id="{7D514EC7-B532-76EA-B9F2-6BF5F215A7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81174" y="834169"/>
                <a:ext cx="4338781" cy="5529685"/>
              </a:xfrm>
              <a:prstGeom prst="rect">
                <a:avLst/>
              </a:prstGeom>
            </p:spPr>
          </p:pic>
          <p:sp>
            <p:nvSpPr>
              <p:cNvPr id="30" name="직사각형 29">
                <a:extLst>
                  <a:ext uri="{FF2B5EF4-FFF2-40B4-BE49-F238E27FC236}">
                    <a16:creationId xmlns:a16="http://schemas.microsoft.com/office/drawing/2014/main" id="{263C5E80-C109-F6E8-9061-2F99CE5CA711}"/>
                  </a:ext>
                </a:extLst>
              </p:cNvPr>
              <p:cNvSpPr/>
              <p:nvPr/>
            </p:nvSpPr>
            <p:spPr>
              <a:xfrm>
                <a:off x="5464203" y="1662545"/>
                <a:ext cx="4055752" cy="683491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8C0B9DAC-8885-5CFE-1378-DD7BDA9CD22D}"/>
                </a:ext>
              </a:extLst>
            </p:cNvPr>
            <p:cNvSpPr/>
            <p:nvPr/>
          </p:nvSpPr>
          <p:spPr>
            <a:xfrm>
              <a:off x="5264726" y="3754793"/>
              <a:ext cx="4184073" cy="1029643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FFA69C2-2094-096F-C19D-993ECFBC4281}"/>
              </a:ext>
            </a:extLst>
          </p:cNvPr>
          <p:cNvSpPr txBox="1"/>
          <p:nvPr/>
        </p:nvSpPr>
        <p:spPr>
          <a:xfrm>
            <a:off x="8473511" y="214119"/>
            <a:ext cx="11950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CLK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918CD2C-3B3F-10C1-AC1C-55A7DFCD1A05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AA340A7D-44F8-A6DB-31BA-95746E131B8E}"/>
              </a:ext>
            </a:extLst>
          </p:cNvPr>
          <p:cNvSpPr>
            <a:spLocks/>
          </p:cNvSpPr>
          <p:nvPr/>
        </p:nvSpPr>
        <p:spPr bwMode="auto">
          <a:xfrm flipV="1">
            <a:off x="9020009" y="1650941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05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" grpId="0" animBg="1"/>
      <p:bldP spid="2" grpId="1" animBg="1"/>
      <p:bldP spid="2" grpId="2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27408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35</a:t>
            </a:r>
            <a:endParaRPr lang="ko-KR" altLang="en-US" dirty="0"/>
          </a:p>
        </p:txBody>
      </p:sp>
      <p:sp>
        <p:nvSpPr>
          <p:cNvPr id="9" name="Rectangle 49">
            <a:extLst>
              <a:ext uri="{FF2B5EF4-FFF2-40B4-BE49-F238E27FC236}">
                <a16:creationId xmlns:a16="http://schemas.microsoft.com/office/drawing/2014/main" id="{239A7C33-ABD2-E096-A3F3-5F87F44AEDE8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384995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초기값 </a:t>
            </a:r>
            <a:r>
              <a:rPr lang="en-US" altLang="ko-KR" sz="1200" dirty="0">
                <a:solidFill>
                  <a:schemeClr val="bg1"/>
                </a:solidFill>
              </a:rPr>
              <a:t>E1  Frame</a:t>
            </a:r>
            <a:r>
              <a:rPr lang="ko-KR" altLang="en-US" sz="1200" dirty="0">
                <a:solidFill>
                  <a:schemeClr val="bg1"/>
                </a:solidFill>
              </a:rPr>
              <a:t>은  </a:t>
            </a:r>
            <a:r>
              <a:rPr lang="en-US" altLang="ko-KR" sz="1200" dirty="0">
                <a:solidFill>
                  <a:schemeClr val="bg1"/>
                </a:solidFill>
              </a:rPr>
              <a:t>ACT / 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CAS /CRC ON </a:t>
            </a:r>
            <a:r>
              <a:rPr lang="ko-KR" altLang="en-US" sz="1200" dirty="0">
                <a:solidFill>
                  <a:schemeClr val="bg1"/>
                </a:solidFill>
              </a:rPr>
              <a:t>으로 활성화 됨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-  </a:t>
            </a:r>
            <a:r>
              <a:rPr lang="ko-KR" altLang="en-US" sz="1200" dirty="0" err="1">
                <a:solidFill>
                  <a:schemeClr val="bg1"/>
                </a:solidFill>
              </a:rPr>
              <a:t>자동망</a:t>
            </a:r>
            <a:r>
              <a:rPr lang="ko-KR" altLang="en-US" sz="1200" dirty="0">
                <a:solidFill>
                  <a:schemeClr val="bg1"/>
                </a:solidFill>
              </a:rPr>
              <a:t>    노드 검색 시  </a:t>
            </a:r>
            <a:r>
              <a:rPr lang="en-US" altLang="ko-KR" sz="1200" dirty="0">
                <a:solidFill>
                  <a:schemeClr val="bg1"/>
                </a:solidFill>
              </a:rPr>
              <a:t>PEERNID,PEERLID </a:t>
            </a:r>
            <a:r>
              <a:rPr lang="ko-KR" altLang="en-US" sz="1200" dirty="0">
                <a:solidFill>
                  <a:schemeClr val="bg1"/>
                </a:solidFill>
              </a:rPr>
              <a:t>설정필요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PEERNID</a:t>
            </a:r>
            <a:r>
              <a:rPr lang="en-US" altLang="ko-KR" sz="1200" dirty="0">
                <a:solidFill>
                  <a:schemeClr val="bg1"/>
                </a:solidFill>
              </a:rPr>
              <a:t> ( </a:t>
            </a:r>
            <a:r>
              <a:rPr lang="ko-KR" altLang="en-US" sz="1200" dirty="0">
                <a:solidFill>
                  <a:schemeClr val="bg1"/>
                </a:solidFill>
              </a:rPr>
              <a:t>대향 측 셀프 번호 </a:t>
            </a:r>
            <a:r>
              <a:rPr lang="en-US" altLang="ko-KR" sz="1200" dirty="0">
                <a:solidFill>
                  <a:schemeClr val="bg1"/>
                </a:solidFill>
              </a:rPr>
              <a:t>(Node ID)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PEERLID</a:t>
            </a:r>
            <a:r>
              <a:rPr lang="en-US" altLang="ko-KR" sz="1200" dirty="0">
                <a:solidFill>
                  <a:schemeClr val="bg1"/>
                </a:solidFill>
              </a:rPr>
              <a:t> ( </a:t>
            </a:r>
            <a:r>
              <a:rPr lang="ko-KR" altLang="en-US" sz="1200" dirty="0">
                <a:solidFill>
                  <a:schemeClr val="bg1"/>
                </a:solidFill>
              </a:rPr>
              <a:t>대향 측  </a:t>
            </a:r>
            <a:r>
              <a:rPr lang="en-US" altLang="ko-KR" sz="1200" dirty="0">
                <a:solidFill>
                  <a:schemeClr val="bg1"/>
                </a:solidFill>
              </a:rPr>
              <a:t>E1 </a:t>
            </a:r>
            <a:r>
              <a:rPr lang="ko-KR" altLang="en-US" sz="1200" dirty="0">
                <a:solidFill>
                  <a:schemeClr val="bg1"/>
                </a:solidFill>
              </a:rPr>
              <a:t> 번호 </a:t>
            </a:r>
            <a:r>
              <a:rPr lang="en-US" altLang="ko-KR" sz="1200" dirty="0">
                <a:solidFill>
                  <a:schemeClr val="bg1"/>
                </a:solidFill>
              </a:rPr>
              <a:t>( Line ID )</a:t>
            </a: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9836E640-F3A7-8C01-D5E0-01875A819A3F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1DC69F7-E027-1459-D010-4D843EE8773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647" y="853332"/>
            <a:ext cx="3968989" cy="164972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9" name="그룹 18"/>
          <p:cNvGrpSpPr/>
          <p:nvPr/>
        </p:nvGrpSpPr>
        <p:grpSpPr>
          <a:xfrm>
            <a:off x="5121301" y="754614"/>
            <a:ext cx="4338781" cy="5529685"/>
            <a:chOff x="5121301" y="754614"/>
            <a:chExt cx="4338781" cy="5529685"/>
          </a:xfrm>
        </p:grpSpPr>
        <p:grpSp>
          <p:nvGrpSpPr>
            <p:cNvPr id="17" name="그룹 16"/>
            <p:cNvGrpSpPr/>
            <p:nvPr/>
          </p:nvGrpSpPr>
          <p:grpSpPr>
            <a:xfrm>
              <a:off x="5121301" y="754614"/>
              <a:ext cx="4338781" cy="5529685"/>
              <a:chOff x="167053" y="2348026"/>
              <a:chExt cx="4338781" cy="5529685"/>
            </a:xfrm>
          </p:grpSpPr>
          <p:pic>
            <p:nvPicPr>
              <p:cNvPr id="22" name="그림 21">
                <a:extLst>
                  <a:ext uri="{FF2B5EF4-FFF2-40B4-BE49-F238E27FC236}">
                    <a16:creationId xmlns:a16="http://schemas.microsoft.com/office/drawing/2014/main" id="{B36D2C09-84A2-393D-04C5-275BD900BA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053" y="2348026"/>
                <a:ext cx="4338781" cy="5529685"/>
              </a:xfrm>
              <a:prstGeom prst="rect">
                <a:avLst/>
              </a:prstGeom>
            </p:spPr>
          </p:pic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72170C23-B780-EBED-98E8-94F26CBAE142}"/>
                  </a:ext>
                </a:extLst>
              </p:cNvPr>
              <p:cNvSpPr/>
              <p:nvPr/>
            </p:nvSpPr>
            <p:spPr>
              <a:xfrm>
                <a:off x="279569" y="3330233"/>
                <a:ext cx="4148989" cy="1028952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3F1C61FD-B299-A23D-EB49-EE4A3292B9BF}"/>
                </a:ext>
              </a:extLst>
            </p:cNvPr>
            <p:cNvSpPr/>
            <p:nvPr/>
          </p:nvSpPr>
          <p:spPr>
            <a:xfrm>
              <a:off x="5221237" y="4246683"/>
              <a:ext cx="4148989" cy="553915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624C5078-B171-2416-B6B3-89D7960C74A3}"/>
                </a:ext>
              </a:extLst>
            </p:cNvPr>
            <p:cNvSpPr/>
            <p:nvPr/>
          </p:nvSpPr>
          <p:spPr>
            <a:xfrm>
              <a:off x="7051745" y="1901729"/>
              <a:ext cx="904760" cy="469442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7E509A22-60BC-8531-B3AE-273643ECF335}"/>
                </a:ext>
              </a:extLst>
            </p:cNvPr>
            <p:cNvSpPr/>
            <p:nvPr/>
          </p:nvSpPr>
          <p:spPr>
            <a:xfrm>
              <a:off x="7679774" y="4291708"/>
              <a:ext cx="584995" cy="44219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013446A-C047-C60D-8E3E-01ABCBDB0EB9}"/>
              </a:ext>
            </a:extLst>
          </p:cNvPr>
          <p:cNvSpPr txBox="1"/>
          <p:nvPr/>
        </p:nvSpPr>
        <p:spPr>
          <a:xfrm>
            <a:off x="7794680" y="214119"/>
            <a:ext cx="18739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DS1EP Port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8C43D6-F637-C607-0A7E-81094EE6EE4A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A2A0DE12-41AA-9BCB-3ABC-1C95FBD6AB1F}"/>
              </a:ext>
            </a:extLst>
          </p:cNvPr>
          <p:cNvSpPr>
            <a:spLocks/>
          </p:cNvSpPr>
          <p:nvPr/>
        </p:nvSpPr>
        <p:spPr bwMode="auto">
          <a:xfrm flipV="1">
            <a:off x="8509398" y="1650037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1" name="아래쪽 화살표 9">
            <a:extLst>
              <a:ext uri="{FF2B5EF4-FFF2-40B4-BE49-F238E27FC236}">
                <a16:creationId xmlns:a16="http://schemas.microsoft.com/office/drawing/2014/main" id="{F54DB11F-894A-5DFF-14A1-690300E3F5C1}"/>
              </a:ext>
            </a:extLst>
          </p:cNvPr>
          <p:cNvSpPr/>
          <p:nvPr/>
        </p:nvSpPr>
        <p:spPr>
          <a:xfrm>
            <a:off x="7577804" y="2422872"/>
            <a:ext cx="288925" cy="1673451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defRPr/>
            </a:pPr>
            <a:endParaRPr lang="ko-KR" altLang="en-US">
              <a:solidFill>
                <a:srgbClr val="FFFFFF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706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6" grpId="0" animBg="1"/>
      <p:bldP spid="26" grpId="1" animBg="1"/>
      <p:bldP spid="26" grpId="2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36</a:t>
            </a:r>
            <a:endParaRPr lang="ko-KR" altLang="en-US" dirty="0"/>
          </a:p>
        </p:txBody>
      </p:sp>
      <p:sp>
        <p:nvSpPr>
          <p:cNvPr id="11" name="화살표: 오른쪽 10">
            <a:extLst>
              <a:ext uri="{FF2B5EF4-FFF2-40B4-BE49-F238E27FC236}">
                <a16:creationId xmlns:a16="http://schemas.microsoft.com/office/drawing/2014/main" id="{10085A80-9C87-D1C9-7759-C874380BA3A1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73A11C53-DCEF-7099-2DF3-8DDDDF2C8D9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751" y="878926"/>
            <a:ext cx="3976046" cy="164972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그룹 12"/>
          <p:cNvGrpSpPr/>
          <p:nvPr/>
        </p:nvGrpSpPr>
        <p:grpSpPr>
          <a:xfrm>
            <a:off x="5240642" y="852550"/>
            <a:ext cx="4328751" cy="5529684"/>
            <a:chOff x="5240642" y="852550"/>
            <a:chExt cx="4328751" cy="5529684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4832237F-EC28-CA2E-72B8-35EB8DB09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0642" y="852550"/>
              <a:ext cx="4328751" cy="5529684"/>
            </a:xfrm>
            <a:prstGeom prst="rect">
              <a:avLst/>
            </a:prstGeom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A4380DBA-023F-9F86-F6EF-26AC92996FD1}"/>
                </a:ext>
              </a:extLst>
            </p:cNvPr>
            <p:cNvSpPr/>
            <p:nvPr/>
          </p:nvSpPr>
          <p:spPr>
            <a:xfrm>
              <a:off x="5321730" y="1517523"/>
              <a:ext cx="4138793" cy="114254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5B95082-4B8C-7A8F-A657-78900D9A6296}"/>
                </a:ext>
              </a:extLst>
            </p:cNvPr>
            <p:cNvSpPr/>
            <p:nvPr/>
          </p:nvSpPr>
          <p:spPr>
            <a:xfrm>
              <a:off x="5558530" y="4376104"/>
              <a:ext cx="3816379" cy="1142549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Rectangle 49">
            <a:extLst>
              <a:ext uri="{FF2B5EF4-FFF2-40B4-BE49-F238E27FC236}">
                <a16:creationId xmlns:a16="http://schemas.microsoft.com/office/drawing/2014/main" id="{91306B36-4393-1EDF-6C0D-560460C8B4BA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569660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장치에 </a:t>
            </a:r>
            <a:r>
              <a:rPr lang="en-US" altLang="ko-KR" sz="1200" dirty="0">
                <a:solidFill>
                  <a:schemeClr val="bg1"/>
                </a:solidFill>
              </a:rPr>
              <a:t>SRC MAC ADDRESS</a:t>
            </a:r>
            <a:r>
              <a:rPr lang="ko-KR" altLang="en-US" sz="1200" dirty="0">
                <a:solidFill>
                  <a:schemeClr val="bg1"/>
                </a:solidFill>
              </a:rPr>
              <a:t>는 </a:t>
            </a:r>
            <a:r>
              <a:rPr lang="ko-KR" altLang="en-US" sz="1200" dirty="0" err="1">
                <a:solidFill>
                  <a:schemeClr val="bg1"/>
                </a:solidFill>
              </a:rPr>
              <a:t>윈텍</a:t>
            </a:r>
            <a:r>
              <a:rPr lang="ko-KR" altLang="en-US" sz="1200" dirty="0">
                <a:solidFill>
                  <a:schemeClr val="bg1"/>
                </a:solidFill>
              </a:rPr>
              <a:t> 에서 </a:t>
            </a:r>
            <a:r>
              <a:rPr lang="en-US" altLang="ko-KR" sz="1200" dirty="0">
                <a:solidFill>
                  <a:schemeClr val="bg1"/>
                </a:solidFill>
              </a:rPr>
              <a:t>List</a:t>
            </a:r>
            <a:r>
              <a:rPr lang="ko-KR" altLang="en-US" sz="1200" dirty="0">
                <a:solidFill>
                  <a:schemeClr val="bg1"/>
                </a:solidFill>
              </a:rPr>
              <a:t>를 제공합니다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SRC IP ,SUBNET , GATWAY  </a:t>
            </a:r>
            <a:r>
              <a:rPr lang="en-US" altLang="ko-KR" sz="1200" dirty="0">
                <a:solidFill>
                  <a:schemeClr val="bg1"/>
                </a:solidFill>
              </a:rPr>
              <a:t>: ETH</a:t>
            </a:r>
            <a:r>
              <a:rPr lang="ko-KR" altLang="en-US" sz="1200" dirty="0">
                <a:solidFill>
                  <a:schemeClr val="bg1"/>
                </a:solidFill>
              </a:rPr>
              <a:t> 포트 설정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SRCMAC</a:t>
            </a:r>
            <a:r>
              <a:rPr lang="en-US" altLang="ko-KR" sz="1200" dirty="0">
                <a:solidFill>
                  <a:schemeClr val="bg1"/>
                </a:solidFill>
              </a:rPr>
              <a:t>  :  ETH </a:t>
            </a:r>
            <a:r>
              <a:rPr lang="ko-KR" altLang="en-US" sz="1200" dirty="0">
                <a:solidFill>
                  <a:schemeClr val="bg1"/>
                </a:solidFill>
              </a:rPr>
              <a:t>포트 </a:t>
            </a:r>
            <a:r>
              <a:rPr lang="en-US" altLang="ko-KR" sz="1200" dirty="0">
                <a:solidFill>
                  <a:schemeClr val="bg1"/>
                </a:solidFill>
              </a:rPr>
              <a:t>MAC  </a:t>
            </a:r>
            <a:r>
              <a:rPr lang="ko-KR" altLang="en-US" sz="1200" dirty="0">
                <a:solidFill>
                  <a:schemeClr val="bg1"/>
                </a:solidFill>
              </a:rPr>
              <a:t>입력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SPEED</a:t>
            </a:r>
            <a:r>
              <a:rPr lang="en-US" altLang="ko-KR" sz="1200" dirty="0">
                <a:solidFill>
                  <a:schemeClr val="bg1"/>
                </a:solidFill>
              </a:rPr>
              <a:t> : 100MFD ( 100M Full Duplex) </a:t>
            </a:r>
            <a:r>
              <a:rPr lang="ko-KR" altLang="en-US" sz="1200" dirty="0">
                <a:solidFill>
                  <a:schemeClr val="bg1"/>
                </a:solidFill>
              </a:rPr>
              <a:t>고정 설정 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94807C-A8A9-7ED9-3B58-9B1E4664F925}"/>
              </a:ext>
            </a:extLst>
          </p:cNvPr>
          <p:cNvSpPr txBox="1"/>
          <p:nvPr/>
        </p:nvSpPr>
        <p:spPr>
          <a:xfrm>
            <a:off x="8035636" y="214119"/>
            <a:ext cx="1632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ETH Port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25F4CE7-7E7E-D181-CA89-D24B02E9474D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63FA1C95-0D00-B24B-71DC-CFA2EC58C3DC}"/>
              </a:ext>
            </a:extLst>
          </p:cNvPr>
          <p:cNvSpPr>
            <a:spLocks/>
          </p:cNvSpPr>
          <p:nvPr/>
        </p:nvSpPr>
        <p:spPr bwMode="auto">
          <a:xfrm flipV="1">
            <a:off x="7172967" y="1578808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15" grpId="0" animBg="1"/>
      <p:bldP spid="15" grpId="1" animBg="1"/>
      <p:bldP spid="15" grpId="2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C\Desktop\Mbcn_file\c\6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3132" y="887281"/>
            <a:ext cx="4303203" cy="5595815"/>
          </a:xfrm>
          <a:prstGeom prst="rect">
            <a:avLst/>
          </a:prstGeom>
          <a:noFill/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37</a:t>
            </a:r>
            <a:endParaRPr lang="ko-KR" altLang="en-US" dirty="0"/>
          </a:p>
        </p:txBody>
      </p:sp>
      <p:sp>
        <p:nvSpPr>
          <p:cNvPr id="10" name="Rectangle 49">
            <a:extLst>
              <a:ext uri="{FF2B5EF4-FFF2-40B4-BE49-F238E27FC236}">
                <a16:creationId xmlns:a16="http://schemas.microsoft.com/office/drawing/2014/main" id="{7492BAE0-B844-F317-BF8C-6E8E92F05BF5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200329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장치에 </a:t>
            </a:r>
            <a:r>
              <a:rPr lang="en-US" altLang="ko-KR" sz="1200" dirty="0">
                <a:solidFill>
                  <a:schemeClr val="bg1"/>
                </a:solidFill>
              </a:rPr>
              <a:t>SRC MAC ADDRESS</a:t>
            </a:r>
            <a:r>
              <a:rPr lang="ko-KR" altLang="en-US" sz="1200" dirty="0">
                <a:solidFill>
                  <a:schemeClr val="bg1"/>
                </a:solidFill>
              </a:rPr>
              <a:t>는 </a:t>
            </a:r>
            <a:r>
              <a:rPr lang="ko-KR" altLang="en-US" sz="1200" dirty="0" err="1">
                <a:solidFill>
                  <a:schemeClr val="bg1"/>
                </a:solidFill>
              </a:rPr>
              <a:t>윈텍</a:t>
            </a:r>
            <a:r>
              <a:rPr lang="ko-KR" altLang="en-US" sz="1200" dirty="0">
                <a:solidFill>
                  <a:schemeClr val="bg1"/>
                </a:solidFill>
              </a:rPr>
              <a:t> 에서 </a:t>
            </a:r>
            <a:r>
              <a:rPr lang="en-US" altLang="ko-KR" sz="1200" dirty="0">
                <a:solidFill>
                  <a:schemeClr val="bg1"/>
                </a:solidFill>
              </a:rPr>
              <a:t>List</a:t>
            </a:r>
            <a:r>
              <a:rPr lang="ko-KR" altLang="en-US" sz="1200" dirty="0">
                <a:solidFill>
                  <a:schemeClr val="bg1"/>
                </a:solidFill>
              </a:rPr>
              <a:t>를 제공합니다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DSTPORT</a:t>
            </a:r>
            <a:r>
              <a:rPr lang="en-US" altLang="ko-KR" sz="1200" dirty="0">
                <a:solidFill>
                  <a:schemeClr val="bg1"/>
                </a:solidFill>
              </a:rPr>
              <a:t> : </a:t>
            </a:r>
            <a:r>
              <a:rPr lang="ko-KR" altLang="en-US" sz="1200" dirty="0">
                <a:solidFill>
                  <a:schemeClr val="bg1"/>
                </a:solidFill>
              </a:rPr>
              <a:t>대향 측 연결되는 </a:t>
            </a:r>
            <a:r>
              <a:rPr lang="en-US" altLang="ko-KR" sz="1200" dirty="0">
                <a:solidFill>
                  <a:schemeClr val="bg1"/>
                </a:solidFill>
              </a:rPr>
              <a:t>E1 Port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DST IP </a:t>
            </a:r>
            <a:r>
              <a:rPr lang="en-US" altLang="ko-KR" sz="1200" dirty="0">
                <a:solidFill>
                  <a:schemeClr val="bg1"/>
                </a:solidFill>
              </a:rPr>
              <a:t>:  </a:t>
            </a:r>
            <a:r>
              <a:rPr lang="ko-KR" altLang="en-US" sz="1200" dirty="0">
                <a:solidFill>
                  <a:schemeClr val="bg1"/>
                </a:solidFill>
              </a:rPr>
              <a:t>대향 측 장치에 </a:t>
            </a:r>
            <a:r>
              <a:rPr lang="en-US" altLang="ko-KR" sz="1200" dirty="0">
                <a:solidFill>
                  <a:schemeClr val="bg1"/>
                </a:solidFill>
              </a:rPr>
              <a:t>ETH Port IP</a:t>
            </a:r>
            <a:r>
              <a:rPr lang="ko-KR" altLang="en-US" sz="1200" dirty="0">
                <a:solidFill>
                  <a:schemeClr val="bg1"/>
                </a:solidFill>
              </a:rPr>
              <a:t>를 입력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1" name="화살표: 오른쪽 10">
            <a:extLst>
              <a:ext uri="{FF2B5EF4-FFF2-40B4-BE49-F238E27FC236}">
                <a16:creationId xmlns:a16="http://schemas.microsoft.com/office/drawing/2014/main" id="{ABA8362A-5300-0ED4-DE80-0BD3EA701657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BD857FD-B461-670D-61C1-68BFEE372A1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1751" y="878926"/>
            <a:ext cx="3976046" cy="16497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Freeform 17">
            <a:extLst>
              <a:ext uri="{FF2B5EF4-FFF2-40B4-BE49-F238E27FC236}">
                <a16:creationId xmlns:a16="http://schemas.microsoft.com/office/drawing/2014/main" id="{05C96156-72B6-C1C0-1FB8-2C47B36182E9}"/>
              </a:ext>
            </a:extLst>
          </p:cNvPr>
          <p:cNvSpPr>
            <a:spLocks/>
          </p:cNvSpPr>
          <p:nvPr/>
        </p:nvSpPr>
        <p:spPr bwMode="auto">
          <a:xfrm flipV="1">
            <a:off x="8944832" y="2672506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3FF5B2-3390-7CB1-2273-A7394ECDBF6B}"/>
              </a:ext>
            </a:extLst>
          </p:cNvPr>
          <p:cNvSpPr txBox="1"/>
          <p:nvPr/>
        </p:nvSpPr>
        <p:spPr>
          <a:xfrm>
            <a:off x="6410633" y="214119"/>
            <a:ext cx="32579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ETH Port</a:t>
            </a:r>
            <a:r>
              <a:rPr lang="ko-KR" altLang="en-US" dirty="0">
                <a:cs typeface="Aharoni" panose="02010803020104030203" pitchFamily="2" charset="-79"/>
              </a:rPr>
              <a:t>별 </a:t>
            </a:r>
            <a:r>
              <a:rPr lang="en-US" altLang="ko-KR" dirty="0">
                <a:cs typeface="Aharoni" panose="02010803020104030203" pitchFamily="2" charset="-79"/>
              </a:rPr>
              <a:t>IP</a:t>
            </a:r>
            <a:r>
              <a:rPr lang="ko-KR" altLang="en-US" dirty="0">
                <a:cs typeface="Aharoni" panose="02010803020104030203" pitchFamily="2" charset="-79"/>
              </a:rPr>
              <a:t>및  </a:t>
            </a:r>
            <a:r>
              <a:rPr lang="en-US" altLang="ko-KR" dirty="0">
                <a:cs typeface="Aharoni" panose="02010803020104030203" pitchFamily="2" charset="-79"/>
              </a:rPr>
              <a:t>VLAN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396764F-FD0A-DE17-3E9E-E7DEB43DDE5B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4380DBA-023F-9F86-F6EF-26AC92996FD1}"/>
              </a:ext>
            </a:extLst>
          </p:cNvPr>
          <p:cNvSpPr/>
          <p:nvPr/>
        </p:nvSpPr>
        <p:spPr>
          <a:xfrm>
            <a:off x="5340018" y="2633091"/>
            <a:ext cx="4138793" cy="114254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5B95082-4B8C-7A8F-A657-78900D9A6296}"/>
              </a:ext>
            </a:extLst>
          </p:cNvPr>
          <p:cNvSpPr/>
          <p:nvPr/>
        </p:nvSpPr>
        <p:spPr>
          <a:xfrm>
            <a:off x="5558530" y="4306824"/>
            <a:ext cx="3816379" cy="384049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60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2" grpId="0" animBg="1"/>
      <p:bldP spid="22" grpId="1" animBg="1"/>
      <p:bldP spid="2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15" name="Rectangle 860"/>
          <p:cNvSpPr>
            <a:spLocks noChangeArrowheads="1"/>
          </p:cNvSpPr>
          <p:nvPr/>
        </p:nvSpPr>
        <p:spPr bwMode="auto">
          <a:xfrm>
            <a:off x="6033120" y="4149080"/>
            <a:ext cx="2952328" cy="2088232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848544" y="1628800"/>
            <a:ext cx="4752528" cy="439248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000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Rectangle 860"/>
          <p:cNvSpPr>
            <a:spLocks noChangeArrowheads="1"/>
          </p:cNvSpPr>
          <p:nvPr/>
        </p:nvSpPr>
        <p:spPr bwMode="auto">
          <a:xfrm>
            <a:off x="6033120" y="1340768"/>
            <a:ext cx="2952328" cy="2088232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95128" y="166827"/>
            <a:ext cx="150401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개요  망 </a:t>
            </a:r>
            <a:endParaRPr lang="en-US" altLang="ko-K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21" name="직선 연결선 20"/>
          <p:cNvCxnSpPr/>
          <p:nvPr/>
        </p:nvCxnSpPr>
        <p:spPr bwMode="auto">
          <a:xfrm>
            <a:off x="5961112" y="1340768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 bwMode="auto">
          <a:xfrm flipH="1">
            <a:off x="6033120" y="1268760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 bwMode="auto">
          <a:xfrm flipH="1">
            <a:off x="1496616" y="3573016"/>
            <a:ext cx="720080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그림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69" y="3284984"/>
            <a:ext cx="652247" cy="576064"/>
          </a:xfrm>
          <a:prstGeom prst="rect">
            <a:avLst/>
          </a:prstGeom>
        </p:spPr>
      </p:pic>
      <p:sp>
        <p:nvSpPr>
          <p:cNvPr id="25" name="Rectangle 1732"/>
          <p:cNvSpPr>
            <a:spLocks noChangeArrowheads="1"/>
          </p:cNvSpPr>
          <p:nvPr/>
        </p:nvSpPr>
        <p:spPr bwMode="auto">
          <a:xfrm>
            <a:off x="1136576" y="3789040"/>
            <a:ext cx="8640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>
                <a:latin typeface="맑은 고딕" pitchFamily="50" charset="-127"/>
                <a:ea typeface="맑은 고딕" pitchFamily="50" charset="-127"/>
              </a:rPr>
              <a:t>운용</a:t>
            </a:r>
            <a:r>
              <a:rPr lang="en-US" altLang="ko-KR" sz="800" b="1" dirty="0">
                <a:latin typeface="맑은 고딕" pitchFamily="50" charset="-127"/>
                <a:ea typeface="맑은 고딕" pitchFamily="50" charset="-127"/>
              </a:rPr>
              <a:t>Service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7" name="Rectangle 1732"/>
          <p:cNvSpPr>
            <a:spLocks noChangeArrowheads="1"/>
          </p:cNvSpPr>
          <p:nvPr/>
        </p:nvSpPr>
        <p:spPr bwMode="auto">
          <a:xfrm>
            <a:off x="5313040" y="2420889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b="1" dirty="0">
                <a:latin typeface="맑은 고딕" pitchFamily="50" charset="-127"/>
                <a:ea typeface="맑은 고딕" pitchFamily="50" charset="-127"/>
              </a:rPr>
              <a:t>100B/T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6249144" y="1628800"/>
            <a:ext cx="2387978" cy="1573144"/>
            <a:chOff x="6156176" y="1340767"/>
            <a:chExt cx="2387978" cy="1573144"/>
          </a:xfrm>
        </p:grpSpPr>
        <p:pic>
          <p:nvPicPr>
            <p:cNvPr id="29" name="Picture 3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340767"/>
              <a:ext cx="2387978" cy="13219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30" name="Text Box 20"/>
            <p:cNvSpPr txBox="1">
              <a:spLocks noChangeArrowheads="1"/>
            </p:cNvSpPr>
            <p:nvPr/>
          </p:nvSpPr>
          <p:spPr bwMode="auto">
            <a:xfrm>
              <a:off x="6804248" y="2636912"/>
              <a:ext cx="14638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Ethernet session</a:t>
              </a:r>
            </a:p>
          </p:txBody>
        </p:sp>
        <p:sp>
          <p:nvSpPr>
            <p:cNvPr id="31" name="Line 13"/>
            <p:cNvSpPr>
              <a:spLocks noChangeShapeType="1"/>
            </p:cNvSpPr>
            <p:nvPr/>
          </p:nvSpPr>
          <p:spPr bwMode="auto">
            <a:xfrm flipH="1">
              <a:off x="6678778" y="1660550"/>
              <a:ext cx="585216" cy="263348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pic>
          <p:nvPicPr>
            <p:cNvPr id="32" name="Picture 2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88647" y="2170576"/>
              <a:ext cx="294393" cy="28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2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38895" y="1790748"/>
              <a:ext cx="293283" cy="28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74431" y="1454380"/>
              <a:ext cx="293283" cy="28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72246" y="1860100"/>
              <a:ext cx="293283" cy="28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Line 67"/>
            <p:cNvSpPr>
              <a:spLocks noChangeShapeType="1"/>
            </p:cNvSpPr>
            <p:nvPr/>
          </p:nvSpPr>
          <p:spPr bwMode="auto">
            <a:xfrm flipV="1">
              <a:off x="6766560" y="1594712"/>
              <a:ext cx="453541" cy="23408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 dirty="0"/>
            </a:p>
          </p:txBody>
        </p:sp>
        <p:sp>
          <p:nvSpPr>
            <p:cNvPr id="37" name="Line 13"/>
            <p:cNvSpPr>
              <a:spLocks noChangeShapeType="1"/>
            </p:cNvSpPr>
            <p:nvPr/>
          </p:nvSpPr>
          <p:spPr bwMode="auto">
            <a:xfrm>
              <a:off x="7545402" y="1685927"/>
              <a:ext cx="413535" cy="22334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sp>
          <p:nvSpPr>
            <p:cNvPr id="38" name="Line 13"/>
            <p:cNvSpPr>
              <a:spLocks noChangeShapeType="1"/>
            </p:cNvSpPr>
            <p:nvPr/>
          </p:nvSpPr>
          <p:spPr bwMode="auto">
            <a:xfrm>
              <a:off x="6675543" y="2031012"/>
              <a:ext cx="603081" cy="2586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sp>
          <p:nvSpPr>
            <p:cNvPr id="39" name="Line 13"/>
            <p:cNvSpPr>
              <a:spLocks noChangeShapeType="1"/>
            </p:cNvSpPr>
            <p:nvPr/>
          </p:nvSpPr>
          <p:spPr bwMode="auto">
            <a:xfrm flipH="1">
              <a:off x="7563917" y="2097993"/>
              <a:ext cx="413040" cy="19898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 flipH="1">
              <a:off x="7397536" y="1721110"/>
              <a:ext cx="0" cy="438912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sp>
          <p:nvSpPr>
            <p:cNvPr id="41" name="Line 13"/>
            <p:cNvSpPr>
              <a:spLocks noChangeShapeType="1"/>
            </p:cNvSpPr>
            <p:nvPr/>
          </p:nvSpPr>
          <p:spPr bwMode="auto">
            <a:xfrm flipH="1">
              <a:off x="6718332" y="1982419"/>
              <a:ext cx="1238043" cy="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dirty="0"/>
            </a:p>
          </p:txBody>
        </p:sp>
        <p:pic>
          <p:nvPicPr>
            <p:cNvPr id="42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33418" y="1888418"/>
              <a:ext cx="384378" cy="19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Line 67"/>
            <p:cNvSpPr>
              <a:spLocks noChangeShapeType="1"/>
            </p:cNvSpPr>
            <p:nvPr/>
          </p:nvSpPr>
          <p:spPr bwMode="auto">
            <a:xfrm>
              <a:off x="7595467" y="1599289"/>
              <a:ext cx="421992" cy="25145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 dirty="0"/>
            </a:p>
          </p:txBody>
        </p:sp>
        <p:sp>
          <p:nvSpPr>
            <p:cNvPr id="44" name="Line 67"/>
            <p:cNvSpPr>
              <a:spLocks noChangeShapeType="1"/>
            </p:cNvSpPr>
            <p:nvPr/>
          </p:nvSpPr>
          <p:spPr bwMode="auto">
            <a:xfrm>
              <a:off x="6654093" y="2099012"/>
              <a:ext cx="573325" cy="271114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 dirty="0"/>
            </a:p>
          </p:txBody>
        </p:sp>
        <p:sp>
          <p:nvSpPr>
            <p:cNvPr id="45" name="Line 67"/>
            <p:cNvSpPr>
              <a:spLocks noChangeShapeType="1"/>
            </p:cNvSpPr>
            <p:nvPr/>
          </p:nvSpPr>
          <p:spPr bwMode="auto">
            <a:xfrm flipV="1">
              <a:off x="7603957" y="2160472"/>
              <a:ext cx="453541" cy="23408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 dirty="0"/>
            </a:p>
          </p:txBody>
        </p:sp>
      </p:grpSp>
      <p:sp>
        <p:nvSpPr>
          <p:cNvPr id="46" name="Line 13"/>
          <p:cNvSpPr>
            <a:spLocks noChangeShapeType="1"/>
          </p:cNvSpPr>
          <p:nvPr/>
        </p:nvSpPr>
        <p:spPr bwMode="auto">
          <a:xfrm flipH="1">
            <a:off x="4160912" y="2492896"/>
            <a:ext cx="2232248" cy="108012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 type="none" w="sm" len="sm"/>
            <a:tailEnd type="none" w="sm" len="sm"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ko-KR" altLang="en-US" dirty="0"/>
          </a:p>
        </p:txBody>
      </p:sp>
      <p:grpSp>
        <p:nvGrpSpPr>
          <p:cNvPr id="47" name="Group 57"/>
          <p:cNvGrpSpPr>
            <a:grpSpLocks noChangeAspect="1"/>
          </p:cNvGrpSpPr>
          <p:nvPr/>
        </p:nvGrpSpPr>
        <p:grpSpPr bwMode="auto">
          <a:xfrm>
            <a:off x="5241032" y="2708920"/>
            <a:ext cx="804936" cy="360040"/>
            <a:chOff x="384" y="1152"/>
            <a:chExt cx="520" cy="302"/>
          </a:xfrm>
        </p:grpSpPr>
        <p:sp>
          <p:nvSpPr>
            <p:cNvPr id="4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384" y="1152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ko-KR" altLang="en-US" dirty="0"/>
            </a:p>
          </p:txBody>
        </p:sp>
        <p:grpSp>
          <p:nvGrpSpPr>
            <p:cNvPr id="49" name="Group 59"/>
            <p:cNvGrpSpPr>
              <a:grpSpLocks/>
            </p:cNvGrpSpPr>
            <p:nvPr/>
          </p:nvGrpSpPr>
          <p:grpSpPr bwMode="auto">
            <a:xfrm>
              <a:off x="384" y="1153"/>
              <a:ext cx="519" cy="300"/>
              <a:chOff x="384" y="1153"/>
              <a:chExt cx="519" cy="300"/>
            </a:xfrm>
          </p:grpSpPr>
          <p:sp>
            <p:nvSpPr>
              <p:cNvPr id="55" name="Oval 60"/>
              <p:cNvSpPr>
                <a:spLocks noChangeArrowheads="1"/>
              </p:cNvSpPr>
              <p:nvPr/>
            </p:nvSpPr>
            <p:spPr bwMode="auto">
              <a:xfrm>
                <a:off x="385" y="1278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6" name="Rectangle 61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7" name="Rectangle 62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8" name="Oval 63"/>
              <p:cNvSpPr>
                <a:spLocks noChangeArrowheads="1"/>
              </p:cNvSpPr>
              <p:nvPr/>
            </p:nvSpPr>
            <p:spPr bwMode="auto">
              <a:xfrm>
                <a:off x="385" y="1153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grpSp>
            <p:nvGrpSpPr>
              <p:cNvPr id="59" name="Group 64"/>
              <p:cNvGrpSpPr>
                <a:grpSpLocks/>
              </p:cNvGrpSpPr>
              <p:nvPr/>
            </p:nvGrpSpPr>
            <p:grpSpPr bwMode="auto">
              <a:xfrm>
                <a:off x="463" y="1174"/>
                <a:ext cx="359" cy="134"/>
                <a:chOff x="463" y="1174"/>
                <a:chExt cx="359" cy="134"/>
              </a:xfrm>
            </p:grpSpPr>
            <p:grpSp>
              <p:nvGrpSpPr>
                <p:cNvPr id="62" name="Group 65"/>
                <p:cNvGrpSpPr>
                  <a:grpSpLocks/>
                </p:cNvGrpSpPr>
                <p:nvPr/>
              </p:nvGrpSpPr>
              <p:grpSpPr bwMode="auto">
                <a:xfrm>
                  <a:off x="463" y="1174"/>
                  <a:ext cx="356" cy="131"/>
                  <a:chOff x="463" y="1174"/>
                  <a:chExt cx="356" cy="131"/>
                </a:xfrm>
              </p:grpSpPr>
              <p:sp>
                <p:nvSpPr>
                  <p:cNvPr id="72" name="Freeform 66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3" name="Freeform 67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4" name="Freeform 68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5" name="Freeform 69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6" name="Freeform 70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7" name="Freeform 71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8" name="Freeform 72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9" name="Freeform 73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</p:grpSp>
            <p:grpSp>
              <p:nvGrpSpPr>
                <p:cNvPr id="63" name="Group 74"/>
                <p:cNvGrpSpPr>
                  <a:grpSpLocks/>
                </p:cNvGrpSpPr>
                <p:nvPr/>
              </p:nvGrpSpPr>
              <p:grpSpPr bwMode="auto">
                <a:xfrm>
                  <a:off x="466" y="1177"/>
                  <a:ext cx="356" cy="131"/>
                  <a:chOff x="466" y="1177"/>
                  <a:chExt cx="356" cy="131"/>
                </a:xfrm>
              </p:grpSpPr>
              <p:sp>
                <p:nvSpPr>
                  <p:cNvPr id="64" name="Freeform 75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65" name="Freeform 76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66" name="Freeform 77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67" name="Freeform 78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68" name="Freeform 79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69" name="Freeform 80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0" name="Freeform 81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71" name="Freeform 82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</p:grpSp>
          </p:grpSp>
          <p:sp>
            <p:nvSpPr>
              <p:cNvPr id="60" name="Line 83"/>
              <p:cNvSpPr>
                <a:spLocks noChangeShapeType="1"/>
              </p:cNvSpPr>
              <p:nvPr/>
            </p:nvSpPr>
            <p:spPr bwMode="auto">
              <a:xfrm>
                <a:off x="384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61" name="Line 84"/>
              <p:cNvSpPr>
                <a:spLocks noChangeShapeType="1"/>
              </p:cNvSpPr>
              <p:nvPr/>
            </p:nvSpPr>
            <p:spPr bwMode="auto">
              <a:xfrm>
                <a:off x="901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</p:grpSp>
        <p:grpSp>
          <p:nvGrpSpPr>
            <p:cNvPr id="50" name="Group 85"/>
            <p:cNvGrpSpPr>
              <a:grpSpLocks/>
            </p:cNvGrpSpPr>
            <p:nvPr/>
          </p:nvGrpSpPr>
          <p:grpSpPr bwMode="auto">
            <a:xfrm>
              <a:off x="510" y="1336"/>
              <a:ext cx="258" cy="99"/>
              <a:chOff x="510" y="1336"/>
              <a:chExt cx="258" cy="99"/>
            </a:xfrm>
          </p:grpSpPr>
          <p:sp>
            <p:nvSpPr>
              <p:cNvPr id="51" name="Freeform 86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2" name="Freeform 87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3" name="Freeform 88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54" name="Freeform 89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</p:grpSp>
      </p:grpSp>
      <p:sp>
        <p:nvSpPr>
          <p:cNvPr id="80" name="Rectangle 1732"/>
          <p:cNvSpPr>
            <a:spLocks noChangeArrowheads="1"/>
          </p:cNvSpPr>
          <p:nvPr/>
        </p:nvSpPr>
        <p:spPr bwMode="auto">
          <a:xfrm>
            <a:off x="3944889" y="2204864"/>
            <a:ext cx="77457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dirty="0">
                <a:latin typeface="휴먼모음T" pitchFamily="18" charset="-127"/>
                <a:ea typeface="휴먼모음T" pitchFamily="18" charset="-127"/>
              </a:rPr>
              <a:t>자석식전화기</a:t>
            </a:r>
          </a:p>
        </p:txBody>
      </p:sp>
      <p:sp>
        <p:nvSpPr>
          <p:cNvPr id="81" name="Rectangle 1732"/>
          <p:cNvSpPr>
            <a:spLocks noChangeArrowheads="1"/>
          </p:cNvSpPr>
          <p:nvPr/>
        </p:nvSpPr>
        <p:spPr bwMode="auto">
          <a:xfrm>
            <a:off x="3512840" y="4437112"/>
            <a:ext cx="5655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SHDSL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82" name="Rectangle 1732"/>
          <p:cNvSpPr>
            <a:spLocks noChangeArrowheads="1"/>
          </p:cNvSpPr>
          <p:nvPr/>
        </p:nvSpPr>
        <p:spPr bwMode="auto">
          <a:xfrm>
            <a:off x="3440833" y="1844824"/>
            <a:ext cx="56554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b="1" dirty="0">
                <a:latin typeface="+mn-ea"/>
              </a:rPr>
              <a:t>전화기</a:t>
            </a:r>
          </a:p>
        </p:txBody>
      </p:sp>
      <p:pic>
        <p:nvPicPr>
          <p:cNvPr id="83" name="Picture 24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20953" y="2348881"/>
            <a:ext cx="269309" cy="32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55" descr="C:\Documents and Settings\ks\Local Settings\Temporary Internet Files\Content.IE5\0T6ZCH6N\MCj0433906000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58925" y="5120617"/>
            <a:ext cx="727133" cy="81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2961" y="4581128"/>
            <a:ext cx="565549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26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37898" y="4303627"/>
            <a:ext cx="436280" cy="53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26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72681" y="5229200"/>
            <a:ext cx="403963" cy="4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Rectangle 1732"/>
          <p:cNvSpPr>
            <a:spLocks noChangeArrowheads="1"/>
          </p:cNvSpPr>
          <p:nvPr/>
        </p:nvSpPr>
        <p:spPr bwMode="auto">
          <a:xfrm>
            <a:off x="4520952" y="4293096"/>
            <a:ext cx="9695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b="1" dirty="0">
                <a:latin typeface="맑은 고딕" pitchFamily="50" charset="-127"/>
                <a:ea typeface="맑은 고딕" pitchFamily="50" charset="-127"/>
              </a:rPr>
              <a:t>아날로그모뎀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89" name="Rectangle 1732"/>
          <p:cNvSpPr>
            <a:spLocks noChangeArrowheads="1"/>
          </p:cNvSpPr>
          <p:nvPr/>
        </p:nvSpPr>
        <p:spPr bwMode="auto">
          <a:xfrm>
            <a:off x="3041928" y="5085184"/>
            <a:ext cx="484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latin typeface="+mn-ea"/>
              </a:rPr>
              <a:t>FAX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0" name="Rectangle 1732"/>
          <p:cNvSpPr>
            <a:spLocks noChangeArrowheads="1"/>
          </p:cNvSpPr>
          <p:nvPr/>
        </p:nvSpPr>
        <p:spPr bwMode="auto">
          <a:xfrm>
            <a:off x="4056398" y="5011683"/>
            <a:ext cx="64634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latin typeface="맑은 고딕" pitchFamily="50" charset="-127"/>
                <a:ea typeface="맑은 고딕" pitchFamily="50" charset="-127"/>
              </a:rPr>
              <a:t>ROUTER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1" name="Rectangle 1732"/>
          <p:cNvSpPr>
            <a:spLocks noChangeArrowheads="1"/>
          </p:cNvSpPr>
          <p:nvPr/>
        </p:nvSpPr>
        <p:spPr bwMode="auto">
          <a:xfrm>
            <a:off x="2113060" y="4428690"/>
            <a:ext cx="484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DSU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2" name="Rectangle 1732"/>
          <p:cNvSpPr>
            <a:spLocks noChangeArrowheads="1"/>
          </p:cNvSpPr>
          <p:nvPr/>
        </p:nvSpPr>
        <p:spPr bwMode="auto">
          <a:xfrm>
            <a:off x="1784648" y="5085184"/>
            <a:ext cx="5655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latin typeface="맑은 고딕" pitchFamily="50" charset="-127"/>
                <a:ea typeface="맑은 고딕" pitchFamily="50" charset="-127"/>
              </a:rPr>
              <a:t>ATM</a:t>
            </a:r>
            <a:r>
              <a:rPr lang="ko-KR" altLang="en-US" sz="800" b="1" dirty="0">
                <a:latin typeface="맑은 고딕" pitchFamily="50" charset="-127"/>
                <a:ea typeface="맑은 고딕" pitchFamily="50" charset="-127"/>
              </a:rPr>
              <a:t>기</a:t>
            </a:r>
            <a:r>
              <a:rPr lang="en-US" altLang="ko-KR" sz="800" b="1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b="1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3" name="Rectangle 1732"/>
          <p:cNvSpPr>
            <a:spLocks noChangeArrowheads="1"/>
          </p:cNvSpPr>
          <p:nvPr/>
        </p:nvSpPr>
        <p:spPr bwMode="auto">
          <a:xfrm>
            <a:off x="976964" y="4096512"/>
            <a:ext cx="56554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800" b="1" dirty="0">
                <a:latin typeface="+mn-ea"/>
              </a:rPr>
              <a:t>PABX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4" name="Rectangle 1732"/>
          <p:cNvSpPr>
            <a:spLocks noChangeArrowheads="1"/>
          </p:cNvSpPr>
          <p:nvPr/>
        </p:nvSpPr>
        <p:spPr bwMode="auto">
          <a:xfrm>
            <a:off x="2549261" y="1801306"/>
            <a:ext cx="72713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latin typeface="+mn-ea"/>
              </a:rPr>
              <a:t>HOT LINE </a:t>
            </a:r>
            <a:endParaRPr lang="ko-KR" altLang="en-US" sz="800" b="1" dirty="0">
              <a:latin typeface="+mn-ea"/>
            </a:endParaRPr>
          </a:p>
        </p:txBody>
      </p:sp>
      <p:cxnSp>
        <p:nvCxnSpPr>
          <p:cNvPr id="95" name="직선 연결선 94"/>
          <p:cNvCxnSpPr/>
          <p:nvPr/>
        </p:nvCxnSpPr>
        <p:spPr bwMode="auto">
          <a:xfrm flipH="1">
            <a:off x="1544117" y="4096512"/>
            <a:ext cx="724206" cy="241402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phone3"/>
          <p:cNvSpPr>
            <a:spLocks noEditPoints="1" noChangeArrowheads="1"/>
          </p:cNvSpPr>
          <p:nvPr/>
        </p:nvSpPr>
        <p:spPr bwMode="auto">
          <a:xfrm>
            <a:off x="2860189" y="2019880"/>
            <a:ext cx="281665" cy="31093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0 w 21600"/>
              <a:gd name="T25" fmla="*/ 23516 h 21600"/>
              <a:gd name="T26" fmla="*/ 21400 w 21600"/>
              <a:gd name="T27" fmla="*/ 4048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692" y="21600"/>
                </a:moveTo>
                <a:lnTo>
                  <a:pt x="21600" y="21600"/>
                </a:lnTo>
                <a:lnTo>
                  <a:pt x="21600" y="10684"/>
                </a:lnTo>
                <a:lnTo>
                  <a:pt x="21600" y="0"/>
                </a:lnTo>
                <a:lnTo>
                  <a:pt x="10190" y="0"/>
                </a:lnTo>
                <a:lnTo>
                  <a:pt x="0" y="0"/>
                </a:lnTo>
                <a:lnTo>
                  <a:pt x="0" y="10916"/>
                </a:lnTo>
                <a:lnTo>
                  <a:pt x="0" y="21600"/>
                </a:lnTo>
                <a:lnTo>
                  <a:pt x="10692" y="21600"/>
                </a:lnTo>
                <a:close/>
              </a:path>
              <a:path w="21600" h="21600" extrusionOk="0">
                <a:moveTo>
                  <a:pt x="3552" y="13565"/>
                </a:moveTo>
                <a:lnTo>
                  <a:pt x="3552" y="14206"/>
                </a:lnTo>
                <a:lnTo>
                  <a:pt x="3409" y="14584"/>
                </a:lnTo>
                <a:lnTo>
                  <a:pt x="3050" y="15021"/>
                </a:lnTo>
                <a:lnTo>
                  <a:pt x="2619" y="15429"/>
                </a:lnTo>
                <a:lnTo>
                  <a:pt x="2296" y="15836"/>
                </a:lnTo>
                <a:lnTo>
                  <a:pt x="2045" y="16244"/>
                </a:lnTo>
                <a:lnTo>
                  <a:pt x="1902" y="16564"/>
                </a:lnTo>
                <a:lnTo>
                  <a:pt x="1794" y="17001"/>
                </a:lnTo>
                <a:lnTo>
                  <a:pt x="1830" y="17466"/>
                </a:lnTo>
                <a:lnTo>
                  <a:pt x="2009" y="17932"/>
                </a:lnTo>
                <a:lnTo>
                  <a:pt x="2260" y="18311"/>
                </a:lnTo>
                <a:lnTo>
                  <a:pt x="2548" y="18718"/>
                </a:lnTo>
                <a:lnTo>
                  <a:pt x="3050" y="19126"/>
                </a:lnTo>
                <a:lnTo>
                  <a:pt x="3552" y="19533"/>
                </a:lnTo>
                <a:lnTo>
                  <a:pt x="4342" y="19737"/>
                </a:lnTo>
                <a:lnTo>
                  <a:pt x="5095" y="19737"/>
                </a:lnTo>
                <a:lnTo>
                  <a:pt x="5849" y="19737"/>
                </a:lnTo>
                <a:lnTo>
                  <a:pt x="6351" y="19533"/>
                </a:lnTo>
                <a:lnTo>
                  <a:pt x="7140" y="19126"/>
                </a:lnTo>
                <a:lnTo>
                  <a:pt x="7535" y="18747"/>
                </a:lnTo>
                <a:lnTo>
                  <a:pt x="7894" y="18311"/>
                </a:lnTo>
                <a:lnTo>
                  <a:pt x="8145" y="17903"/>
                </a:lnTo>
                <a:lnTo>
                  <a:pt x="8324" y="17408"/>
                </a:lnTo>
                <a:lnTo>
                  <a:pt x="8324" y="16942"/>
                </a:lnTo>
                <a:lnTo>
                  <a:pt x="8252" y="16593"/>
                </a:lnTo>
                <a:lnTo>
                  <a:pt x="8145" y="16244"/>
                </a:lnTo>
                <a:lnTo>
                  <a:pt x="7894" y="15836"/>
                </a:lnTo>
                <a:lnTo>
                  <a:pt x="7571" y="15429"/>
                </a:lnTo>
                <a:lnTo>
                  <a:pt x="7140" y="15021"/>
                </a:lnTo>
                <a:lnTo>
                  <a:pt x="6853" y="14613"/>
                </a:lnTo>
                <a:lnTo>
                  <a:pt x="6602" y="14206"/>
                </a:lnTo>
                <a:lnTo>
                  <a:pt x="6602" y="13565"/>
                </a:lnTo>
                <a:lnTo>
                  <a:pt x="6602" y="8035"/>
                </a:lnTo>
                <a:lnTo>
                  <a:pt x="6602" y="7598"/>
                </a:lnTo>
                <a:lnTo>
                  <a:pt x="6853" y="6987"/>
                </a:lnTo>
                <a:lnTo>
                  <a:pt x="7212" y="6579"/>
                </a:lnTo>
                <a:lnTo>
                  <a:pt x="7643" y="6171"/>
                </a:lnTo>
                <a:lnTo>
                  <a:pt x="7894" y="5764"/>
                </a:lnTo>
                <a:lnTo>
                  <a:pt x="8037" y="5531"/>
                </a:lnTo>
                <a:lnTo>
                  <a:pt x="8252" y="5153"/>
                </a:lnTo>
                <a:lnTo>
                  <a:pt x="8360" y="4599"/>
                </a:lnTo>
                <a:lnTo>
                  <a:pt x="8288" y="4134"/>
                </a:lnTo>
                <a:lnTo>
                  <a:pt x="8145" y="3697"/>
                </a:lnTo>
                <a:lnTo>
                  <a:pt x="7894" y="3289"/>
                </a:lnTo>
                <a:lnTo>
                  <a:pt x="7499" y="2853"/>
                </a:lnTo>
                <a:lnTo>
                  <a:pt x="7033" y="2533"/>
                </a:lnTo>
                <a:lnTo>
                  <a:pt x="6387" y="2242"/>
                </a:lnTo>
                <a:lnTo>
                  <a:pt x="5849" y="2067"/>
                </a:lnTo>
                <a:lnTo>
                  <a:pt x="5095" y="1950"/>
                </a:lnTo>
                <a:lnTo>
                  <a:pt x="4234" y="2038"/>
                </a:lnTo>
                <a:lnTo>
                  <a:pt x="3552" y="2271"/>
                </a:lnTo>
                <a:lnTo>
                  <a:pt x="3050" y="2504"/>
                </a:lnTo>
                <a:lnTo>
                  <a:pt x="2548" y="2882"/>
                </a:lnTo>
                <a:lnTo>
                  <a:pt x="2225" y="3231"/>
                </a:lnTo>
                <a:lnTo>
                  <a:pt x="1973" y="3697"/>
                </a:lnTo>
                <a:lnTo>
                  <a:pt x="1794" y="4308"/>
                </a:lnTo>
                <a:lnTo>
                  <a:pt x="1794" y="4745"/>
                </a:lnTo>
                <a:lnTo>
                  <a:pt x="1866" y="5123"/>
                </a:lnTo>
                <a:lnTo>
                  <a:pt x="2045" y="5560"/>
                </a:lnTo>
                <a:lnTo>
                  <a:pt x="2296" y="5851"/>
                </a:lnTo>
                <a:lnTo>
                  <a:pt x="2548" y="6171"/>
                </a:lnTo>
                <a:lnTo>
                  <a:pt x="3014" y="6608"/>
                </a:lnTo>
                <a:lnTo>
                  <a:pt x="3301" y="6987"/>
                </a:lnTo>
                <a:lnTo>
                  <a:pt x="3552" y="7598"/>
                </a:lnTo>
                <a:lnTo>
                  <a:pt x="3552" y="8035"/>
                </a:lnTo>
                <a:lnTo>
                  <a:pt x="3552" y="13565"/>
                </a:lnTo>
                <a:close/>
              </a:path>
              <a:path w="21600" h="21600" extrusionOk="0">
                <a:moveTo>
                  <a:pt x="10154" y="1863"/>
                </a:moveTo>
                <a:lnTo>
                  <a:pt x="19088" y="1863"/>
                </a:lnTo>
                <a:lnTo>
                  <a:pt x="19088" y="8238"/>
                </a:lnTo>
                <a:lnTo>
                  <a:pt x="10154" y="8238"/>
                </a:lnTo>
                <a:lnTo>
                  <a:pt x="10154" y="1863"/>
                </a:lnTo>
                <a:moveTo>
                  <a:pt x="10441" y="10101"/>
                </a:moveTo>
                <a:lnTo>
                  <a:pt x="10441" y="9461"/>
                </a:lnTo>
                <a:lnTo>
                  <a:pt x="18837" y="9461"/>
                </a:lnTo>
                <a:lnTo>
                  <a:pt x="18837" y="10101"/>
                </a:lnTo>
                <a:lnTo>
                  <a:pt x="10441" y="10101"/>
                </a:lnTo>
                <a:moveTo>
                  <a:pt x="11374" y="11004"/>
                </a:moveTo>
                <a:lnTo>
                  <a:pt x="12630" y="11004"/>
                </a:lnTo>
                <a:lnTo>
                  <a:pt x="12630" y="12226"/>
                </a:lnTo>
                <a:lnTo>
                  <a:pt x="11374" y="12226"/>
                </a:lnTo>
                <a:lnTo>
                  <a:pt x="11374" y="11004"/>
                </a:lnTo>
                <a:moveTo>
                  <a:pt x="13993" y="11004"/>
                </a:moveTo>
                <a:lnTo>
                  <a:pt x="15249" y="11004"/>
                </a:lnTo>
                <a:lnTo>
                  <a:pt x="15249" y="12226"/>
                </a:lnTo>
                <a:lnTo>
                  <a:pt x="13993" y="12226"/>
                </a:lnTo>
                <a:lnTo>
                  <a:pt x="13993" y="11004"/>
                </a:lnTo>
                <a:moveTo>
                  <a:pt x="16649" y="11004"/>
                </a:moveTo>
                <a:lnTo>
                  <a:pt x="17904" y="11004"/>
                </a:lnTo>
                <a:lnTo>
                  <a:pt x="17904" y="12226"/>
                </a:lnTo>
                <a:lnTo>
                  <a:pt x="16649" y="12226"/>
                </a:lnTo>
                <a:lnTo>
                  <a:pt x="16649" y="11004"/>
                </a:lnTo>
                <a:moveTo>
                  <a:pt x="11374" y="12954"/>
                </a:moveTo>
                <a:lnTo>
                  <a:pt x="12630" y="12954"/>
                </a:lnTo>
                <a:lnTo>
                  <a:pt x="12630" y="14177"/>
                </a:lnTo>
                <a:lnTo>
                  <a:pt x="11374" y="14177"/>
                </a:lnTo>
                <a:lnTo>
                  <a:pt x="11374" y="12954"/>
                </a:lnTo>
                <a:moveTo>
                  <a:pt x="13993" y="12954"/>
                </a:moveTo>
                <a:lnTo>
                  <a:pt x="15249" y="12954"/>
                </a:lnTo>
                <a:lnTo>
                  <a:pt x="15249" y="14177"/>
                </a:lnTo>
                <a:lnTo>
                  <a:pt x="13993" y="14177"/>
                </a:lnTo>
                <a:lnTo>
                  <a:pt x="13993" y="12954"/>
                </a:lnTo>
                <a:moveTo>
                  <a:pt x="16649" y="12954"/>
                </a:moveTo>
                <a:lnTo>
                  <a:pt x="17904" y="12954"/>
                </a:lnTo>
                <a:lnTo>
                  <a:pt x="17904" y="14177"/>
                </a:lnTo>
                <a:lnTo>
                  <a:pt x="16649" y="14177"/>
                </a:lnTo>
                <a:lnTo>
                  <a:pt x="16649" y="12954"/>
                </a:lnTo>
                <a:moveTo>
                  <a:pt x="11374" y="14905"/>
                </a:moveTo>
                <a:lnTo>
                  <a:pt x="12630" y="14905"/>
                </a:lnTo>
                <a:lnTo>
                  <a:pt x="12630" y="16127"/>
                </a:lnTo>
                <a:lnTo>
                  <a:pt x="11374" y="16127"/>
                </a:lnTo>
                <a:lnTo>
                  <a:pt x="11374" y="14905"/>
                </a:lnTo>
                <a:moveTo>
                  <a:pt x="13993" y="14905"/>
                </a:moveTo>
                <a:lnTo>
                  <a:pt x="15249" y="14905"/>
                </a:lnTo>
                <a:lnTo>
                  <a:pt x="15249" y="16127"/>
                </a:lnTo>
                <a:lnTo>
                  <a:pt x="13993" y="16127"/>
                </a:lnTo>
                <a:lnTo>
                  <a:pt x="13993" y="14905"/>
                </a:lnTo>
                <a:moveTo>
                  <a:pt x="16649" y="14905"/>
                </a:moveTo>
                <a:lnTo>
                  <a:pt x="17904" y="14905"/>
                </a:lnTo>
                <a:lnTo>
                  <a:pt x="17904" y="16127"/>
                </a:lnTo>
                <a:lnTo>
                  <a:pt x="16649" y="16127"/>
                </a:lnTo>
                <a:lnTo>
                  <a:pt x="16649" y="14905"/>
                </a:lnTo>
                <a:moveTo>
                  <a:pt x="11374" y="16855"/>
                </a:moveTo>
                <a:lnTo>
                  <a:pt x="12630" y="16855"/>
                </a:lnTo>
                <a:lnTo>
                  <a:pt x="12630" y="18078"/>
                </a:lnTo>
                <a:lnTo>
                  <a:pt x="11374" y="18078"/>
                </a:lnTo>
                <a:lnTo>
                  <a:pt x="11374" y="16855"/>
                </a:lnTo>
                <a:moveTo>
                  <a:pt x="13993" y="16855"/>
                </a:moveTo>
                <a:lnTo>
                  <a:pt x="15249" y="16855"/>
                </a:lnTo>
                <a:lnTo>
                  <a:pt x="15249" y="18078"/>
                </a:lnTo>
                <a:lnTo>
                  <a:pt x="13993" y="18078"/>
                </a:lnTo>
                <a:lnTo>
                  <a:pt x="13993" y="16855"/>
                </a:lnTo>
                <a:moveTo>
                  <a:pt x="16649" y="16855"/>
                </a:moveTo>
                <a:lnTo>
                  <a:pt x="17904" y="16855"/>
                </a:lnTo>
                <a:lnTo>
                  <a:pt x="17904" y="18078"/>
                </a:lnTo>
                <a:lnTo>
                  <a:pt x="16649" y="18078"/>
                </a:lnTo>
                <a:lnTo>
                  <a:pt x="16649" y="16855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 dirty="0"/>
          </a:p>
        </p:txBody>
      </p:sp>
      <p:pic>
        <p:nvPicPr>
          <p:cNvPr id="97" name="Picture 108" descr="C:\Documents and Settings\ks\Local Settings\Temporary Internet Files\Content.IE5\JGRZ4LTM\MC900354008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16697" y="2060848"/>
            <a:ext cx="291325" cy="42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" name="Rectangle 1732"/>
          <p:cNvSpPr>
            <a:spLocks noChangeArrowheads="1"/>
          </p:cNvSpPr>
          <p:nvPr/>
        </p:nvSpPr>
        <p:spPr bwMode="auto">
          <a:xfrm>
            <a:off x="1712640" y="2204864"/>
            <a:ext cx="6592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800" b="1" dirty="0">
                <a:latin typeface="+mn-ea"/>
              </a:rPr>
              <a:t>공중전화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 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99" name="직선 연결선 98"/>
          <p:cNvCxnSpPr>
            <a:endCxn id="87" idx="0"/>
          </p:cNvCxnSpPr>
          <p:nvPr/>
        </p:nvCxnSpPr>
        <p:spPr bwMode="auto">
          <a:xfrm flipH="1">
            <a:off x="2274663" y="4118458"/>
            <a:ext cx="344789" cy="1110742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modem"/>
          <p:cNvSpPr>
            <a:spLocks noEditPoints="1" noChangeArrowheads="1"/>
          </p:cNvSpPr>
          <p:nvPr/>
        </p:nvSpPr>
        <p:spPr bwMode="auto">
          <a:xfrm>
            <a:off x="2226301" y="4616561"/>
            <a:ext cx="511687" cy="180359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 dirty="0"/>
          </a:p>
        </p:txBody>
      </p:sp>
      <p:cxnSp>
        <p:nvCxnSpPr>
          <p:cNvPr id="101" name="직선 연결선 100"/>
          <p:cNvCxnSpPr/>
          <p:nvPr/>
        </p:nvCxnSpPr>
        <p:spPr bwMode="auto">
          <a:xfrm>
            <a:off x="3058363" y="4155034"/>
            <a:ext cx="21946" cy="1126540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57"/>
          <p:cNvGrpSpPr>
            <a:grpSpLocks noChangeAspect="1"/>
          </p:cNvGrpSpPr>
          <p:nvPr/>
        </p:nvGrpSpPr>
        <p:grpSpPr bwMode="auto">
          <a:xfrm>
            <a:off x="3840188" y="5316983"/>
            <a:ext cx="427827" cy="191363"/>
            <a:chOff x="384" y="1152"/>
            <a:chExt cx="520" cy="302"/>
          </a:xfrm>
        </p:grpSpPr>
        <p:sp>
          <p:nvSpPr>
            <p:cNvPr id="103" name="AutoShape 58"/>
            <p:cNvSpPr>
              <a:spLocks noChangeAspect="1" noChangeArrowheads="1" noTextEdit="1"/>
            </p:cNvSpPr>
            <p:nvPr/>
          </p:nvSpPr>
          <p:spPr bwMode="auto">
            <a:xfrm>
              <a:off x="384" y="1152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ko-KR" altLang="en-US" dirty="0"/>
            </a:p>
          </p:txBody>
        </p:sp>
        <p:grpSp>
          <p:nvGrpSpPr>
            <p:cNvPr id="104" name="Group 59"/>
            <p:cNvGrpSpPr>
              <a:grpSpLocks/>
            </p:cNvGrpSpPr>
            <p:nvPr/>
          </p:nvGrpSpPr>
          <p:grpSpPr bwMode="auto">
            <a:xfrm>
              <a:off x="384" y="1153"/>
              <a:ext cx="519" cy="300"/>
              <a:chOff x="384" y="1153"/>
              <a:chExt cx="519" cy="300"/>
            </a:xfrm>
          </p:grpSpPr>
          <p:sp>
            <p:nvSpPr>
              <p:cNvPr id="110" name="Oval 60"/>
              <p:cNvSpPr>
                <a:spLocks noChangeArrowheads="1"/>
              </p:cNvSpPr>
              <p:nvPr/>
            </p:nvSpPr>
            <p:spPr bwMode="auto">
              <a:xfrm>
                <a:off x="385" y="1278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11" name="Rectangle 61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12" name="Rectangle 62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13" name="Oval 63"/>
              <p:cNvSpPr>
                <a:spLocks noChangeArrowheads="1"/>
              </p:cNvSpPr>
              <p:nvPr/>
            </p:nvSpPr>
            <p:spPr bwMode="auto">
              <a:xfrm>
                <a:off x="385" y="1153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grpSp>
            <p:nvGrpSpPr>
              <p:cNvPr id="114" name="Group 64"/>
              <p:cNvGrpSpPr>
                <a:grpSpLocks/>
              </p:cNvGrpSpPr>
              <p:nvPr/>
            </p:nvGrpSpPr>
            <p:grpSpPr bwMode="auto">
              <a:xfrm>
                <a:off x="463" y="1174"/>
                <a:ext cx="359" cy="134"/>
                <a:chOff x="463" y="1174"/>
                <a:chExt cx="359" cy="134"/>
              </a:xfrm>
            </p:grpSpPr>
            <p:grpSp>
              <p:nvGrpSpPr>
                <p:cNvPr id="117" name="Group 65"/>
                <p:cNvGrpSpPr>
                  <a:grpSpLocks/>
                </p:cNvGrpSpPr>
                <p:nvPr/>
              </p:nvGrpSpPr>
              <p:grpSpPr bwMode="auto">
                <a:xfrm>
                  <a:off x="463" y="1174"/>
                  <a:ext cx="356" cy="131"/>
                  <a:chOff x="463" y="1174"/>
                  <a:chExt cx="356" cy="131"/>
                </a:xfrm>
              </p:grpSpPr>
              <p:sp>
                <p:nvSpPr>
                  <p:cNvPr id="127" name="Freeform 66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8" name="Freeform 67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9" name="Freeform 68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30" name="Freeform 69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31" name="Freeform 70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32" name="Freeform 71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33" name="Freeform 72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34" name="Freeform 73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</p:grpSp>
            <p:grpSp>
              <p:nvGrpSpPr>
                <p:cNvPr id="118" name="Group 74"/>
                <p:cNvGrpSpPr>
                  <a:grpSpLocks/>
                </p:cNvGrpSpPr>
                <p:nvPr/>
              </p:nvGrpSpPr>
              <p:grpSpPr bwMode="auto">
                <a:xfrm>
                  <a:off x="466" y="1177"/>
                  <a:ext cx="356" cy="131"/>
                  <a:chOff x="466" y="1177"/>
                  <a:chExt cx="356" cy="131"/>
                </a:xfrm>
              </p:grpSpPr>
              <p:sp>
                <p:nvSpPr>
                  <p:cNvPr id="119" name="Freeform 75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0" name="Freeform 76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1" name="Freeform 77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2" name="Freeform 78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3" name="Freeform 79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4" name="Freeform 80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5" name="Freeform 81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126" name="Freeform 82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dirty="0"/>
                  </a:p>
                </p:txBody>
              </p:sp>
            </p:grpSp>
          </p:grpSp>
          <p:sp>
            <p:nvSpPr>
              <p:cNvPr id="115" name="Line 83"/>
              <p:cNvSpPr>
                <a:spLocks noChangeShapeType="1"/>
              </p:cNvSpPr>
              <p:nvPr/>
            </p:nvSpPr>
            <p:spPr bwMode="auto">
              <a:xfrm>
                <a:off x="384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16" name="Line 84"/>
              <p:cNvSpPr>
                <a:spLocks noChangeShapeType="1"/>
              </p:cNvSpPr>
              <p:nvPr/>
            </p:nvSpPr>
            <p:spPr bwMode="auto">
              <a:xfrm>
                <a:off x="901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</p:grpSp>
        <p:grpSp>
          <p:nvGrpSpPr>
            <p:cNvPr id="105" name="Group 85"/>
            <p:cNvGrpSpPr>
              <a:grpSpLocks/>
            </p:cNvGrpSpPr>
            <p:nvPr/>
          </p:nvGrpSpPr>
          <p:grpSpPr bwMode="auto">
            <a:xfrm>
              <a:off x="510" y="1336"/>
              <a:ext cx="258" cy="99"/>
              <a:chOff x="510" y="1336"/>
              <a:chExt cx="258" cy="99"/>
            </a:xfrm>
          </p:grpSpPr>
          <p:sp>
            <p:nvSpPr>
              <p:cNvPr id="106" name="Freeform 86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07" name="Freeform 87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08" name="Freeform 88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  <p:sp>
            <p:nvSpPr>
              <p:cNvPr id="109" name="Freeform 89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35" name="직선 연결선 134"/>
          <p:cNvCxnSpPr/>
          <p:nvPr/>
        </p:nvCxnSpPr>
        <p:spPr bwMode="auto">
          <a:xfrm>
            <a:off x="3504590" y="4198925"/>
            <a:ext cx="475488" cy="1075334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6" name="Picture 72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68825" y="4653136"/>
            <a:ext cx="488347" cy="19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7" name="직선 연결선 136"/>
          <p:cNvCxnSpPr/>
          <p:nvPr/>
        </p:nvCxnSpPr>
        <p:spPr bwMode="auto">
          <a:xfrm>
            <a:off x="3800872" y="4221088"/>
            <a:ext cx="864096" cy="432048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직선 연결선 137"/>
          <p:cNvCxnSpPr/>
          <p:nvPr/>
        </p:nvCxnSpPr>
        <p:spPr bwMode="auto">
          <a:xfrm flipH="1">
            <a:off x="3914243" y="2648102"/>
            <a:ext cx="592531" cy="570586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257" descr="C:\Documents and Settings\ks\Local Settings\Temporary Internet Files\Content.IE5\OHMVC1YV\MCj04339070000[1]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41922" y="1962251"/>
            <a:ext cx="376476" cy="42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0" name="직선 연결선 139"/>
          <p:cNvCxnSpPr/>
          <p:nvPr/>
        </p:nvCxnSpPr>
        <p:spPr bwMode="auto">
          <a:xfrm flipH="1">
            <a:off x="3658210" y="2332398"/>
            <a:ext cx="101026" cy="944813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직선 연결선 140"/>
          <p:cNvCxnSpPr/>
          <p:nvPr/>
        </p:nvCxnSpPr>
        <p:spPr bwMode="auto">
          <a:xfrm>
            <a:off x="3090572" y="2323938"/>
            <a:ext cx="311606" cy="894751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직선 연결선 141"/>
          <p:cNvCxnSpPr/>
          <p:nvPr/>
        </p:nvCxnSpPr>
        <p:spPr bwMode="auto">
          <a:xfrm>
            <a:off x="2435078" y="2350828"/>
            <a:ext cx="711068" cy="882491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" name="Picture 4" descr="C:\Documents and Settings\권강일\바탕 화면\바탕화면정리\홈페이지\장비 사진(찰영)\WTC---06-500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52600" y="2636912"/>
            <a:ext cx="864096" cy="175518"/>
          </a:xfrm>
          <a:prstGeom prst="rect">
            <a:avLst/>
          </a:prstGeom>
          <a:noFill/>
        </p:spPr>
      </p:pic>
      <p:cxnSp>
        <p:nvCxnSpPr>
          <p:cNvPr id="144" name="직선 연결선 143"/>
          <p:cNvCxnSpPr/>
          <p:nvPr/>
        </p:nvCxnSpPr>
        <p:spPr bwMode="auto">
          <a:xfrm>
            <a:off x="1895246" y="2801722"/>
            <a:ext cx="665684" cy="431596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그룹 207"/>
          <p:cNvGrpSpPr>
            <a:grpSpLocks/>
          </p:cNvGrpSpPr>
          <p:nvPr/>
        </p:nvGrpSpPr>
        <p:grpSpPr bwMode="auto">
          <a:xfrm rot="5400000">
            <a:off x="2091965" y="2914120"/>
            <a:ext cx="125413" cy="106363"/>
            <a:chOff x="4795835" y="3867153"/>
            <a:chExt cx="125413" cy="106362"/>
          </a:xfrm>
        </p:grpSpPr>
        <p:sp>
          <p:nvSpPr>
            <p:cNvPr id="146" name="타원 145"/>
            <p:cNvSpPr/>
            <p:nvPr/>
          </p:nvSpPr>
          <p:spPr bwMode="auto">
            <a:xfrm>
              <a:off x="4795835" y="3867153"/>
              <a:ext cx="125413" cy="1063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b="1" dirty="0"/>
            </a:p>
          </p:txBody>
        </p:sp>
        <p:cxnSp>
          <p:nvCxnSpPr>
            <p:cNvPr id="147" name="직선 화살표 연결선 146"/>
            <p:cNvCxnSpPr/>
            <p:nvPr/>
          </p:nvCxnSpPr>
          <p:spPr bwMode="auto">
            <a:xfrm rot="5400000" flipH="1" flipV="1">
              <a:off x="4823616" y="3877470"/>
              <a:ext cx="71437" cy="88900"/>
            </a:xfrm>
            <a:prstGeom prst="straightConnector1">
              <a:avLst/>
            </a:prstGeom>
            <a:ln>
              <a:solidFill>
                <a:schemeClr val="accent2"/>
              </a:solidFill>
              <a:headEnd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8" name="Rectangle 1732"/>
          <p:cNvSpPr>
            <a:spLocks noChangeArrowheads="1"/>
          </p:cNvSpPr>
          <p:nvPr/>
        </p:nvSpPr>
        <p:spPr bwMode="auto">
          <a:xfrm>
            <a:off x="2648744" y="2924945"/>
            <a:ext cx="136815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Voice </a:t>
            </a:r>
            <a:r>
              <a:rPr lang="en-US" altLang="ko-KR" sz="1200" dirty="0" err="1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Mux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cxnSp>
        <p:nvCxnSpPr>
          <p:cNvPr id="149" name="직선 연결선 148"/>
          <p:cNvCxnSpPr/>
          <p:nvPr/>
        </p:nvCxnSpPr>
        <p:spPr bwMode="auto">
          <a:xfrm flipH="1">
            <a:off x="6033120" y="3501008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직선 연결선 149"/>
          <p:cNvCxnSpPr/>
          <p:nvPr/>
        </p:nvCxnSpPr>
        <p:spPr bwMode="auto">
          <a:xfrm>
            <a:off x="9057456" y="1340768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732"/>
          <p:cNvSpPr>
            <a:spLocks noChangeArrowheads="1"/>
          </p:cNvSpPr>
          <p:nvPr/>
        </p:nvSpPr>
        <p:spPr bwMode="auto">
          <a:xfrm>
            <a:off x="1525603" y="2465222"/>
            <a:ext cx="6592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800" b="1" dirty="0">
                <a:latin typeface="+mn-ea"/>
              </a:rPr>
              <a:t>광</a:t>
            </a:r>
            <a:r>
              <a:rPr lang="en-US" altLang="ko-KR" sz="800" b="1" dirty="0">
                <a:latin typeface="+mn-ea"/>
              </a:rPr>
              <a:t>MUX 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152" name="Line 13"/>
          <p:cNvSpPr>
            <a:spLocks noChangeShapeType="1"/>
          </p:cNvSpPr>
          <p:nvPr/>
        </p:nvSpPr>
        <p:spPr bwMode="auto">
          <a:xfrm flipH="1" flipV="1">
            <a:off x="4160912" y="3717032"/>
            <a:ext cx="2304256" cy="1296144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 type="none" w="sm" len="sm"/>
            <a:tailEnd type="none" w="sm" len="sm"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53" name="Picture 3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29064" y="4293096"/>
            <a:ext cx="43204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" name="Rectangle 1732"/>
          <p:cNvSpPr>
            <a:spLocks noChangeArrowheads="1"/>
          </p:cNvSpPr>
          <p:nvPr/>
        </p:nvSpPr>
        <p:spPr bwMode="auto">
          <a:xfrm>
            <a:off x="4953000" y="4077073"/>
            <a:ext cx="12241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b="1" dirty="0">
                <a:latin typeface="맑은 고딕" pitchFamily="50" charset="-127"/>
                <a:ea typeface="맑은 고딕" pitchFamily="50" charset="-127"/>
              </a:rPr>
              <a:t>DS1/DS1E/DS0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cxnSp>
        <p:nvCxnSpPr>
          <p:cNvPr id="155" name="직선 연결선 154"/>
          <p:cNvCxnSpPr/>
          <p:nvPr/>
        </p:nvCxnSpPr>
        <p:spPr bwMode="auto">
          <a:xfrm>
            <a:off x="5961112" y="4149080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직선 연결선 155"/>
          <p:cNvCxnSpPr/>
          <p:nvPr/>
        </p:nvCxnSpPr>
        <p:spPr bwMode="auto">
          <a:xfrm flipH="1">
            <a:off x="6033120" y="4077072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그룹 156"/>
          <p:cNvGrpSpPr/>
          <p:nvPr/>
        </p:nvGrpSpPr>
        <p:grpSpPr>
          <a:xfrm>
            <a:off x="6249144" y="4437113"/>
            <a:ext cx="2387978" cy="1645151"/>
            <a:chOff x="6156176" y="1340767"/>
            <a:chExt cx="2387978" cy="1645151"/>
          </a:xfrm>
        </p:grpSpPr>
        <p:pic>
          <p:nvPicPr>
            <p:cNvPr id="158" name="Picture 3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340767"/>
              <a:ext cx="2387978" cy="13219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59" name="Text Box 20"/>
            <p:cNvSpPr txBox="1">
              <a:spLocks noChangeArrowheads="1"/>
            </p:cNvSpPr>
            <p:nvPr/>
          </p:nvSpPr>
          <p:spPr bwMode="auto">
            <a:xfrm>
              <a:off x="6891738" y="2708919"/>
              <a:ext cx="11448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TDM session</a:t>
              </a:r>
            </a:p>
          </p:txBody>
        </p:sp>
      </p:grpSp>
      <p:cxnSp>
        <p:nvCxnSpPr>
          <p:cNvPr id="160" name="직선 연결선 159"/>
          <p:cNvCxnSpPr/>
          <p:nvPr/>
        </p:nvCxnSpPr>
        <p:spPr bwMode="auto">
          <a:xfrm flipH="1">
            <a:off x="6146061" y="6305384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직선 연결선 160"/>
          <p:cNvCxnSpPr/>
          <p:nvPr/>
        </p:nvCxnSpPr>
        <p:spPr bwMode="auto">
          <a:xfrm>
            <a:off x="9057456" y="4149080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 Box 20"/>
          <p:cNvSpPr txBox="1">
            <a:spLocks noChangeArrowheads="1"/>
          </p:cNvSpPr>
          <p:nvPr/>
        </p:nvSpPr>
        <p:spPr bwMode="auto">
          <a:xfrm>
            <a:off x="7045365" y="4941169"/>
            <a:ext cx="9925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</a:rPr>
              <a:t>DS1/DS1E</a:t>
            </a:r>
          </a:p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</a:rPr>
              <a:t>Network</a:t>
            </a:r>
          </a:p>
        </p:txBody>
      </p:sp>
      <p:pic>
        <p:nvPicPr>
          <p:cNvPr id="163" name="Picture 3">
            <a:extLst>
              <a:ext uri="{FF2B5EF4-FFF2-40B4-BE49-F238E27FC236}">
                <a16:creationId xmlns:a16="http://schemas.microsoft.com/office/drawing/2014/main" id="{31F9930E-D3DC-8443-4882-0017ACB12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156987" y="3194839"/>
            <a:ext cx="2186414" cy="987970"/>
          </a:xfrm>
          <a:prstGeom prst="rect">
            <a:avLst/>
          </a:prstGeom>
          <a:noFill/>
        </p:spPr>
      </p:pic>
      <p:sp>
        <p:nvSpPr>
          <p:cNvPr id="164" name="Oval 7"/>
          <p:cNvSpPr>
            <a:spLocks noChangeArrowheads="1"/>
          </p:cNvSpPr>
          <p:nvPr/>
        </p:nvSpPr>
        <p:spPr bwMode="auto">
          <a:xfrm>
            <a:off x="6039288" y="1131976"/>
            <a:ext cx="2894400" cy="234274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000" b="1" dirty="0"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587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5" grpId="0"/>
      <p:bldP spid="27" grpId="0"/>
      <p:bldP spid="46" grpId="0" animBg="1"/>
      <p:bldP spid="80" grpId="0"/>
      <p:bldP spid="81" grpId="0"/>
      <p:bldP spid="82" grpId="0"/>
      <p:bldP spid="88" grpId="0"/>
      <p:bldP spid="88" grpId="1"/>
      <p:bldP spid="89" grpId="0"/>
      <p:bldP spid="90" grpId="0"/>
      <p:bldP spid="91" grpId="0"/>
      <p:bldP spid="92" grpId="0"/>
      <p:bldP spid="93" grpId="0"/>
      <p:bldP spid="94" grpId="0"/>
      <p:bldP spid="96" grpId="0" animBg="1"/>
      <p:bldP spid="98" grpId="0"/>
      <p:bldP spid="100" grpId="0" animBg="1"/>
      <p:bldP spid="148" grpId="0"/>
      <p:bldP spid="151" grpId="0"/>
      <p:bldP spid="152" grpId="0" animBg="1"/>
      <p:bldP spid="154" grpId="0"/>
      <p:bldP spid="162" grpId="0"/>
      <p:bldP spid="16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VC\Desktop\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463" y="842381"/>
            <a:ext cx="4286441" cy="5594995"/>
          </a:xfrm>
          <a:prstGeom prst="rect">
            <a:avLst/>
          </a:prstGeom>
          <a:noFill/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38</a:t>
            </a:r>
            <a:endParaRPr lang="ko-KR" altLang="en-US" dirty="0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8FBF4B01-51D3-E469-EEE6-EF7FC42D071D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384995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장치를 제어하기위해  </a:t>
            </a:r>
            <a:r>
              <a:rPr lang="en-US" altLang="ko-KR" sz="1200" dirty="0">
                <a:solidFill>
                  <a:schemeClr val="bg1"/>
                </a:solidFill>
              </a:rPr>
              <a:t>EMS</a:t>
            </a:r>
            <a:r>
              <a:rPr lang="ko-KR" altLang="en-US" sz="1200" dirty="0">
                <a:solidFill>
                  <a:schemeClr val="bg1"/>
                </a:solidFill>
              </a:rPr>
              <a:t>등록을 하는 절차입니다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</a:t>
            </a:r>
            <a:r>
              <a:rPr lang="ko-KR" altLang="en-US" sz="1200" dirty="0">
                <a:solidFill>
                  <a:schemeClr val="bg1"/>
                </a:solidFill>
              </a:rPr>
              <a:t>운영 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는 동시접속  등록 개수는 최대 </a:t>
            </a:r>
            <a:r>
              <a:rPr lang="en-US" altLang="ko-KR" sz="1200" dirty="0">
                <a:solidFill>
                  <a:schemeClr val="bg1"/>
                </a:solidFill>
              </a:rPr>
              <a:t>6</a:t>
            </a:r>
            <a:r>
              <a:rPr lang="ko-KR" altLang="en-US" sz="1200" dirty="0">
                <a:solidFill>
                  <a:schemeClr val="bg1"/>
                </a:solidFill>
              </a:rPr>
              <a:t>대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ko-KR" altLang="en-US" sz="1200" dirty="0">
                <a:solidFill>
                  <a:schemeClr val="bg1"/>
                </a:solidFill>
                <a:highlight>
                  <a:srgbClr val="000000"/>
                </a:highlight>
              </a:rPr>
              <a:t>자동 망 구성 시 </a:t>
            </a:r>
            <a:r>
              <a:rPr lang="en-US" altLang="ko-KR" sz="1200" dirty="0">
                <a:solidFill>
                  <a:schemeClr val="bg1"/>
                </a:solidFill>
              </a:rPr>
              <a:t>:  NAME=</a:t>
            </a:r>
            <a:r>
              <a:rPr lang="ko-KR" altLang="en-US" sz="1200" dirty="0">
                <a:solidFill>
                  <a:schemeClr val="bg1"/>
                </a:solidFill>
              </a:rPr>
              <a:t>  제어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이름을 입력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ko-KR" altLang="en-US" sz="1200" dirty="0">
                <a:solidFill>
                  <a:schemeClr val="bg1"/>
                </a:solidFill>
                <a:highlight>
                  <a:srgbClr val="000000"/>
                </a:highlight>
              </a:rPr>
              <a:t>수동 망 구성 시 </a:t>
            </a:r>
            <a:r>
              <a:rPr lang="en-US" altLang="ko-KR" sz="1200" dirty="0">
                <a:solidFill>
                  <a:schemeClr val="bg1"/>
                </a:solidFill>
              </a:rPr>
              <a:t>:   NAM=</a:t>
            </a:r>
            <a:r>
              <a:rPr lang="ko-KR" altLang="en-US" sz="1200" dirty="0">
                <a:solidFill>
                  <a:schemeClr val="bg1"/>
                </a:solidFill>
              </a:rPr>
              <a:t> 제어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이름입력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                                IPADDR=</a:t>
            </a:r>
            <a:r>
              <a:rPr lang="ko-KR" altLang="en-US" sz="1200" dirty="0">
                <a:solidFill>
                  <a:schemeClr val="bg1"/>
                </a:solidFill>
              </a:rPr>
              <a:t>   제어</a:t>
            </a:r>
            <a:r>
              <a:rPr lang="en-US" altLang="ko-KR" sz="1200" dirty="0">
                <a:solidFill>
                  <a:schemeClr val="bg1"/>
                </a:solidFill>
              </a:rPr>
              <a:t>PC IP</a:t>
            </a:r>
            <a:r>
              <a:rPr lang="ko-KR" altLang="en-US" sz="1200" dirty="0">
                <a:solidFill>
                  <a:schemeClr val="bg1"/>
                </a:solidFill>
              </a:rPr>
              <a:t>입력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3463BAD-A114-5DAE-73F3-0BFDDBFB104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647" y="834169"/>
            <a:ext cx="3968989" cy="15765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9598F572-217C-E297-69EC-AFB2669B7EDE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468719CF-2802-299E-9480-619E9CBD0618}"/>
              </a:ext>
            </a:extLst>
          </p:cNvPr>
          <p:cNvSpPr>
            <a:spLocks/>
          </p:cNvSpPr>
          <p:nvPr/>
        </p:nvSpPr>
        <p:spPr bwMode="auto">
          <a:xfrm flipV="1">
            <a:off x="8944832" y="2672506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429CA4-59E2-D6FB-902C-303FCF41937F}"/>
              </a:ext>
            </a:extLst>
          </p:cNvPr>
          <p:cNvSpPr txBox="1"/>
          <p:nvPr/>
        </p:nvSpPr>
        <p:spPr>
          <a:xfrm>
            <a:off x="7989455" y="214119"/>
            <a:ext cx="1679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EMS </a:t>
            </a:r>
            <a:r>
              <a:rPr lang="ko-KR" altLang="en-US" dirty="0">
                <a:cs typeface="Aharoni" panose="02010803020104030203" pitchFamily="2" charset="-79"/>
              </a:rPr>
              <a:t>등록 설정</a:t>
            </a:r>
            <a:endParaRPr lang="en-US" altLang="ko-KR" sz="9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AC58688-4D6E-A26F-69DA-0B46E113655E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4380DBA-023F-9F86-F6EF-26AC92996FD1}"/>
              </a:ext>
            </a:extLst>
          </p:cNvPr>
          <p:cNvSpPr/>
          <p:nvPr/>
        </p:nvSpPr>
        <p:spPr>
          <a:xfrm>
            <a:off x="5340018" y="2633091"/>
            <a:ext cx="4138793" cy="114254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5B95082-4B8C-7A8F-A657-78900D9A6296}"/>
              </a:ext>
            </a:extLst>
          </p:cNvPr>
          <p:cNvSpPr/>
          <p:nvPr/>
        </p:nvSpPr>
        <p:spPr>
          <a:xfrm>
            <a:off x="5458968" y="4306825"/>
            <a:ext cx="3915941" cy="192023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984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  <p:bldP spid="21" grpId="1" animBg="1"/>
      <p:bldP spid="21" grpId="2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39</a:t>
            </a:r>
            <a:endParaRPr lang="ko-KR" altLang="en-US" dirty="0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90D1AE83-F9E4-2A08-313A-30873A318967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2123658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dirty="0"/>
              <a:t> 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※  </a:t>
            </a:r>
            <a:r>
              <a:rPr lang="ko-KR" altLang="en-US" sz="1200" dirty="0">
                <a:solidFill>
                  <a:schemeClr val="bg1"/>
                </a:solidFill>
              </a:rPr>
              <a:t> 장치를 제어하기위해  </a:t>
            </a:r>
            <a:r>
              <a:rPr lang="en-US" altLang="ko-KR" sz="1200" dirty="0">
                <a:solidFill>
                  <a:schemeClr val="bg1"/>
                </a:solidFill>
              </a:rPr>
              <a:t>EMS</a:t>
            </a:r>
            <a:r>
              <a:rPr lang="ko-KR" altLang="en-US" sz="1200" dirty="0">
                <a:solidFill>
                  <a:schemeClr val="bg1"/>
                </a:solidFill>
              </a:rPr>
              <a:t>등록을 하는 절차입니다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</a:t>
            </a:r>
            <a:r>
              <a:rPr lang="ko-KR" altLang="en-US" sz="1200" dirty="0">
                <a:solidFill>
                  <a:schemeClr val="bg1"/>
                </a:solidFill>
              </a:rPr>
              <a:t>운영 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는 동시접속  등록 개수는 최대 </a:t>
            </a:r>
            <a:r>
              <a:rPr lang="en-US" altLang="ko-KR" sz="1200" dirty="0">
                <a:solidFill>
                  <a:schemeClr val="bg1"/>
                </a:solidFill>
              </a:rPr>
              <a:t>6</a:t>
            </a:r>
            <a:r>
              <a:rPr lang="ko-KR" altLang="en-US" sz="1200" dirty="0">
                <a:solidFill>
                  <a:schemeClr val="bg1"/>
                </a:solidFill>
              </a:rPr>
              <a:t>대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LINK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:  E1 Port </a:t>
            </a:r>
            <a:r>
              <a:rPr lang="ko-KR" altLang="en-US" sz="1200" dirty="0">
                <a:solidFill>
                  <a:schemeClr val="bg1"/>
                </a:solidFill>
              </a:rPr>
              <a:t>번호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STATE</a:t>
            </a:r>
            <a:r>
              <a:rPr lang="en-US" altLang="ko-KR" sz="1200" dirty="0">
                <a:solidFill>
                  <a:schemeClr val="bg1"/>
                </a:solidFill>
              </a:rPr>
              <a:t> :  ACT (</a:t>
            </a:r>
            <a:r>
              <a:rPr lang="ko-KR" altLang="en-US" sz="1200" dirty="0">
                <a:solidFill>
                  <a:schemeClr val="bg1"/>
                </a:solidFill>
              </a:rPr>
              <a:t>활성화</a:t>
            </a:r>
            <a:r>
              <a:rPr lang="en-US" altLang="ko-KR" sz="1200" dirty="0">
                <a:solidFill>
                  <a:schemeClr val="bg1"/>
                </a:solidFill>
              </a:rPr>
              <a:t>), DEACT(</a:t>
            </a:r>
            <a:r>
              <a:rPr lang="ko-KR" altLang="en-US" sz="1200" dirty="0">
                <a:solidFill>
                  <a:schemeClr val="bg1"/>
                </a:solidFill>
              </a:rPr>
              <a:t>비활성화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ROLE</a:t>
            </a:r>
            <a:r>
              <a:rPr lang="en-US" altLang="ko-KR" sz="1200" dirty="0">
                <a:solidFill>
                  <a:schemeClr val="bg1"/>
                </a:solidFill>
              </a:rPr>
              <a:t> :  NETWORK (COT) , USER (RT) </a:t>
            </a: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en-US" altLang="ko-KR" sz="1200" dirty="0">
                <a:solidFill>
                  <a:schemeClr val="bg1"/>
                </a:solidFill>
                <a:highlight>
                  <a:srgbClr val="000000"/>
                </a:highlight>
              </a:rPr>
              <a:t>LINE,TS</a:t>
            </a:r>
            <a:r>
              <a:rPr lang="en-US" altLang="ko-KR" sz="1200" dirty="0">
                <a:solidFill>
                  <a:schemeClr val="bg1"/>
                </a:solidFill>
              </a:rPr>
              <a:t>  :  NDCS  T-CON   </a:t>
            </a:r>
            <a:r>
              <a:rPr lang="ko-KR" altLang="en-US" sz="1200" dirty="0">
                <a:solidFill>
                  <a:schemeClr val="bg1"/>
                </a:solidFill>
              </a:rPr>
              <a:t>삭제 시 만 입력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538AB721-8936-7494-66F4-EA3D269197A8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E5935E1-C007-D613-4DB8-23DF68A8622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626" y="832849"/>
            <a:ext cx="3962171" cy="165041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2" name="그룹 11"/>
          <p:cNvGrpSpPr/>
          <p:nvPr/>
        </p:nvGrpSpPr>
        <p:grpSpPr>
          <a:xfrm>
            <a:off x="5231850" y="832849"/>
            <a:ext cx="4290503" cy="5613949"/>
            <a:chOff x="5231850" y="832849"/>
            <a:chExt cx="4290503" cy="5613949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9B818ED7-A83D-57BC-9CB4-BA34F365D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1850" y="832849"/>
              <a:ext cx="4290503" cy="5613949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AC38684B-BF41-1C28-53A9-01738221317F}"/>
                </a:ext>
              </a:extLst>
            </p:cNvPr>
            <p:cNvSpPr/>
            <p:nvPr/>
          </p:nvSpPr>
          <p:spPr>
            <a:xfrm>
              <a:off x="5335402" y="1476115"/>
              <a:ext cx="4154972" cy="232002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4D19AB09-7C7C-059E-E8B5-38D3D83481AD}"/>
                </a:ext>
              </a:extLst>
            </p:cNvPr>
            <p:cNvSpPr/>
            <p:nvPr/>
          </p:nvSpPr>
          <p:spPr>
            <a:xfrm>
              <a:off x="5335402" y="4133273"/>
              <a:ext cx="4154972" cy="475672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5" name="Freeform 17">
            <a:extLst>
              <a:ext uri="{FF2B5EF4-FFF2-40B4-BE49-F238E27FC236}">
                <a16:creationId xmlns:a16="http://schemas.microsoft.com/office/drawing/2014/main" id="{A058723C-E3F2-AE6C-3FFF-9B6740B4BEB0}"/>
              </a:ext>
            </a:extLst>
          </p:cNvPr>
          <p:cNvSpPr>
            <a:spLocks/>
          </p:cNvSpPr>
          <p:nvPr/>
        </p:nvSpPr>
        <p:spPr bwMode="auto">
          <a:xfrm flipV="1">
            <a:off x="8742964" y="1738281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3316CA-978F-E524-CE04-720C849EA719}"/>
              </a:ext>
            </a:extLst>
          </p:cNvPr>
          <p:cNvSpPr txBox="1"/>
          <p:nvPr/>
        </p:nvSpPr>
        <p:spPr>
          <a:xfrm>
            <a:off x="8432800" y="214119"/>
            <a:ext cx="1235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DCC </a:t>
            </a:r>
            <a:r>
              <a:rPr lang="ko-KR" altLang="en-US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B970908-DF96-0164-2BDF-0ED5B8A87798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58257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5" grpId="0" animBg="1"/>
      <p:bldP spid="25" grpId="1" animBg="1"/>
      <p:bldP spid="25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40</a:t>
            </a:r>
            <a:endParaRPr lang="ko-KR" altLang="en-US" dirty="0"/>
          </a:p>
        </p:txBody>
      </p:sp>
      <p:sp>
        <p:nvSpPr>
          <p:cNvPr id="11" name="Rectangle 49">
            <a:extLst>
              <a:ext uri="{FF2B5EF4-FFF2-40B4-BE49-F238E27FC236}">
                <a16:creationId xmlns:a16="http://schemas.microsoft.com/office/drawing/2014/main" id="{A464038C-6B79-2C6C-4772-3FF20F6AC311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83647" y="3025295"/>
            <a:ext cx="4434790" cy="1015663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ko-KR" altLang="en-US" sz="1200" dirty="0">
                <a:solidFill>
                  <a:schemeClr val="bg1"/>
                </a:solidFill>
                <a:highlight>
                  <a:srgbClr val="000000"/>
                </a:highlight>
              </a:rPr>
              <a:t>시스템 재시동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:  </a:t>
            </a:r>
            <a:r>
              <a:rPr lang="ko-KR" altLang="en-US" sz="1200" dirty="0">
                <a:solidFill>
                  <a:schemeClr val="bg1"/>
                </a:solidFill>
              </a:rPr>
              <a:t>회선장애 없이 제어부</a:t>
            </a:r>
            <a:r>
              <a:rPr lang="en-US" altLang="ko-KR" sz="1200" dirty="0">
                <a:solidFill>
                  <a:schemeClr val="bg1"/>
                </a:solidFill>
              </a:rPr>
              <a:t>(BCU)</a:t>
            </a:r>
            <a:r>
              <a:rPr lang="ko-KR" altLang="en-US" sz="1200" dirty="0">
                <a:solidFill>
                  <a:schemeClr val="bg1"/>
                </a:solidFill>
              </a:rPr>
              <a:t>만 부팅됨</a:t>
            </a: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228600" indent="-228600" eaLnBrk="1" latinLnBrk="1" hangingPunct="1">
              <a:buAutoNum type="arabicParenR"/>
              <a:defRPr/>
            </a:pPr>
            <a:r>
              <a:rPr lang="ko-KR" altLang="en-US" sz="1200" dirty="0">
                <a:solidFill>
                  <a:schemeClr val="bg1"/>
                </a:solidFill>
                <a:highlight>
                  <a:srgbClr val="000000"/>
                </a:highlight>
              </a:rPr>
              <a:t>시스템 초기화 </a:t>
            </a:r>
            <a:r>
              <a:rPr lang="en-US" altLang="ko-KR" sz="1200" dirty="0">
                <a:solidFill>
                  <a:schemeClr val="bg1"/>
                </a:solidFill>
              </a:rPr>
              <a:t>:   </a:t>
            </a:r>
            <a:r>
              <a:rPr lang="ko-KR" altLang="en-US" sz="1200" dirty="0">
                <a:solidFill>
                  <a:schemeClr val="bg1"/>
                </a:solidFill>
              </a:rPr>
              <a:t>회선장애 발생 </a:t>
            </a:r>
            <a:r>
              <a:rPr lang="en-US" altLang="ko-KR" sz="1200" dirty="0">
                <a:solidFill>
                  <a:schemeClr val="bg1"/>
                </a:solidFill>
              </a:rPr>
              <a:t>( Memory Clear </a:t>
            </a:r>
            <a:r>
              <a:rPr lang="ko-KR" altLang="en-US" sz="1200" dirty="0">
                <a:solidFill>
                  <a:schemeClr val="bg1"/>
                </a:solidFill>
              </a:rPr>
              <a:t>재정렬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                                       </a:t>
            </a:r>
            <a:r>
              <a:rPr lang="ko-KR" altLang="en-US" sz="1200" dirty="0">
                <a:solidFill>
                  <a:schemeClr val="bg1"/>
                </a:solidFill>
              </a:rPr>
              <a:t>부팅 </a:t>
            </a:r>
            <a:r>
              <a:rPr lang="en-US" altLang="ko-KR" sz="1200" dirty="0">
                <a:solidFill>
                  <a:schemeClr val="bg1"/>
                </a:solidFill>
              </a:rPr>
              <a:t>30</a:t>
            </a:r>
            <a:r>
              <a:rPr lang="ko-KR" altLang="en-US" sz="1200" dirty="0">
                <a:solidFill>
                  <a:schemeClr val="bg1"/>
                </a:solidFill>
              </a:rPr>
              <a:t>초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C02634A9-ADE3-994D-9865-CD1CB2E7CAB6}"/>
              </a:ext>
            </a:extLst>
          </p:cNvPr>
          <p:cNvSpPr/>
          <p:nvPr/>
        </p:nvSpPr>
        <p:spPr>
          <a:xfrm>
            <a:off x="4656647" y="1732588"/>
            <a:ext cx="296353" cy="299412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18EDD97-0552-46AF-0AE3-30D4CEDBAD8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626" y="832849"/>
            <a:ext cx="3962171" cy="165041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그룹 12"/>
          <p:cNvGrpSpPr/>
          <p:nvPr/>
        </p:nvGrpSpPr>
        <p:grpSpPr>
          <a:xfrm>
            <a:off x="5199871" y="832849"/>
            <a:ext cx="4290503" cy="5613948"/>
            <a:chOff x="5199871" y="832849"/>
            <a:chExt cx="4290503" cy="5613948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1AAFE552-8CEA-4785-F7E5-A45C49C61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9871" y="832849"/>
              <a:ext cx="4290503" cy="5613948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E1385A9D-B07C-2FD8-B211-C1DAFB0EEA72}"/>
                </a:ext>
              </a:extLst>
            </p:cNvPr>
            <p:cNvSpPr/>
            <p:nvPr/>
          </p:nvSpPr>
          <p:spPr>
            <a:xfrm>
              <a:off x="5335402" y="1644458"/>
              <a:ext cx="4154972" cy="475672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6D0E814-BAD2-6F66-1772-172FADE3C84B}"/>
              </a:ext>
            </a:extLst>
          </p:cNvPr>
          <p:cNvSpPr txBox="1"/>
          <p:nvPr/>
        </p:nvSpPr>
        <p:spPr>
          <a:xfrm>
            <a:off x="8275782" y="214119"/>
            <a:ext cx="1392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RESET </a:t>
            </a:r>
            <a:r>
              <a:rPr lang="ko-KR" altLang="en-US" dirty="0">
                <a:cs typeface="Aharoni" panose="02010803020104030203" pitchFamily="2" charset="-79"/>
              </a:rPr>
              <a:t>실행</a:t>
            </a:r>
            <a:endParaRPr lang="en-US" altLang="ko-KR" sz="900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912F021-01CE-40B7-0001-95C1EE3A7EEB}"/>
              </a:ext>
            </a:extLst>
          </p:cNvPr>
          <p:cNvSpPr/>
          <p:nvPr/>
        </p:nvSpPr>
        <p:spPr>
          <a:xfrm>
            <a:off x="237406" y="214119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000" b="1" dirty="0"/>
              <a:t>4.    </a:t>
            </a:r>
            <a:r>
              <a:rPr lang="ko-KR" altLang="en-US" sz="2000" b="1" dirty="0"/>
              <a:t> </a:t>
            </a:r>
            <a:r>
              <a:rPr lang="en-US" altLang="ko-KR" sz="2400" b="1" dirty="0"/>
              <a:t>EMS</a:t>
            </a:r>
            <a:r>
              <a:rPr lang="en-US" altLang="ko-KR" sz="2000" b="1" dirty="0"/>
              <a:t> </a:t>
            </a:r>
            <a:r>
              <a:rPr lang="ko-KR" altLang="en-US" sz="2000" b="1" dirty="0"/>
              <a:t>설정</a:t>
            </a:r>
            <a:endParaRPr lang="en-US" altLang="ko-KR" sz="2000" b="1" dirty="0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7FFCB546-C532-84AD-D9A8-4146889B3746}"/>
              </a:ext>
            </a:extLst>
          </p:cNvPr>
          <p:cNvSpPr>
            <a:spLocks/>
          </p:cNvSpPr>
          <p:nvPr/>
        </p:nvSpPr>
        <p:spPr bwMode="auto">
          <a:xfrm flipV="1">
            <a:off x="8185341" y="1528935"/>
            <a:ext cx="394279" cy="343553"/>
          </a:xfrm>
          <a:custGeom>
            <a:avLst/>
            <a:gdLst>
              <a:gd name="T0" fmla="*/ 49 w 654"/>
              <a:gd name="T1" fmla="*/ 0 h 654"/>
              <a:gd name="T2" fmla="*/ 63 w 654"/>
              <a:gd name="T3" fmla="*/ 2 h 654"/>
              <a:gd name="T4" fmla="*/ 515 w 654"/>
              <a:gd name="T5" fmla="*/ 174 h 654"/>
              <a:gd name="T6" fmla="*/ 527 w 654"/>
              <a:gd name="T7" fmla="*/ 181 h 654"/>
              <a:gd name="T8" fmla="*/ 536 w 654"/>
              <a:gd name="T9" fmla="*/ 192 h 654"/>
              <a:gd name="T10" fmla="*/ 542 w 654"/>
              <a:gd name="T11" fmla="*/ 205 h 654"/>
              <a:gd name="T12" fmla="*/ 544 w 654"/>
              <a:gd name="T13" fmla="*/ 220 h 654"/>
              <a:gd name="T14" fmla="*/ 541 w 654"/>
              <a:gd name="T15" fmla="*/ 234 h 654"/>
              <a:gd name="T16" fmla="*/ 534 w 654"/>
              <a:gd name="T17" fmla="*/ 247 h 654"/>
              <a:gd name="T18" fmla="*/ 524 w 654"/>
              <a:gd name="T19" fmla="*/ 256 h 654"/>
              <a:gd name="T20" fmla="*/ 510 w 654"/>
              <a:gd name="T21" fmla="*/ 262 h 654"/>
              <a:gd name="T22" fmla="*/ 412 w 654"/>
              <a:gd name="T23" fmla="*/ 289 h 654"/>
              <a:gd name="T24" fmla="*/ 641 w 654"/>
              <a:gd name="T25" fmla="*/ 518 h 654"/>
              <a:gd name="T26" fmla="*/ 649 w 654"/>
              <a:gd name="T27" fmla="*/ 529 h 654"/>
              <a:gd name="T28" fmla="*/ 654 w 654"/>
              <a:gd name="T29" fmla="*/ 543 h 654"/>
              <a:gd name="T30" fmla="*/ 654 w 654"/>
              <a:gd name="T31" fmla="*/ 558 h 654"/>
              <a:gd name="T32" fmla="*/ 649 w 654"/>
              <a:gd name="T33" fmla="*/ 572 h 654"/>
              <a:gd name="T34" fmla="*/ 641 w 654"/>
              <a:gd name="T35" fmla="*/ 583 h 654"/>
              <a:gd name="T36" fmla="*/ 583 w 654"/>
              <a:gd name="T37" fmla="*/ 641 h 654"/>
              <a:gd name="T38" fmla="*/ 571 w 654"/>
              <a:gd name="T39" fmla="*/ 649 h 654"/>
              <a:gd name="T40" fmla="*/ 557 w 654"/>
              <a:gd name="T41" fmla="*/ 654 h 654"/>
              <a:gd name="T42" fmla="*/ 543 w 654"/>
              <a:gd name="T43" fmla="*/ 654 h 654"/>
              <a:gd name="T44" fmla="*/ 530 w 654"/>
              <a:gd name="T45" fmla="*/ 649 h 654"/>
              <a:gd name="T46" fmla="*/ 517 w 654"/>
              <a:gd name="T47" fmla="*/ 641 h 654"/>
              <a:gd name="T48" fmla="*/ 289 w 654"/>
              <a:gd name="T49" fmla="*/ 412 h 654"/>
              <a:gd name="T50" fmla="*/ 262 w 654"/>
              <a:gd name="T51" fmla="*/ 510 h 654"/>
              <a:gd name="T52" fmla="*/ 256 w 654"/>
              <a:gd name="T53" fmla="*/ 524 h 654"/>
              <a:gd name="T54" fmla="*/ 246 w 654"/>
              <a:gd name="T55" fmla="*/ 534 h 654"/>
              <a:gd name="T56" fmla="*/ 234 w 654"/>
              <a:gd name="T57" fmla="*/ 541 h 654"/>
              <a:gd name="T58" fmla="*/ 220 w 654"/>
              <a:gd name="T59" fmla="*/ 544 h 654"/>
              <a:gd name="T60" fmla="*/ 205 w 654"/>
              <a:gd name="T61" fmla="*/ 543 h 654"/>
              <a:gd name="T62" fmla="*/ 192 w 654"/>
              <a:gd name="T63" fmla="*/ 536 h 654"/>
              <a:gd name="T64" fmla="*/ 181 w 654"/>
              <a:gd name="T65" fmla="*/ 527 h 654"/>
              <a:gd name="T66" fmla="*/ 174 w 654"/>
              <a:gd name="T67" fmla="*/ 515 h 654"/>
              <a:gd name="T68" fmla="*/ 3 w 654"/>
              <a:gd name="T69" fmla="*/ 62 h 654"/>
              <a:gd name="T70" fmla="*/ 0 w 654"/>
              <a:gd name="T71" fmla="*/ 50 h 654"/>
              <a:gd name="T72" fmla="*/ 0 w 654"/>
              <a:gd name="T73" fmla="*/ 36 h 654"/>
              <a:gd name="T74" fmla="*/ 5 w 654"/>
              <a:gd name="T75" fmla="*/ 24 h 654"/>
              <a:gd name="T76" fmla="*/ 14 w 654"/>
              <a:gd name="T77" fmla="*/ 13 h 654"/>
              <a:gd name="T78" fmla="*/ 24 w 654"/>
              <a:gd name="T79" fmla="*/ 5 h 654"/>
              <a:gd name="T80" fmla="*/ 37 w 654"/>
              <a:gd name="T81" fmla="*/ 1 h 654"/>
              <a:gd name="T82" fmla="*/ 49 w 654"/>
              <a:gd name="T8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4" h="654">
                <a:moveTo>
                  <a:pt x="49" y="0"/>
                </a:moveTo>
                <a:lnTo>
                  <a:pt x="63" y="2"/>
                </a:lnTo>
                <a:lnTo>
                  <a:pt x="515" y="174"/>
                </a:lnTo>
                <a:lnTo>
                  <a:pt x="527" y="181"/>
                </a:lnTo>
                <a:lnTo>
                  <a:pt x="536" y="192"/>
                </a:lnTo>
                <a:lnTo>
                  <a:pt x="542" y="205"/>
                </a:lnTo>
                <a:lnTo>
                  <a:pt x="544" y="220"/>
                </a:lnTo>
                <a:lnTo>
                  <a:pt x="541" y="234"/>
                </a:lnTo>
                <a:lnTo>
                  <a:pt x="534" y="247"/>
                </a:lnTo>
                <a:lnTo>
                  <a:pt x="524" y="256"/>
                </a:lnTo>
                <a:lnTo>
                  <a:pt x="510" y="262"/>
                </a:lnTo>
                <a:lnTo>
                  <a:pt x="412" y="289"/>
                </a:lnTo>
                <a:lnTo>
                  <a:pt x="641" y="518"/>
                </a:lnTo>
                <a:lnTo>
                  <a:pt x="649" y="529"/>
                </a:lnTo>
                <a:lnTo>
                  <a:pt x="654" y="543"/>
                </a:lnTo>
                <a:lnTo>
                  <a:pt x="654" y="558"/>
                </a:lnTo>
                <a:lnTo>
                  <a:pt x="649" y="572"/>
                </a:lnTo>
                <a:lnTo>
                  <a:pt x="641" y="583"/>
                </a:lnTo>
                <a:lnTo>
                  <a:pt x="583" y="641"/>
                </a:lnTo>
                <a:lnTo>
                  <a:pt x="571" y="649"/>
                </a:lnTo>
                <a:lnTo>
                  <a:pt x="557" y="654"/>
                </a:lnTo>
                <a:lnTo>
                  <a:pt x="543" y="654"/>
                </a:lnTo>
                <a:lnTo>
                  <a:pt x="530" y="649"/>
                </a:lnTo>
                <a:lnTo>
                  <a:pt x="517" y="641"/>
                </a:lnTo>
                <a:lnTo>
                  <a:pt x="289" y="412"/>
                </a:lnTo>
                <a:lnTo>
                  <a:pt x="262" y="510"/>
                </a:lnTo>
                <a:lnTo>
                  <a:pt x="256" y="524"/>
                </a:lnTo>
                <a:lnTo>
                  <a:pt x="246" y="534"/>
                </a:lnTo>
                <a:lnTo>
                  <a:pt x="234" y="541"/>
                </a:lnTo>
                <a:lnTo>
                  <a:pt x="220" y="544"/>
                </a:lnTo>
                <a:lnTo>
                  <a:pt x="205" y="543"/>
                </a:lnTo>
                <a:lnTo>
                  <a:pt x="192" y="536"/>
                </a:lnTo>
                <a:lnTo>
                  <a:pt x="181" y="527"/>
                </a:lnTo>
                <a:lnTo>
                  <a:pt x="174" y="515"/>
                </a:lnTo>
                <a:lnTo>
                  <a:pt x="3" y="62"/>
                </a:lnTo>
                <a:lnTo>
                  <a:pt x="0" y="50"/>
                </a:lnTo>
                <a:lnTo>
                  <a:pt x="0" y="36"/>
                </a:lnTo>
                <a:lnTo>
                  <a:pt x="5" y="24"/>
                </a:lnTo>
                <a:lnTo>
                  <a:pt x="14" y="13"/>
                </a:lnTo>
                <a:lnTo>
                  <a:pt x="24" y="5"/>
                </a:lnTo>
                <a:lnTo>
                  <a:pt x="37" y="1"/>
                </a:lnTo>
                <a:lnTo>
                  <a:pt x="49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65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6" grpId="1" animBg="1"/>
      <p:bldP spid="16" grpId="2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634F4C5-6C64-4F59-A94B-083C107490A5}"/>
              </a:ext>
            </a:extLst>
          </p:cNvPr>
          <p:cNvSpPr txBox="1"/>
          <p:nvPr/>
        </p:nvSpPr>
        <p:spPr>
          <a:xfrm>
            <a:off x="8506691" y="120721"/>
            <a:ext cx="11602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>
                <a:cs typeface="Aharoni" panose="02010803020104030203" pitchFamily="2" charset="-79"/>
              </a:rPr>
              <a:t> 구성 망</a:t>
            </a:r>
            <a:endParaRPr lang="en-US" altLang="ko-KR" sz="900" dirty="0"/>
          </a:p>
        </p:txBody>
      </p:sp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41</a:t>
            </a:r>
            <a:endParaRPr lang="ko-KR" altLang="en-US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DAD1247-3A97-2BAD-861E-8149DBC34563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B6E92CA-E8B4-8EAF-497C-22FB56A1EEB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016" y="1050584"/>
            <a:ext cx="8959967" cy="50546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3EB57482-33F6-580C-CCEE-24831DAA7BA8}"/>
              </a:ext>
            </a:extLst>
          </p:cNvPr>
          <p:cNvSpPr/>
          <p:nvPr/>
        </p:nvSpPr>
        <p:spPr>
          <a:xfrm>
            <a:off x="1045973" y="3868780"/>
            <a:ext cx="2126995" cy="1322056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/>
                </a:solidFill>
                <a:highlight>
                  <a:srgbClr val="FFFF00"/>
                </a:highlight>
              </a:rPr>
              <a:t>WTC-60   ETH Port </a:t>
            </a:r>
            <a:r>
              <a:rPr lang="ko-KR" alt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설정</a:t>
            </a:r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en-US" altLang="ko-KR" sz="1000" dirty="0"/>
              <a:t>IP   :  20.20.20.20</a:t>
            </a:r>
          </a:p>
          <a:p>
            <a:r>
              <a:rPr lang="en-US" altLang="ko-KR" sz="1000" dirty="0"/>
              <a:t>SN  :  255.255.255.0</a:t>
            </a:r>
          </a:p>
          <a:p>
            <a:r>
              <a:rPr lang="en-US" altLang="ko-KR" sz="1000" dirty="0"/>
              <a:t>GW : 20.20.20.1</a:t>
            </a:r>
          </a:p>
          <a:p>
            <a:r>
              <a:rPr lang="en-US" altLang="ko-KR" sz="1000" dirty="0"/>
              <a:t>MAC : 30-0A-60-00-00-00</a:t>
            </a:r>
          </a:p>
          <a:p>
            <a:r>
              <a:rPr lang="en-US" altLang="ko-KR" sz="1000" dirty="0"/>
              <a:t>P1-DST PORT : 20.20.20.21  VLAN:10</a:t>
            </a:r>
          </a:p>
          <a:p>
            <a:r>
              <a:rPr lang="en-US" altLang="ko-KR" sz="1000" dirty="0"/>
              <a:t>P2-DST PORT : 20.20.20.22  VLAN:20</a:t>
            </a:r>
            <a:endParaRPr lang="ko-KR" altLang="en-US" sz="1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7E7D79D-4D8E-2ACE-1825-106CD98C4420}"/>
              </a:ext>
            </a:extLst>
          </p:cNvPr>
          <p:cNvSpPr/>
          <p:nvPr/>
        </p:nvSpPr>
        <p:spPr>
          <a:xfrm>
            <a:off x="4656646" y="1647435"/>
            <a:ext cx="2119058" cy="1211220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/>
                </a:solidFill>
                <a:highlight>
                  <a:srgbClr val="FFFF00"/>
                </a:highlight>
              </a:rPr>
              <a:t>WTC-30A   ETH Port </a:t>
            </a:r>
            <a:r>
              <a:rPr lang="ko-KR" alt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설정</a:t>
            </a:r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en-US" altLang="ko-KR" sz="1000" dirty="0"/>
              <a:t>IP   :  20.20.20.21</a:t>
            </a:r>
          </a:p>
          <a:p>
            <a:r>
              <a:rPr lang="en-US" altLang="ko-KR" sz="1000" dirty="0"/>
              <a:t>SN  :  255.255.255.0</a:t>
            </a:r>
          </a:p>
          <a:p>
            <a:r>
              <a:rPr lang="en-US" altLang="ko-KR" sz="1000" dirty="0"/>
              <a:t>GW : 20.20.20.1</a:t>
            </a:r>
          </a:p>
          <a:p>
            <a:r>
              <a:rPr lang="en-US" altLang="ko-KR" sz="1000" dirty="0"/>
              <a:t>MAC : 30-0A-60-00-00-11 </a:t>
            </a:r>
          </a:p>
          <a:p>
            <a:r>
              <a:rPr lang="en-US" altLang="ko-KR" sz="1000" dirty="0"/>
              <a:t>P1-DST PORT : 20.20.20.20  VLAN :10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A69B13B-25B0-1835-CA26-BA0AE6F48CF1}"/>
              </a:ext>
            </a:extLst>
          </p:cNvPr>
          <p:cNvSpPr/>
          <p:nvPr/>
        </p:nvSpPr>
        <p:spPr>
          <a:xfrm>
            <a:off x="4656648" y="4433455"/>
            <a:ext cx="2201352" cy="1211220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/>
                </a:solidFill>
                <a:highlight>
                  <a:srgbClr val="FFFF00"/>
                </a:highlight>
              </a:rPr>
              <a:t>WTC-30B   ETH Port </a:t>
            </a:r>
            <a:r>
              <a:rPr lang="ko-KR" alt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설정</a:t>
            </a:r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endParaRPr lang="en-US" altLang="ko-KR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r>
              <a:rPr lang="en-US" altLang="ko-KR" sz="1000" dirty="0"/>
              <a:t>IP   :  20.20.20.22</a:t>
            </a:r>
          </a:p>
          <a:p>
            <a:r>
              <a:rPr lang="en-US" altLang="ko-KR" sz="1000" dirty="0"/>
              <a:t>SN  :  255.255.255.0</a:t>
            </a:r>
          </a:p>
          <a:p>
            <a:r>
              <a:rPr lang="en-US" altLang="ko-KR" sz="1000" dirty="0"/>
              <a:t>GW : 20.20.20.1</a:t>
            </a:r>
          </a:p>
          <a:p>
            <a:r>
              <a:rPr lang="en-US" altLang="ko-KR" sz="1000" dirty="0"/>
              <a:t>MAC : 30-0A-60-00-00-22</a:t>
            </a:r>
          </a:p>
          <a:p>
            <a:r>
              <a:rPr lang="en-US" altLang="ko-KR" sz="1000" dirty="0"/>
              <a:t>P1-DST PORT : 20.20.20.20  VLAN :20</a:t>
            </a:r>
          </a:p>
        </p:txBody>
      </p:sp>
    </p:spTree>
    <p:extLst>
      <p:ext uri="{BB962C8B-B14F-4D97-AF65-F5344CB8AC3E}">
        <p14:creationId xmlns:p14="http://schemas.microsoft.com/office/powerpoint/2010/main" val="37238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42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37A343-5861-40BE-5E89-76391EBE79F1}"/>
              </a:ext>
            </a:extLst>
          </p:cNvPr>
          <p:cNvSpPr txBox="1"/>
          <p:nvPr/>
        </p:nvSpPr>
        <p:spPr>
          <a:xfrm>
            <a:off x="8248073" y="120721"/>
            <a:ext cx="14188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cs typeface="Aharoni" panose="02010803020104030203" pitchFamily="2" charset="-79"/>
              </a:rPr>
              <a:t>ETH -</a:t>
            </a:r>
            <a:r>
              <a:rPr lang="ko-KR" altLang="en-US" sz="2000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0F499F4-C7AB-142E-5281-B7C8E5E060C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66FEA2A-ACA2-06C1-8FEE-1E2CFA49EB75}"/>
              </a:ext>
            </a:extLst>
          </p:cNvPr>
          <p:cNvSpPr/>
          <p:nvPr/>
        </p:nvSpPr>
        <p:spPr>
          <a:xfrm>
            <a:off x="3339096" y="749870"/>
            <a:ext cx="3283378" cy="5506745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ea typeface="굴림" panose="020B0600000101010101" pitchFamily="50" charset="-127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▶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SRC IP/Subnet/Gatway : (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자국장비측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)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설정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SRC Mac (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자국장비측 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MAC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등록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Speed   ( Link Speed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는 통상적으로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100MFD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설정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 ▶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AID :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자국측 해당 전송로 포트를 설정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▶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DSTPORT : 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대향 측 전송로 포트를 설정한다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▶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TOS (Type of Service)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  Router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의 프로토콜 지원 형태에 따라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Diffserv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  DSCP,PHB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등의 설정값으로 운용자가 유연하게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 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설정가능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 ▶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VLANEN : VLAN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사용여부 설정 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                  ON-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사용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,OFF-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미사용</a:t>
            </a: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 ▶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VLAN ID : VLAN IDENTIFIER ,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입력범위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(1 ~4096)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000" b="0" dirty="0">
              <a:latin typeface="+mn-ea"/>
              <a:sym typeface="Wingdings" panose="05000000000000000000" pitchFamily="2" charset="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 ▶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VLANPRI : VLAN 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우선 순위 설정 입력범위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(</a:t>
            </a:r>
            <a:r>
              <a:rPr lang="ko-KR" altLang="en-US" sz="1000" b="0" dirty="0">
                <a:latin typeface="+mn-ea"/>
                <a:sym typeface="Wingdings" panose="05000000000000000000" pitchFamily="2" charset="2"/>
              </a:rPr>
              <a:t> </a:t>
            </a:r>
            <a:r>
              <a:rPr lang="en-US" altLang="ko-KR" sz="1000" b="0" dirty="0">
                <a:latin typeface="+mn-ea"/>
                <a:sym typeface="Wingdings" panose="05000000000000000000" pitchFamily="2" charset="2"/>
              </a:rPr>
              <a:t>0~7) </a:t>
            </a:r>
            <a:endParaRPr lang="ko-KR" altLang="en-US" sz="1000" dirty="0"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4FAF3DD-0F99-01CB-EF79-097CB1CB5E0A}"/>
              </a:ext>
            </a:extLst>
          </p:cNvPr>
          <p:cNvGrpSpPr/>
          <p:nvPr/>
        </p:nvGrpSpPr>
        <p:grpSpPr>
          <a:xfrm>
            <a:off x="243988" y="3657600"/>
            <a:ext cx="2986322" cy="2922662"/>
            <a:chOff x="243988" y="3657600"/>
            <a:chExt cx="2986322" cy="2922662"/>
          </a:xfrm>
        </p:grpSpPr>
        <p:pic>
          <p:nvPicPr>
            <p:cNvPr id="4099" name="Picture 3" descr="C:\Users\SVC\Desktop\60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988" y="3657600"/>
              <a:ext cx="2986322" cy="2922662"/>
            </a:xfrm>
            <a:prstGeom prst="rect">
              <a:avLst/>
            </a:prstGeom>
            <a:noFill/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CC076F-9EDA-EA16-A350-A91B13619F9A}"/>
                </a:ext>
              </a:extLst>
            </p:cNvPr>
            <p:cNvSpPr txBox="1"/>
            <p:nvPr/>
          </p:nvSpPr>
          <p:spPr>
            <a:xfrm>
              <a:off x="1218424" y="5689801"/>
              <a:ext cx="132392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highlight>
                    <a:srgbClr val="FFFF00"/>
                  </a:highlight>
                  <a:cs typeface="Aharoni" panose="02010803020104030203" pitchFamily="2" charset="-79"/>
                </a:rPr>
                <a:t> COT60-P2</a:t>
              </a:r>
              <a:endParaRPr lang="en-US" altLang="ko-KR" sz="900" dirty="0">
                <a:highlight>
                  <a:srgbClr val="FFFF00"/>
                </a:highlight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65B95082-4B8C-7A8F-A657-78900D9A6296}"/>
                </a:ext>
              </a:extLst>
            </p:cNvPr>
            <p:cNvSpPr/>
            <p:nvPr/>
          </p:nvSpPr>
          <p:spPr>
            <a:xfrm>
              <a:off x="314400" y="5349413"/>
              <a:ext cx="2804815" cy="367724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84C2BE93-3373-E54C-0AA1-864C0BC8F00F}"/>
              </a:ext>
            </a:extLst>
          </p:cNvPr>
          <p:cNvGrpSpPr/>
          <p:nvPr/>
        </p:nvGrpSpPr>
        <p:grpSpPr>
          <a:xfrm>
            <a:off x="279231" y="702180"/>
            <a:ext cx="2993807" cy="2963966"/>
            <a:chOff x="279231" y="702180"/>
            <a:chExt cx="2993807" cy="2963966"/>
          </a:xfrm>
        </p:grpSpPr>
        <p:pic>
          <p:nvPicPr>
            <p:cNvPr id="4100" name="Picture 4" descr="C:\Users\SVC\Desktop\60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9231" y="702180"/>
              <a:ext cx="2993807" cy="2963966"/>
            </a:xfrm>
            <a:prstGeom prst="rect">
              <a:avLst/>
            </a:prstGeom>
            <a:noFill/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4377A7-DA73-D496-DC6F-852171C899D1}"/>
                </a:ext>
              </a:extLst>
            </p:cNvPr>
            <p:cNvSpPr txBox="1"/>
            <p:nvPr/>
          </p:nvSpPr>
          <p:spPr>
            <a:xfrm>
              <a:off x="1167148" y="2768808"/>
              <a:ext cx="132392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highlight>
                    <a:srgbClr val="FFFF00"/>
                  </a:highlight>
                  <a:cs typeface="Aharoni" panose="02010803020104030203" pitchFamily="2" charset="-79"/>
                </a:rPr>
                <a:t> COT60-P1</a:t>
              </a:r>
              <a:endParaRPr lang="en-US" altLang="ko-KR" sz="900" dirty="0">
                <a:highlight>
                  <a:srgbClr val="FFFF00"/>
                </a:highlight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65B95082-4B8C-7A8F-A657-78900D9A6296}"/>
                </a:ext>
              </a:extLst>
            </p:cNvPr>
            <p:cNvSpPr/>
            <p:nvPr/>
          </p:nvSpPr>
          <p:spPr>
            <a:xfrm>
              <a:off x="347159" y="2416781"/>
              <a:ext cx="2804815" cy="343512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99EE74C1-2696-2981-1479-08D2A5E4E45F}"/>
              </a:ext>
            </a:extLst>
          </p:cNvPr>
          <p:cNvGrpSpPr/>
          <p:nvPr/>
        </p:nvGrpSpPr>
        <p:grpSpPr>
          <a:xfrm>
            <a:off x="6692628" y="739054"/>
            <a:ext cx="2964119" cy="2910000"/>
            <a:chOff x="6692628" y="739054"/>
            <a:chExt cx="2964119" cy="2910000"/>
          </a:xfrm>
        </p:grpSpPr>
        <p:pic>
          <p:nvPicPr>
            <p:cNvPr id="4101" name="Picture 5" descr="C:\Users\SVC\Desktop\30A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92628" y="739054"/>
              <a:ext cx="2964119" cy="2910000"/>
            </a:xfrm>
            <a:prstGeom prst="rect">
              <a:avLst/>
            </a:prstGeom>
            <a:noFill/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C78DFA-12B7-14CB-8BA6-4C2B3188711B}"/>
                </a:ext>
              </a:extLst>
            </p:cNvPr>
            <p:cNvSpPr txBox="1"/>
            <p:nvPr/>
          </p:nvSpPr>
          <p:spPr>
            <a:xfrm>
              <a:off x="7509087" y="2758871"/>
              <a:ext cx="13485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highlight>
                    <a:srgbClr val="FFFF00"/>
                  </a:highlight>
                  <a:cs typeface="Aharoni" panose="02010803020104030203" pitchFamily="2" charset="-79"/>
                </a:rPr>
                <a:t> RT30A-P1</a:t>
              </a:r>
              <a:endParaRPr lang="en-US" altLang="ko-KR" sz="900" dirty="0">
                <a:highlight>
                  <a:srgbClr val="FFFF00"/>
                </a:highlight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65B95082-4B8C-7A8F-A657-78900D9A6296}"/>
                </a:ext>
              </a:extLst>
            </p:cNvPr>
            <p:cNvSpPr/>
            <p:nvPr/>
          </p:nvSpPr>
          <p:spPr>
            <a:xfrm>
              <a:off x="6722321" y="2331323"/>
              <a:ext cx="2804815" cy="343511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FA6DEDCA-0526-AF21-6153-031153295E35}"/>
              </a:ext>
            </a:extLst>
          </p:cNvPr>
          <p:cNvGrpSpPr/>
          <p:nvPr/>
        </p:nvGrpSpPr>
        <p:grpSpPr>
          <a:xfrm>
            <a:off x="6693812" y="3636716"/>
            <a:ext cx="2928026" cy="2909363"/>
            <a:chOff x="6693812" y="3636716"/>
            <a:chExt cx="2928026" cy="2909363"/>
          </a:xfrm>
        </p:grpSpPr>
        <p:pic>
          <p:nvPicPr>
            <p:cNvPr id="4102" name="Picture 6" descr="C:\Users\SVC\Desktop\30-B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12" y="3636716"/>
              <a:ext cx="2928026" cy="2909363"/>
            </a:xfrm>
            <a:prstGeom prst="rect">
              <a:avLst/>
            </a:prstGeom>
            <a:noFill/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FE50FC2-C1DA-BD86-4003-D70C93E2B2D3}"/>
                </a:ext>
              </a:extLst>
            </p:cNvPr>
            <p:cNvSpPr txBox="1"/>
            <p:nvPr/>
          </p:nvSpPr>
          <p:spPr>
            <a:xfrm>
              <a:off x="7587833" y="5599068"/>
              <a:ext cx="12423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highlight>
                    <a:srgbClr val="FFFF00"/>
                  </a:highlight>
                  <a:cs typeface="Aharoni" panose="02010803020104030203" pitchFamily="2" charset="-79"/>
                </a:rPr>
                <a:t> RT30B-P1</a:t>
              </a:r>
              <a:endParaRPr lang="en-US" altLang="ko-KR" sz="900" dirty="0">
                <a:highlight>
                  <a:srgbClr val="FFFF00"/>
                </a:highlight>
              </a:endParaRP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65B95082-4B8C-7A8F-A657-78900D9A6296}"/>
                </a:ext>
              </a:extLst>
            </p:cNvPr>
            <p:cNvSpPr/>
            <p:nvPr/>
          </p:nvSpPr>
          <p:spPr>
            <a:xfrm>
              <a:off x="6756505" y="5178751"/>
              <a:ext cx="2804815" cy="358924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50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43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37A343-5861-40BE-5E89-76391EBE79F1}"/>
              </a:ext>
            </a:extLst>
          </p:cNvPr>
          <p:cNvSpPr txBox="1"/>
          <p:nvPr/>
        </p:nvSpPr>
        <p:spPr>
          <a:xfrm>
            <a:off x="8248073" y="120721"/>
            <a:ext cx="14188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cs typeface="Aharoni" panose="02010803020104030203" pitchFamily="2" charset="-79"/>
              </a:rPr>
              <a:t>ETH -</a:t>
            </a:r>
            <a:r>
              <a:rPr lang="ko-KR" altLang="en-US" sz="2000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0F499F4-C7AB-142E-5281-B7C8E5E060C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FC4C6C19-D954-0BB8-FF24-62BEEA5C19BF}"/>
              </a:ext>
            </a:extLst>
          </p:cNvPr>
          <p:cNvGrpSpPr/>
          <p:nvPr/>
        </p:nvGrpSpPr>
        <p:grpSpPr>
          <a:xfrm>
            <a:off x="413507" y="3619381"/>
            <a:ext cx="3936302" cy="2806909"/>
            <a:chOff x="413507" y="3619381"/>
            <a:chExt cx="3936302" cy="2806909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507" y="3619381"/>
              <a:ext cx="3936302" cy="2806909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CC076F-9EDA-EA16-A350-A91B13619F9A}"/>
                </a:ext>
              </a:extLst>
            </p:cNvPr>
            <p:cNvSpPr txBox="1"/>
            <p:nvPr/>
          </p:nvSpPr>
          <p:spPr>
            <a:xfrm>
              <a:off x="1971489" y="3987595"/>
              <a:ext cx="13320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highlight>
                    <a:srgbClr val="FFFF00"/>
                  </a:highlight>
                  <a:cs typeface="Aharoni" panose="02010803020104030203" pitchFamily="2" charset="-79"/>
                </a:rPr>
                <a:t> COT60 P-2</a:t>
              </a:r>
              <a:endParaRPr lang="en-US" altLang="ko-KR" sz="700" dirty="0">
                <a:highlight>
                  <a:srgbClr val="FFFF00"/>
                </a:highlight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CB452D9-89B1-D701-F061-1BB37DF8D3FE}"/>
                </a:ext>
              </a:extLst>
            </p:cNvPr>
            <p:cNvSpPr/>
            <p:nvPr/>
          </p:nvSpPr>
          <p:spPr>
            <a:xfrm>
              <a:off x="752584" y="4065104"/>
              <a:ext cx="1372730" cy="67263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E5725C42-A6AD-60ED-9D58-D6BFE50F7503}"/>
                </a:ext>
              </a:extLst>
            </p:cNvPr>
            <p:cNvSpPr/>
            <p:nvPr/>
          </p:nvSpPr>
          <p:spPr>
            <a:xfrm>
              <a:off x="678909" y="4948904"/>
              <a:ext cx="3089786" cy="49865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58C719C0-6FD2-5561-AAF1-D81D33E29170}"/>
                </a:ext>
              </a:extLst>
            </p:cNvPr>
            <p:cNvCxnSpPr>
              <a:cxnSpLocks/>
            </p:cNvCxnSpPr>
            <p:nvPr/>
          </p:nvCxnSpPr>
          <p:spPr>
            <a:xfrm>
              <a:off x="615851" y="6375650"/>
              <a:ext cx="358022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D126B8DF-CC97-C328-FD61-395C1D031FBE}"/>
              </a:ext>
            </a:extLst>
          </p:cNvPr>
          <p:cNvGrpSpPr/>
          <p:nvPr/>
        </p:nvGrpSpPr>
        <p:grpSpPr>
          <a:xfrm>
            <a:off x="392944" y="745505"/>
            <a:ext cx="3948320" cy="2789338"/>
            <a:chOff x="392944" y="745505"/>
            <a:chExt cx="3948320" cy="278933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944" y="745505"/>
              <a:ext cx="3948320" cy="2789338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FD165BEB-D18D-B931-2F2A-51F40F56CE9E}"/>
                </a:ext>
              </a:extLst>
            </p:cNvPr>
            <p:cNvSpPr/>
            <p:nvPr/>
          </p:nvSpPr>
          <p:spPr>
            <a:xfrm>
              <a:off x="624397" y="1213362"/>
              <a:ext cx="1372730" cy="67263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7006A429-28AC-0B33-CE96-6731A793B290}"/>
                </a:ext>
              </a:extLst>
            </p:cNvPr>
            <p:cNvSpPr/>
            <p:nvPr/>
          </p:nvSpPr>
          <p:spPr>
            <a:xfrm>
              <a:off x="658579" y="2078595"/>
              <a:ext cx="3144299" cy="49865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D454F67-DF73-DD68-C343-0CB21F067088}"/>
                </a:ext>
              </a:extLst>
            </p:cNvPr>
            <p:cNvSpPr txBox="1"/>
            <p:nvPr/>
          </p:nvSpPr>
          <p:spPr>
            <a:xfrm>
              <a:off x="2039855" y="1026429"/>
              <a:ext cx="13320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highlight>
                    <a:srgbClr val="FFFF00"/>
                  </a:highlight>
                  <a:cs typeface="Aharoni" panose="02010803020104030203" pitchFamily="2" charset="-79"/>
                </a:rPr>
                <a:t> COT60 P-1</a:t>
              </a:r>
              <a:endParaRPr lang="en-US" altLang="ko-KR" sz="700" dirty="0">
                <a:highlight>
                  <a:srgbClr val="FFFF00"/>
                </a:highlight>
              </a:endParaRP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6536FB9C-2833-FBF8-F351-CB5A8CD3E723}"/>
                </a:ext>
              </a:extLst>
            </p:cNvPr>
            <p:cNvCxnSpPr>
              <a:cxnSpLocks/>
            </p:cNvCxnSpPr>
            <p:nvPr/>
          </p:nvCxnSpPr>
          <p:spPr>
            <a:xfrm>
              <a:off x="632941" y="3441046"/>
              <a:ext cx="358022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8FA6B0F5-BC7D-472F-64F0-D12A6AFD6D60}"/>
              </a:ext>
            </a:extLst>
          </p:cNvPr>
          <p:cNvGrpSpPr/>
          <p:nvPr/>
        </p:nvGrpSpPr>
        <p:grpSpPr>
          <a:xfrm>
            <a:off x="5108085" y="715208"/>
            <a:ext cx="3984640" cy="2797114"/>
            <a:chOff x="5108085" y="715208"/>
            <a:chExt cx="3984640" cy="2797114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8085" y="715208"/>
              <a:ext cx="3984640" cy="279711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93727073-95EB-A76C-C19B-7BCAB2513C2F}"/>
                </a:ext>
              </a:extLst>
            </p:cNvPr>
            <p:cNvSpPr/>
            <p:nvPr/>
          </p:nvSpPr>
          <p:spPr>
            <a:xfrm>
              <a:off x="5261369" y="2130037"/>
              <a:ext cx="3489524" cy="453556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2CA019B-1933-037B-632B-40E5B34FE5C0}"/>
                </a:ext>
              </a:extLst>
            </p:cNvPr>
            <p:cNvSpPr/>
            <p:nvPr/>
          </p:nvSpPr>
          <p:spPr>
            <a:xfrm>
              <a:off x="5461084" y="1146452"/>
              <a:ext cx="1372730" cy="67263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8FEB3A-413C-EAAD-A65A-831E0B53D455}"/>
                </a:ext>
              </a:extLst>
            </p:cNvPr>
            <p:cNvSpPr txBox="1"/>
            <p:nvPr/>
          </p:nvSpPr>
          <p:spPr>
            <a:xfrm>
              <a:off x="6954547" y="1110694"/>
              <a:ext cx="13320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highlight>
                    <a:srgbClr val="FFFF00"/>
                  </a:highlight>
                  <a:cs typeface="Aharoni" panose="02010803020104030203" pitchFamily="2" charset="-79"/>
                </a:rPr>
                <a:t> RT30 -A</a:t>
              </a:r>
              <a:endParaRPr lang="en-US" altLang="ko-KR" sz="700" dirty="0">
                <a:highlight>
                  <a:srgbClr val="FFFF00"/>
                </a:highlight>
              </a:endParaRPr>
            </a:p>
          </p:txBody>
        </p: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E12D262E-7860-40E7-C6FF-389367301EB4}"/>
                </a:ext>
              </a:extLst>
            </p:cNvPr>
            <p:cNvCxnSpPr>
              <a:cxnSpLocks/>
            </p:cNvCxnSpPr>
            <p:nvPr/>
          </p:nvCxnSpPr>
          <p:spPr>
            <a:xfrm>
              <a:off x="5281621" y="3460269"/>
              <a:ext cx="377993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FA9D53F-54BB-465D-6576-1E99AFE9D397}"/>
              </a:ext>
            </a:extLst>
          </p:cNvPr>
          <p:cNvGrpSpPr/>
          <p:nvPr/>
        </p:nvGrpSpPr>
        <p:grpSpPr>
          <a:xfrm>
            <a:off x="5094643" y="3649053"/>
            <a:ext cx="3972443" cy="2828659"/>
            <a:chOff x="5094643" y="3649053"/>
            <a:chExt cx="3972443" cy="2828659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94643" y="3649053"/>
              <a:ext cx="3972443" cy="2828659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BCB88EC1-4A4D-3E7E-3880-2EE64B086C39}"/>
                </a:ext>
              </a:extLst>
            </p:cNvPr>
            <p:cNvSpPr/>
            <p:nvPr/>
          </p:nvSpPr>
          <p:spPr>
            <a:xfrm>
              <a:off x="5276200" y="4083152"/>
              <a:ext cx="1372730" cy="672631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E577D5A2-61A9-3697-E1E7-7AEF47BC87D8}"/>
                </a:ext>
              </a:extLst>
            </p:cNvPr>
            <p:cNvSpPr/>
            <p:nvPr/>
          </p:nvSpPr>
          <p:spPr>
            <a:xfrm>
              <a:off x="5265582" y="5028319"/>
              <a:ext cx="3203299" cy="637543"/>
            </a:xfrm>
            <a:prstGeom prst="rect">
              <a:avLst/>
            </a:prstGeom>
            <a:solidFill>
              <a:schemeClr val="accent6">
                <a:alpha val="20000"/>
              </a:scheme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DF322D9-B161-CCBE-C900-0E7159298EAE}"/>
                </a:ext>
              </a:extLst>
            </p:cNvPr>
            <p:cNvSpPr txBox="1"/>
            <p:nvPr/>
          </p:nvSpPr>
          <p:spPr>
            <a:xfrm>
              <a:off x="6954547" y="3731325"/>
              <a:ext cx="13320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highlight>
                    <a:srgbClr val="FFFF00"/>
                  </a:highlight>
                  <a:cs typeface="Aharoni" panose="02010803020104030203" pitchFamily="2" charset="-79"/>
                </a:rPr>
                <a:t> RT30 -B</a:t>
              </a:r>
              <a:endParaRPr lang="en-US" altLang="ko-KR" sz="700" dirty="0">
                <a:highlight>
                  <a:srgbClr val="FFFF00"/>
                </a:highlight>
              </a:endParaRP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699E8846-4439-7CA0-7539-EE31EF7220B6}"/>
                </a:ext>
              </a:extLst>
            </p:cNvPr>
            <p:cNvCxnSpPr>
              <a:cxnSpLocks/>
            </p:cNvCxnSpPr>
            <p:nvPr/>
          </p:nvCxnSpPr>
          <p:spPr>
            <a:xfrm>
              <a:off x="5282675" y="6452299"/>
              <a:ext cx="377993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364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D6CDC80-2645-9621-9563-40F2A2594F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129" y="2165758"/>
            <a:ext cx="3830340" cy="2193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44</a:t>
            </a:r>
            <a:endParaRPr lang="ko-KR" altLang="en-US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D34F3B70-2C17-D481-8060-6846CCB2C3FD}"/>
              </a:ext>
            </a:extLst>
          </p:cNvPr>
          <p:cNvSpPr/>
          <p:nvPr/>
        </p:nvSpPr>
        <p:spPr>
          <a:xfrm>
            <a:off x="2161065" y="3158858"/>
            <a:ext cx="928239" cy="70638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E8EAD63-BB7D-422D-0674-1277F83B67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255" y="785760"/>
            <a:ext cx="2934580" cy="2766567"/>
          </a:xfrm>
          <a:prstGeom prst="rect">
            <a:avLst/>
          </a:prstGeom>
          <a:ln>
            <a:noFill/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772E47F-4F02-B7BC-C7CD-2B340BE3D1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92" y="3705136"/>
            <a:ext cx="2934580" cy="2766567"/>
          </a:xfrm>
          <a:prstGeom prst="rect">
            <a:avLst/>
          </a:prstGeom>
          <a:ln>
            <a:noFill/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CCA4D571-7A83-188C-0D51-7DDBBAF6983A}"/>
              </a:ext>
            </a:extLst>
          </p:cNvPr>
          <p:cNvCxnSpPr>
            <a:cxnSpLocks/>
            <a:stCxn id="2" idx="0"/>
          </p:cNvCxnSpPr>
          <p:nvPr/>
        </p:nvCxnSpPr>
        <p:spPr>
          <a:xfrm rot="5400000" flipH="1" flipV="1">
            <a:off x="3482842" y="650295"/>
            <a:ext cx="1650906" cy="3366220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11851F8D-7444-2EBF-FC95-3BEF4D9CBB66}"/>
              </a:ext>
            </a:extLst>
          </p:cNvPr>
          <p:cNvCxnSpPr>
            <a:cxnSpLocks/>
          </p:cNvCxnSpPr>
          <p:nvPr/>
        </p:nvCxnSpPr>
        <p:spPr>
          <a:xfrm rot="16200000" flipH="1">
            <a:off x="3817769" y="2664822"/>
            <a:ext cx="960582" cy="336141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51D3FA7-F65F-0670-1441-52802E1043A4}"/>
              </a:ext>
            </a:extLst>
          </p:cNvPr>
          <p:cNvSpPr/>
          <p:nvPr/>
        </p:nvSpPr>
        <p:spPr>
          <a:xfrm>
            <a:off x="6044776" y="1042006"/>
            <a:ext cx="2763251" cy="120003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E0A6C88-00CD-9378-DDBB-D7CC2D624434}"/>
              </a:ext>
            </a:extLst>
          </p:cNvPr>
          <p:cNvSpPr/>
          <p:nvPr/>
        </p:nvSpPr>
        <p:spPr>
          <a:xfrm>
            <a:off x="6059321" y="4004591"/>
            <a:ext cx="2763251" cy="114523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37A343-5861-40BE-5E89-76391EBE79F1}"/>
              </a:ext>
            </a:extLst>
          </p:cNvPr>
          <p:cNvSpPr txBox="1"/>
          <p:nvPr/>
        </p:nvSpPr>
        <p:spPr>
          <a:xfrm>
            <a:off x="8248073" y="120721"/>
            <a:ext cx="14188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cs typeface="Aharoni" panose="02010803020104030203" pitchFamily="2" charset="-79"/>
              </a:rPr>
              <a:t>COT </a:t>
            </a:r>
            <a:r>
              <a:rPr lang="ko-KR" altLang="en-US" sz="2000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0F499F4-C7AB-142E-5281-B7C8E5E060C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4377A7-DA73-D496-DC6F-852171C899D1}"/>
              </a:ext>
            </a:extLst>
          </p:cNvPr>
          <p:cNvSpPr txBox="1"/>
          <p:nvPr/>
        </p:nvSpPr>
        <p:spPr>
          <a:xfrm>
            <a:off x="567240" y="822876"/>
            <a:ext cx="23237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5-1. COT60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7D17E564-DBC2-FB11-09DE-1C17224871F6}"/>
              </a:ext>
            </a:extLst>
          </p:cNvPr>
          <p:cNvSpPr/>
          <p:nvPr/>
        </p:nvSpPr>
        <p:spPr>
          <a:xfrm>
            <a:off x="4445912" y="1325176"/>
            <a:ext cx="785456" cy="39498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882989F0-31A2-D2F2-F755-9DDCE03C4573}"/>
              </a:ext>
            </a:extLst>
          </p:cNvPr>
          <p:cNvSpPr/>
          <p:nvPr/>
        </p:nvSpPr>
        <p:spPr>
          <a:xfrm>
            <a:off x="4445912" y="4607609"/>
            <a:ext cx="785456" cy="39498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440115" y="931985"/>
            <a:ext cx="105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WTC-30A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548553" y="4144109"/>
            <a:ext cx="1050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WTC-30B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357" y="5379920"/>
            <a:ext cx="4703219" cy="670502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1088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45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F2FE823-1CCE-2C06-028C-232D3DFDC19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223" y="2248939"/>
            <a:ext cx="3849432" cy="21937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타원 1">
            <a:extLst>
              <a:ext uri="{FF2B5EF4-FFF2-40B4-BE49-F238E27FC236}">
                <a16:creationId xmlns:a16="http://schemas.microsoft.com/office/drawing/2014/main" id="{D34F3B70-2C17-D481-8060-6846CCB2C3FD}"/>
              </a:ext>
            </a:extLst>
          </p:cNvPr>
          <p:cNvSpPr/>
          <p:nvPr/>
        </p:nvSpPr>
        <p:spPr>
          <a:xfrm>
            <a:off x="3555255" y="3001894"/>
            <a:ext cx="828262" cy="732906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CCA4D571-7A83-188C-0D51-7DDBBAF6983A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474655" y="3345814"/>
            <a:ext cx="1251890" cy="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그림 37">
            <a:extLst>
              <a:ext uri="{FF2B5EF4-FFF2-40B4-BE49-F238E27FC236}">
                <a16:creationId xmlns:a16="http://schemas.microsoft.com/office/drawing/2014/main" id="{4D7237EE-2848-AEDA-F099-29F9CA44C1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45" y="1413165"/>
            <a:ext cx="3660832" cy="4836938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:a16="http://schemas.microsoft.com/office/drawing/2014/main" id="{951D3FA7-F65F-0670-1441-52802E1043A4}"/>
              </a:ext>
            </a:extLst>
          </p:cNvPr>
          <p:cNvSpPr/>
          <p:nvPr/>
        </p:nvSpPr>
        <p:spPr>
          <a:xfrm>
            <a:off x="5813867" y="1951311"/>
            <a:ext cx="3533333" cy="202281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C8A43C1-5679-9375-9E69-E2E0C3E1E66B}"/>
              </a:ext>
            </a:extLst>
          </p:cNvPr>
          <p:cNvSpPr txBox="1"/>
          <p:nvPr/>
        </p:nvSpPr>
        <p:spPr>
          <a:xfrm>
            <a:off x="8026400" y="120721"/>
            <a:ext cx="1640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cs typeface="Aharoni" panose="02010803020104030203" pitchFamily="2" charset="-79"/>
              </a:rPr>
              <a:t>RT30A </a:t>
            </a:r>
            <a:r>
              <a:rPr lang="ko-KR" altLang="en-US" sz="2000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C4E5A71F-18BA-E976-1621-B93894861B8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520AC99-44F2-D7FD-6710-F181F36A9857}"/>
              </a:ext>
            </a:extLst>
          </p:cNvPr>
          <p:cNvSpPr txBox="1"/>
          <p:nvPr/>
        </p:nvSpPr>
        <p:spPr>
          <a:xfrm>
            <a:off x="567240" y="822876"/>
            <a:ext cx="23237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5-1. RT30A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47" name="화살표: 오른쪽 46">
            <a:extLst>
              <a:ext uri="{FF2B5EF4-FFF2-40B4-BE49-F238E27FC236}">
                <a16:creationId xmlns:a16="http://schemas.microsoft.com/office/drawing/2014/main" id="{D089E217-5A78-8539-FF8E-7AC6AB8AFDAF}"/>
              </a:ext>
            </a:extLst>
          </p:cNvPr>
          <p:cNvSpPr/>
          <p:nvPr/>
        </p:nvSpPr>
        <p:spPr>
          <a:xfrm>
            <a:off x="4628117" y="3148320"/>
            <a:ext cx="785456" cy="39498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24753" y="2743200"/>
            <a:ext cx="105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WTC-30A</a:t>
            </a:r>
            <a:endParaRPr lang="ko-KR" altLang="en-US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14" y="5195353"/>
            <a:ext cx="4712857" cy="51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517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A23A356-A206-5429-ADDB-CCC49135E3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45" y="1434269"/>
            <a:ext cx="3660832" cy="4836933"/>
          </a:xfrm>
          <a:prstGeom prst="rect">
            <a:avLst/>
          </a:prstGeom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46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F2FE823-1CCE-2C06-028C-232D3DFDC19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223" y="2248939"/>
            <a:ext cx="3849432" cy="21937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타원 1">
            <a:extLst>
              <a:ext uri="{FF2B5EF4-FFF2-40B4-BE49-F238E27FC236}">
                <a16:creationId xmlns:a16="http://schemas.microsoft.com/office/drawing/2014/main" id="{D34F3B70-2C17-D481-8060-6846CCB2C3FD}"/>
              </a:ext>
            </a:extLst>
          </p:cNvPr>
          <p:cNvSpPr/>
          <p:nvPr/>
        </p:nvSpPr>
        <p:spPr>
          <a:xfrm>
            <a:off x="3546018" y="3740802"/>
            <a:ext cx="828262" cy="732906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CCA4D571-7A83-188C-0D51-7DDBBAF6983A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474655" y="3345814"/>
            <a:ext cx="1251890" cy="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51D3FA7-F65F-0670-1441-52802E1043A4}"/>
              </a:ext>
            </a:extLst>
          </p:cNvPr>
          <p:cNvSpPr/>
          <p:nvPr/>
        </p:nvSpPr>
        <p:spPr>
          <a:xfrm>
            <a:off x="5813867" y="1951311"/>
            <a:ext cx="3533333" cy="203160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8118764" y="120721"/>
            <a:ext cx="15481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cs typeface="Aharoni" panose="02010803020104030203" pitchFamily="2" charset="-79"/>
              </a:rPr>
              <a:t>RT30B </a:t>
            </a:r>
            <a:r>
              <a:rPr lang="ko-KR" altLang="en-US" sz="2000" dirty="0">
                <a:cs typeface="Aharoni" panose="02010803020104030203" pitchFamily="2" charset="-79"/>
              </a:rPr>
              <a:t>설정</a:t>
            </a:r>
            <a:endParaRPr lang="en-US" altLang="ko-KR" sz="9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실습</a:t>
            </a:r>
            <a:endParaRPr lang="en-US" altLang="ko-KR" sz="2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5EAE5-19D2-C9DD-20BA-3EC765978980}"/>
              </a:ext>
            </a:extLst>
          </p:cNvPr>
          <p:cNvSpPr txBox="1"/>
          <p:nvPr/>
        </p:nvSpPr>
        <p:spPr>
          <a:xfrm>
            <a:off x="567240" y="822876"/>
            <a:ext cx="23237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5-1. RT30B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50022146-7361-AC96-1698-C1C95E4C33A6}"/>
              </a:ext>
            </a:extLst>
          </p:cNvPr>
          <p:cNvSpPr/>
          <p:nvPr/>
        </p:nvSpPr>
        <p:spPr>
          <a:xfrm>
            <a:off x="4656647" y="3909761"/>
            <a:ext cx="785456" cy="39498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536830" y="3420208"/>
            <a:ext cx="1050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WTC-30B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661" y="5224537"/>
            <a:ext cx="4740453" cy="4840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4735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>
            <a:extLst>
              <a:ext uri="{FF2B5EF4-FFF2-40B4-BE49-F238E27FC236}">
                <a16:creationId xmlns:a16="http://schemas.microsoft.com/office/drawing/2014/main" id="{9B54A45E-846A-B72C-EC9F-2014D2F2E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696" y="1190357"/>
            <a:ext cx="4054951" cy="519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47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453744" y="120721"/>
            <a:ext cx="2213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000" dirty="0">
                <a:cs typeface="Aharoni" panose="02010803020104030203" pitchFamily="2" charset="-79"/>
              </a:rPr>
              <a:t>Analog</a:t>
            </a:r>
            <a:r>
              <a:rPr lang="ko-KR" altLang="en-US" sz="2000" dirty="0">
                <a:cs typeface="Aharoni" panose="02010803020104030203" pitchFamily="2" charset="-79"/>
              </a:rPr>
              <a:t>포트</a:t>
            </a:r>
            <a:r>
              <a:rPr lang="en-US" altLang="ko-KR" sz="2000" dirty="0">
                <a:cs typeface="Aharoni" panose="02010803020104030203" pitchFamily="2" charset="-79"/>
              </a:rPr>
              <a:t> </a:t>
            </a:r>
            <a:r>
              <a:rPr lang="ko-KR" altLang="en-US" sz="2000" dirty="0">
                <a:cs typeface="Aharoni" panose="02010803020104030203" pitchFamily="2" charset="-79"/>
              </a:rPr>
              <a:t>설명</a:t>
            </a:r>
            <a:endParaRPr lang="en-US" altLang="ko-KR" sz="9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  <p:sp>
        <p:nvSpPr>
          <p:cNvPr id="30" name="제목 1">
            <a:extLst>
              <a:ext uri="{FF2B5EF4-FFF2-40B4-BE49-F238E27FC236}">
                <a16:creationId xmlns:a16="http://schemas.microsoft.com/office/drawing/2014/main" id="{60BFB11B-3770-2F86-D271-0CB9AEF9615E}"/>
              </a:ext>
            </a:extLst>
          </p:cNvPr>
          <p:cNvSpPr>
            <a:spLocks noGrp="1"/>
          </p:cNvSpPr>
          <p:nvPr/>
        </p:nvSpPr>
        <p:spPr>
          <a:xfrm>
            <a:off x="664213" y="2092709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Ⓑ</a:t>
            </a:r>
          </a:p>
        </p:txBody>
      </p:sp>
      <p:sp>
        <p:nvSpPr>
          <p:cNvPr id="31" name="제목 1">
            <a:extLst>
              <a:ext uri="{FF2B5EF4-FFF2-40B4-BE49-F238E27FC236}">
                <a16:creationId xmlns:a16="http://schemas.microsoft.com/office/drawing/2014/main" id="{F8A32158-25A6-911A-C535-C979A08B36BF}"/>
              </a:ext>
            </a:extLst>
          </p:cNvPr>
          <p:cNvSpPr>
            <a:spLocks noGrp="1"/>
          </p:cNvSpPr>
          <p:nvPr/>
        </p:nvSpPr>
        <p:spPr>
          <a:xfrm>
            <a:off x="670571" y="1867156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Ⓐ</a:t>
            </a:r>
          </a:p>
        </p:txBody>
      </p:sp>
      <p:sp>
        <p:nvSpPr>
          <p:cNvPr id="32" name="제목 1">
            <a:extLst>
              <a:ext uri="{FF2B5EF4-FFF2-40B4-BE49-F238E27FC236}">
                <a16:creationId xmlns:a16="http://schemas.microsoft.com/office/drawing/2014/main" id="{55A392EA-B145-90B3-916D-06AEFD1866EE}"/>
              </a:ext>
            </a:extLst>
          </p:cNvPr>
          <p:cNvSpPr>
            <a:spLocks noGrp="1"/>
          </p:cNvSpPr>
          <p:nvPr/>
        </p:nvSpPr>
        <p:spPr>
          <a:xfrm>
            <a:off x="669641" y="2261204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Ⓒ</a:t>
            </a:r>
          </a:p>
        </p:txBody>
      </p:sp>
      <p:sp>
        <p:nvSpPr>
          <p:cNvPr id="33" name="제목 1">
            <a:extLst>
              <a:ext uri="{FF2B5EF4-FFF2-40B4-BE49-F238E27FC236}">
                <a16:creationId xmlns:a16="http://schemas.microsoft.com/office/drawing/2014/main" id="{ED2D9D8F-48E4-BAE7-7B98-2D19A9CF0B13}"/>
              </a:ext>
            </a:extLst>
          </p:cNvPr>
          <p:cNvSpPr>
            <a:spLocks noGrp="1"/>
          </p:cNvSpPr>
          <p:nvPr/>
        </p:nvSpPr>
        <p:spPr>
          <a:xfrm>
            <a:off x="664213" y="2608804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Ⓓ</a:t>
            </a:r>
          </a:p>
        </p:txBody>
      </p:sp>
      <p:sp>
        <p:nvSpPr>
          <p:cNvPr id="34" name="제목 1">
            <a:extLst>
              <a:ext uri="{FF2B5EF4-FFF2-40B4-BE49-F238E27FC236}">
                <a16:creationId xmlns:a16="http://schemas.microsoft.com/office/drawing/2014/main" id="{982E8827-C30A-96DD-90A9-59764E44A94F}"/>
              </a:ext>
            </a:extLst>
          </p:cNvPr>
          <p:cNvSpPr>
            <a:spLocks noGrp="1"/>
          </p:cNvSpPr>
          <p:nvPr/>
        </p:nvSpPr>
        <p:spPr>
          <a:xfrm>
            <a:off x="664213" y="2824890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Ⓔ</a:t>
            </a:r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B7957A87-6EEF-53E8-5C05-437C6EC5828C}"/>
              </a:ext>
            </a:extLst>
          </p:cNvPr>
          <p:cNvSpPr>
            <a:spLocks noGrp="1"/>
          </p:cNvSpPr>
          <p:nvPr/>
        </p:nvSpPr>
        <p:spPr>
          <a:xfrm>
            <a:off x="670571" y="3357970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Ⓕ</a:t>
            </a:r>
          </a:p>
        </p:txBody>
      </p:sp>
      <p:sp>
        <p:nvSpPr>
          <p:cNvPr id="36" name="제목 1">
            <a:extLst>
              <a:ext uri="{FF2B5EF4-FFF2-40B4-BE49-F238E27FC236}">
                <a16:creationId xmlns:a16="http://schemas.microsoft.com/office/drawing/2014/main" id="{E7501C74-AE93-45AE-CB3E-3FE97FC94CBF}"/>
              </a:ext>
            </a:extLst>
          </p:cNvPr>
          <p:cNvSpPr>
            <a:spLocks noGrp="1"/>
          </p:cNvSpPr>
          <p:nvPr/>
        </p:nvSpPr>
        <p:spPr>
          <a:xfrm>
            <a:off x="664213" y="3178865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Ⓖ</a:t>
            </a:r>
          </a:p>
        </p:txBody>
      </p:sp>
      <p:sp>
        <p:nvSpPr>
          <p:cNvPr id="37" name="제목 1">
            <a:extLst>
              <a:ext uri="{FF2B5EF4-FFF2-40B4-BE49-F238E27FC236}">
                <a16:creationId xmlns:a16="http://schemas.microsoft.com/office/drawing/2014/main" id="{3ECD2606-1D8F-A07F-1859-B9E5F1861153}"/>
              </a:ext>
            </a:extLst>
          </p:cNvPr>
          <p:cNvSpPr>
            <a:spLocks noGrp="1"/>
          </p:cNvSpPr>
          <p:nvPr/>
        </p:nvSpPr>
        <p:spPr>
          <a:xfrm>
            <a:off x="670571" y="3010370"/>
            <a:ext cx="288032" cy="22905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Ⓗ</a:t>
            </a:r>
          </a:p>
        </p:txBody>
      </p:sp>
      <p:sp>
        <p:nvSpPr>
          <p:cNvPr id="45" name="Rectangle 49">
            <a:extLst>
              <a:ext uri="{FF2B5EF4-FFF2-40B4-BE49-F238E27FC236}">
                <a16:creationId xmlns:a16="http://schemas.microsoft.com/office/drawing/2014/main" id="{3F51FCF6-51BB-D357-0E62-6A2579CD6A59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5135332" y="1190357"/>
            <a:ext cx="4448489" cy="5262979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0">
                <a:srgbClr val="993300"/>
              </a:gs>
              <a:gs pos="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아날로그포트 상세 설명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</a:t>
            </a:r>
          </a:p>
          <a:p>
            <a:pPr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           </a:t>
            </a: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A :    AID : 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해당 유니트에 채널유니트 선택 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( cu1) ,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포트선택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( P1~all)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선택하여 설정가능합니다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</a:t>
            </a: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B :    STATE :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유닛 포트에  활성화 비활성화 체크를 합니다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포트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deact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설정은 타임슬롯을 삭제하여야만 합니다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C :    TG ,RG :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기본 게인 설정 창 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(2W,RD,FXO,FXS)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해당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   4W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유닛실장 시  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-16/-7dB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자동설정됨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D :    SIG : 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신호비트 설정항목  대향측과 동일 설정합니다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NORM(2BIT) , P32T (1BIT) , KD4 ( T1 -1BIT)</a:t>
            </a: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E :    PT :   Port Type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항목으로 서비스 품목별로  선택합니다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FXS : SLCT  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전화기 정합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</a:t>
            </a: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       </a:t>
            </a:r>
            <a:r>
              <a:rPr lang="en-US" altLang="ko-KR" sz="1050" dirty="0">
                <a:solidFill>
                  <a:srgbClr val="FF0000"/>
                </a:solidFill>
                <a:latin typeface="+mn-ea"/>
                <a:sym typeface="Wingdings" pitchFamily="2" charset="2"/>
              </a:rPr>
              <a:t>TD(TT) (HOTLINE</a:t>
            </a:r>
            <a:r>
              <a:rPr lang="ko-KR" altLang="en-US" sz="1050" dirty="0">
                <a:solidFill>
                  <a:srgbClr val="FF0000"/>
                </a:solidFill>
                <a:latin typeface="+mn-ea"/>
                <a:sym typeface="Wingdings" pitchFamily="2" charset="2"/>
              </a:rPr>
              <a:t>회선</a:t>
            </a:r>
            <a:r>
              <a:rPr lang="en-US" altLang="ko-KR" sz="1050" dirty="0">
                <a:solidFill>
                  <a:srgbClr val="FF0000"/>
                </a:solidFill>
                <a:latin typeface="+mn-ea"/>
                <a:sym typeface="Wingdings" pitchFamily="2" charset="2"/>
              </a:rPr>
              <a:t>) </a:t>
            </a:r>
            <a:r>
              <a:rPr lang="ko-KR" altLang="en-US" sz="1050" dirty="0">
                <a:solidFill>
                  <a:srgbClr val="FF0000"/>
                </a:solidFill>
                <a:latin typeface="+mn-ea"/>
                <a:sym typeface="Wingdings" pitchFamily="2" charset="2"/>
              </a:rPr>
              <a:t>직통전화</a:t>
            </a:r>
            <a:endParaRPr lang="en-US" altLang="ko-KR" sz="1050" dirty="0">
              <a:solidFill>
                <a:srgbClr val="FF0000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       CPR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공중전화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, DPT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입출중계 과금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FXO : SLCE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교환기 정합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       CPC 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공중전화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, DPO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입출중계 과금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F :     CODEC :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압신 법칙    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E1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시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-A law , T1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시 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- U law</a:t>
            </a: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G :     M/B :   (Make Busy)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회선폐쇄 조건설정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    ON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루프개방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,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전원개방 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,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개방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                  OFF 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루프폐쇄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, 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극성반전</a:t>
            </a:r>
            <a:r>
              <a:rPr lang="en-US" altLang="ko-KR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,</a:t>
            </a:r>
            <a:r>
              <a:rPr lang="ko-KR" altLang="en-US" sz="105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지기</a:t>
            </a: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endParaRPr lang="en-US" altLang="ko-KR" sz="105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H :   CDOPT :   CD Bit Option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수신 신호 비트의 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CD-BIT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의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                   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값을 비교하여 </a:t>
            </a:r>
            <a:r>
              <a:rPr lang="en-US" altLang="ko-KR" sz="1050" dirty="0">
                <a:solidFill>
                  <a:schemeClr val="bg1"/>
                </a:solidFill>
                <a:latin typeface="+mn-ea"/>
              </a:rPr>
              <a:t>MB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상태로 제어 여부를 선택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</a:rPr>
              <a:t>                               ON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신호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Bit 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중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CD Bit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가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'01'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이 아닌 경우</a:t>
            </a:r>
            <a:endParaRPr lang="en-US" altLang="ko-KR" sz="105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           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                    회선폐쇄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CD 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신호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Bit 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중 </a:t>
            </a:r>
            <a:r>
              <a:rPr lang="en-US" altLang="ko-KR" sz="1050" dirty="0">
                <a:solidFill>
                  <a:schemeClr val="bg1"/>
                </a:solidFill>
                <a:sym typeface="Wingdings" pitchFamily="2" charset="2"/>
              </a:rPr>
              <a:t>CD Bit</a:t>
            </a:r>
            <a:r>
              <a:rPr lang="ko-KR" altLang="en-US" sz="1050" dirty="0">
                <a:solidFill>
                  <a:schemeClr val="bg1"/>
                </a:solidFill>
                <a:sym typeface="Wingdings" pitchFamily="2" charset="2"/>
              </a:rPr>
              <a:t>의 값은 무시</a:t>
            </a:r>
            <a:endParaRPr lang="en-US" altLang="ko-KR" sz="1050" dirty="0">
              <a:solidFill>
                <a:schemeClr val="bg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46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3</a:t>
            </a:r>
            <a:endParaRPr lang="ko-KR" alt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545121" y="2470639"/>
            <a:ext cx="8730763" cy="2883877"/>
            <a:chOff x="545121" y="2470639"/>
            <a:chExt cx="8730763" cy="2883877"/>
          </a:xfrm>
        </p:grpSpPr>
        <p:pic>
          <p:nvPicPr>
            <p:cNvPr id="1026" name="Picture 2" descr="wtc60전면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5121" y="2470639"/>
              <a:ext cx="8730763" cy="2883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83B6EFA3-2389-A29B-A96B-C8B8ED4317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96767" y="2658676"/>
              <a:ext cx="424802" cy="2404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61743479-2F3A-032B-6614-1F66EB5570B7}"/>
              </a:ext>
            </a:extLst>
          </p:cNvPr>
          <p:cNvCxnSpPr/>
          <p:nvPr/>
        </p:nvCxnSpPr>
        <p:spPr>
          <a:xfrm flipV="1">
            <a:off x="6174316" y="5054632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87F0A941-E9FC-35E8-AB9D-8202EF09D3B8}"/>
              </a:ext>
            </a:extLst>
          </p:cNvPr>
          <p:cNvCxnSpPr>
            <a:cxnSpLocks/>
          </p:cNvCxnSpPr>
          <p:nvPr/>
        </p:nvCxnSpPr>
        <p:spPr>
          <a:xfrm>
            <a:off x="5631409" y="1934834"/>
            <a:ext cx="0" cy="65967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F0112277-B1F4-9CCD-C679-65FDAB63CF80}"/>
              </a:ext>
            </a:extLst>
          </p:cNvPr>
          <p:cNvCxnSpPr/>
          <p:nvPr/>
        </p:nvCxnSpPr>
        <p:spPr>
          <a:xfrm flipV="1">
            <a:off x="2877460" y="5054632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B1B3731-ED3E-A3AB-3A92-3F96522B8D37}"/>
              </a:ext>
            </a:extLst>
          </p:cNvPr>
          <p:cNvSpPr/>
          <p:nvPr/>
        </p:nvSpPr>
        <p:spPr>
          <a:xfrm>
            <a:off x="849018" y="2632300"/>
            <a:ext cx="4215351" cy="240906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C7B44CF-1EA8-E6D8-AFC5-BF149E6B1374}"/>
              </a:ext>
            </a:extLst>
          </p:cNvPr>
          <p:cNvSpPr/>
          <p:nvPr/>
        </p:nvSpPr>
        <p:spPr>
          <a:xfrm>
            <a:off x="5486400" y="2645571"/>
            <a:ext cx="413394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9ABA6DB7-CBFD-E0F2-05E0-41231179E094}"/>
              </a:ext>
            </a:extLst>
          </p:cNvPr>
          <p:cNvCxnSpPr>
            <a:cxnSpLocks/>
          </p:cNvCxnSpPr>
          <p:nvPr/>
        </p:nvCxnSpPr>
        <p:spPr>
          <a:xfrm>
            <a:off x="6643700" y="1934834"/>
            <a:ext cx="0" cy="65967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04D8749-17A0-17F4-97FB-A3B9DD277CF1}"/>
              </a:ext>
            </a:extLst>
          </p:cNvPr>
          <p:cNvSpPr/>
          <p:nvPr/>
        </p:nvSpPr>
        <p:spPr>
          <a:xfrm>
            <a:off x="5899794" y="2652285"/>
            <a:ext cx="438236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21CD436-CA1E-25FF-6A83-12DBACAD2FFA}"/>
              </a:ext>
            </a:extLst>
          </p:cNvPr>
          <p:cNvSpPr/>
          <p:nvPr/>
        </p:nvSpPr>
        <p:spPr>
          <a:xfrm>
            <a:off x="6383821" y="2677617"/>
            <a:ext cx="2462563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71BA49C-102B-D43A-07E5-0C3475BCF769}"/>
              </a:ext>
            </a:extLst>
          </p:cNvPr>
          <p:cNvSpPr/>
          <p:nvPr/>
        </p:nvSpPr>
        <p:spPr>
          <a:xfrm>
            <a:off x="2775015" y="1450541"/>
            <a:ext cx="2918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FCTX</a:t>
            </a:r>
          </a:p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이더넷 프레임 처리 및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CLK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공급 담당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A35D3CD-AC57-A265-185D-B2A0980057AC}"/>
              </a:ext>
            </a:extLst>
          </p:cNvPr>
          <p:cNvSpPr/>
          <p:nvPr/>
        </p:nvSpPr>
        <p:spPr>
          <a:xfrm>
            <a:off x="6032968" y="1404373"/>
            <a:ext cx="3509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BRGU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DC Ring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발생기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BPRU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AC Ring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발생기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+AC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Power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EE31631-2895-C290-12AE-DAFE0F6BDB70}"/>
              </a:ext>
            </a:extLst>
          </p:cNvPr>
          <p:cNvSpPr/>
          <p:nvPr/>
        </p:nvSpPr>
        <p:spPr>
          <a:xfrm>
            <a:off x="6032968" y="5774670"/>
            <a:ext cx="2114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BCU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 유니트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447B2F6-B966-59E9-A364-18400A2269FD}"/>
              </a:ext>
            </a:extLst>
          </p:cNvPr>
          <p:cNvSpPr/>
          <p:nvPr/>
        </p:nvSpPr>
        <p:spPr>
          <a:xfrm>
            <a:off x="2730448" y="5774670"/>
            <a:ext cx="2222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</a:p>
          <a:p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60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채널 유니트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13481BD-B38F-BD8C-124B-224F45C27C6C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1473200" algn="l"/>
              </a:tabLst>
            </a:pPr>
            <a:r>
              <a:rPr lang="ko-KR" altLang="en-US" sz="2000" b="1" dirty="0"/>
              <a:t>셀프 구성</a:t>
            </a:r>
            <a:endParaRPr lang="en-US" altLang="ko-KR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ADDD02-5C0F-346A-BC6C-347139CB2105}"/>
              </a:ext>
            </a:extLst>
          </p:cNvPr>
          <p:cNvSpPr txBox="1"/>
          <p:nvPr/>
        </p:nvSpPr>
        <p:spPr>
          <a:xfrm>
            <a:off x="7918665" y="214119"/>
            <a:ext cx="174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WTC-60 </a:t>
            </a:r>
            <a:r>
              <a:rPr lang="ko-KR" altLang="en-US" dirty="0">
                <a:cs typeface="Aharoni" panose="02010803020104030203" pitchFamily="2" charset="-79"/>
              </a:rPr>
              <a:t>전면</a:t>
            </a:r>
            <a:endParaRPr lang="en-US" altLang="ko-KR" sz="800" dirty="0"/>
          </a:p>
        </p:txBody>
      </p:sp>
    </p:spTree>
    <p:extLst>
      <p:ext uri="{BB962C8B-B14F-4D97-AF65-F5344CB8AC3E}">
        <p14:creationId xmlns:p14="http://schemas.microsoft.com/office/powerpoint/2010/main" val="9121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11" grpId="0"/>
      <p:bldP spid="11" grpId="2"/>
      <p:bldP spid="11" grpId="3"/>
      <p:bldP spid="11" grpId="4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48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346606" y="120721"/>
            <a:ext cx="23203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TD(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일반전화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)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74" name="그룹 96">
            <a:extLst>
              <a:ext uri="{FF2B5EF4-FFF2-40B4-BE49-F238E27FC236}">
                <a16:creationId xmlns:a16="http://schemas.microsoft.com/office/drawing/2014/main" id="{7278B1DA-9BDA-1627-2915-67ABFBC55F1D}"/>
              </a:ext>
            </a:extLst>
          </p:cNvPr>
          <p:cNvGrpSpPr/>
          <p:nvPr/>
        </p:nvGrpSpPr>
        <p:grpSpPr>
          <a:xfrm>
            <a:off x="5696579" y="2102507"/>
            <a:ext cx="3617843" cy="4204432"/>
            <a:chOff x="540689" y="3477154"/>
            <a:chExt cx="3617843" cy="3130380"/>
          </a:xfrm>
        </p:grpSpPr>
        <p:pic>
          <p:nvPicPr>
            <p:cNvPr id="75" name="Picture 3">
              <a:extLst>
                <a:ext uri="{FF2B5EF4-FFF2-40B4-BE49-F238E27FC236}">
                  <a16:creationId xmlns:a16="http://schemas.microsoft.com/office/drawing/2014/main" id="{FCCB4F1C-0AD6-D44A-F6CA-6049B053EC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689" y="3477154"/>
              <a:ext cx="3617843" cy="31303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6" name="모서리가 둥근 직사각형 90">
              <a:extLst>
                <a:ext uri="{FF2B5EF4-FFF2-40B4-BE49-F238E27FC236}">
                  <a16:creationId xmlns:a16="http://schemas.microsoft.com/office/drawing/2014/main" id="{7405F041-F1AB-4355-6E2C-5EAFB4EB8B91}"/>
                </a:ext>
              </a:extLst>
            </p:cNvPr>
            <p:cNvSpPr/>
            <p:nvPr/>
          </p:nvSpPr>
          <p:spPr>
            <a:xfrm>
              <a:off x="1922877" y="4365266"/>
              <a:ext cx="303488" cy="1192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모서리가 둥근 직사각형 91">
              <a:extLst>
                <a:ext uri="{FF2B5EF4-FFF2-40B4-BE49-F238E27FC236}">
                  <a16:creationId xmlns:a16="http://schemas.microsoft.com/office/drawing/2014/main" id="{9F18A568-88F3-6A4C-C3E6-BA64693FD4CE}"/>
                </a:ext>
              </a:extLst>
            </p:cNvPr>
            <p:cNvSpPr/>
            <p:nvPr/>
          </p:nvSpPr>
          <p:spPr>
            <a:xfrm>
              <a:off x="1146639" y="4570823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모서리가 둥근 직사각형 92">
              <a:extLst>
                <a:ext uri="{FF2B5EF4-FFF2-40B4-BE49-F238E27FC236}">
                  <a16:creationId xmlns:a16="http://schemas.microsoft.com/office/drawing/2014/main" id="{63928BFC-5796-6CB6-1747-BB157FE89ABE}"/>
                </a:ext>
              </a:extLst>
            </p:cNvPr>
            <p:cNvSpPr/>
            <p:nvPr/>
          </p:nvSpPr>
          <p:spPr>
            <a:xfrm>
              <a:off x="2311695" y="4466266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모서리가 둥근 직사각형 93">
              <a:extLst>
                <a:ext uri="{FF2B5EF4-FFF2-40B4-BE49-F238E27FC236}">
                  <a16:creationId xmlns:a16="http://schemas.microsoft.com/office/drawing/2014/main" id="{184510F2-3B05-87A7-DB86-044500E36C61}"/>
                </a:ext>
              </a:extLst>
            </p:cNvPr>
            <p:cNvSpPr/>
            <p:nvPr/>
          </p:nvSpPr>
          <p:spPr>
            <a:xfrm>
              <a:off x="1540418" y="4673000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모서리가 둥근 직사각형 94">
              <a:extLst>
                <a:ext uri="{FF2B5EF4-FFF2-40B4-BE49-F238E27FC236}">
                  <a16:creationId xmlns:a16="http://schemas.microsoft.com/office/drawing/2014/main" id="{D68A6288-DC35-D44D-0AB6-325E2735B15D}"/>
                </a:ext>
              </a:extLst>
            </p:cNvPr>
            <p:cNvSpPr/>
            <p:nvPr/>
          </p:nvSpPr>
          <p:spPr>
            <a:xfrm>
              <a:off x="1532913" y="4808172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D19021A3-EC7D-9E07-B200-2F1DEA2F1CDC}"/>
              </a:ext>
            </a:extLst>
          </p:cNvPr>
          <p:cNvGrpSpPr/>
          <p:nvPr/>
        </p:nvGrpSpPr>
        <p:grpSpPr>
          <a:xfrm>
            <a:off x="611829" y="2102507"/>
            <a:ext cx="3604385" cy="4204435"/>
            <a:chOff x="4716016" y="2996952"/>
            <a:chExt cx="3600400" cy="3595991"/>
          </a:xfrm>
        </p:grpSpPr>
        <p:pic>
          <p:nvPicPr>
            <p:cNvPr id="81" name="Picture 854">
              <a:extLst>
                <a:ext uri="{FF2B5EF4-FFF2-40B4-BE49-F238E27FC236}">
                  <a16:creationId xmlns:a16="http://schemas.microsoft.com/office/drawing/2014/main" id="{0BB8D003-8791-3E10-A139-A86B8F6D19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6016" y="2996952"/>
              <a:ext cx="3600400" cy="35959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82" name="모서리가 둥근 직사각형 98">
              <a:extLst>
                <a:ext uri="{FF2B5EF4-FFF2-40B4-BE49-F238E27FC236}">
                  <a16:creationId xmlns:a16="http://schemas.microsoft.com/office/drawing/2014/main" id="{7F9E327D-2314-11D1-1662-B96B1DC6DF75}"/>
                </a:ext>
              </a:extLst>
            </p:cNvPr>
            <p:cNvSpPr/>
            <p:nvPr/>
          </p:nvSpPr>
          <p:spPr>
            <a:xfrm>
              <a:off x="5352933" y="4258351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모서리가 둥근 직사각형 99">
              <a:extLst>
                <a:ext uri="{FF2B5EF4-FFF2-40B4-BE49-F238E27FC236}">
                  <a16:creationId xmlns:a16="http://schemas.microsoft.com/office/drawing/2014/main" id="{116CF467-6BC6-56CC-2C68-E2805F180EED}"/>
                </a:ext>
              </a:extLst>
            </p:cNvPr>
            <p:cNvSpPr/>
            <p:nvPr/>
          </p:nvSpPr>
          <p:spPr>
            <a:xfrm>
              <a:off x="6105709" y="398271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모서리가 둥근 직사각형 100">
              <a:extLst>
                <a:ext uri="{FF2B5EF4-FFF2-40B4-BE49-F238E27FC236}">
                  <a16:creationId xmlns:a16="http://schemas.microsoft.com/office/drawing/2014/main" id="{E1C4DE01-B96F-5C05-A5CF-A23A832B5900}"/>
                </a:ext>
              </a:extLst>
            </p:cNvPr>
            <p:cNvSpPr/>
            <p:nvPr/>
          </p:nvSpPr>
          <p:spPr>
            <a:xfrm>
              <a:off x="5348901" y="4117774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모서리가 둥근 직사각형 101">
              <a:extLst>
                <a:ext uri="{FF2B5EF4-FFF2-40B4-BE49-F238E27FC236}">
                  <a16:creationId xmlns:a16="http://schemas.microsoft.com/office/drawing/2014/main" id="{FDB1D9EB-8B5E-1851-1F11-53D9705868E0}"/>
                </a:ext>
              </a:extLst>
            </p:cNvPr>
            <p:cNvSpPr/>
            <p:nvPr/>
          </p:nvSpPr>
          <p:spPr>
            <a:xfrm>
              <a:off x="5714661" y="4380167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모서리가 둥근 직사각형 102">
              <a:extLst>
                <a:ext uri="{FF2B5EF4-FFF2-40B4-BE49-F238E27FC236}">
                  <a16:creationId xmlns:a16="http://schemas.microsoft.com/office/drawing/2014/main" id="{0C97220C-65EF-F5DE-64C1-6C8A548A9EC1}"/>
                </a:ext>
              </a:extLst>
            </p:cNvPr>
            <p:cNvSpPr/>
            <p:nvPr/>
          </p:nvSpPr>
          <p:spPr>
            <a:xfrm>
              <a:off x="5714661" y="45312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Text Box 20">
            <a:extLst>
              <a:ext uri="{FF2B5EF4-FFF2-40B4-BE49-F238E27FC236}">
                <a16:creationId xmlns:a16="http://schemas.microsoft.com/office/drawing/2014/main" id="{DB6155B5-4915-8309-3E25-53D26BAA1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7272" y="953182"/>
            <a:ext cx="16772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latin typeface="Tahoma" pitchFamily="34" charset="0"/>
              </a:rPr>
              <a:t>Exchange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15761" y="944425"/>
            <a:ext cx="9175475" cy="1019220"/>
            <a:chOff x="15761" y="944425"/>
            <a:chExt cx="91754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pic>
          <p:nvPicPr>
            <p:cNvPr id="72" name="Picture 257" descr="C:\Documents and Settings\ks\Local Settings\Temporary Internet Files\Content.IE5\OHMVC1YV\MCj04339070000[1].png">
              <a:extLst>
                <a:ext uri="{FF2B5EF4-FFF2-40B4-BE49-F238E27FC236}">
                  <a16:creationId xmlns:a16="http://schemas.microsoft.com/office/drawing/2014/main" id="{6BDA4C28-CFE0-0A53-4BEB-C785AEF567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11829" y="1285339"/>
              <a:ext cx="485128" cy="541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" name="Text Box 20">
              <a:extLst>
                <a:ext uri="{FF2B5EF4-FFF2-40B4-BE49-F238E27FC236}">
                  <a16:creationId xmlns:a16="http://schemas.microsoft.com/office/drawing/2014/main" id="{471D036B-2126-AD24-B86D-F90A8360F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FXS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89" name="Text Box 20">
              <a:extLst>
                <a:ext uri="{FF2B5EF4-FFF2-40B4-BE49-F238E27FC236}">
                  <a16:creationId xmlns:a16="http://schemas.microsoft.com/office/drawing/2014/main" id="{4AE9441D-1723-FCF4-46A9-20D2DAFFB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FXO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2" name="Text Box 20">
              <a:extLst>
                <a:ext uri="{FF2B5EF4-FFF2-40B4-BE49-F238E27FC236}">
                  <a16:creationId xmlns:a16="http://schemas.microsoft.com/office/drawing/2014/main" id="{5DBBAD8D-4826-5173-9FC8-183596576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Telephone</a:t>
              </a:r>
            </a:p>
          </p:txBody>
        </p:sp>
        <p:pic>
          <p:nvPicPr>
            <p:cNvPr id="5" name="Picture 264">
              <a:extLst>
                <a:ext uri="{FF2B5EF4-FFF2-40B4-BE49-F238E27FC236}">
                  <a16:creationId xmlns:a16="http://schemas.microsoft.com/office/drawing/2014/main" id="{FCA6B633-10E1-B6DF-FFFB-30D649B1FF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651861" y="1280855"/>
              <a:ext cx="539375" cy="565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80231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49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453744" y="120721"/>
            <a:ext cx="22132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TD(HOT Line)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pic>
          <p:nvPicPr>
            <p:cNvPr id="72" name="Picture 257" descr="C:\Documents and Settings\ks\Local Settings\Temporary Internet Files\Content.IE5\OHMVC1YV\MCj04339070000[1].png">
              <a:extLst>
                <a:ext uri="{FF2B5EF4-FFF2-40B4-BE49-F238E27FC236}">
                  <a16:creationId xmlns:a16="http://schemas.microsoft.com/office/drawing/2014/main" id="{6BDA4C28-CFE0-0A53-4BEB-C785AEF567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1829" y="1285339"/>
              <a:ext cx="485128" cy="541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FXS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FXS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Telephone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Telephone</a:t>
              </a:r>
            </a:p>
          </p:txBody>
        </p:sp>
        <p:pic>
          <p:nvPicPr>
            <p:cNvPr id="95" name="Picture 257" descr="C:\Documents and Settings\ks\Local Settings\Temporary Internet Files\Content.IE5\OHMVC1YV\MCj04339070000[1].png">
              <a:extLst>
                <a:ext uri="{FF2B5EF4-FFF2-40B4-BE49-F238E27FC236}">
                  <a16:creationId xmlns:a16="http://schemas.microsoft.com/office/drawing/2014/main" id="{68D83205-0ADA-ADA9-DD50-EBBD4E791E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633195" y="1293680"/>
              <a:ext cx="485128" cy="541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060D6846-1351-6323-06FB-62A8C747C32A}"/>
              </a:ext>
            </a:extLst>
          </p:cNvPr>
          <p:cNvGrpSpPr/>
          <p:nvPr/>
        </p:nvGrpSpPr>
        <p:grpSpPr>
          <a:xfrm>
            <a:off x="5680107" y="2102507"/>
            <a:ext cx="3650785" cy="4204431"/>
            <a:chOff x="4716016" y="2996952"/>
            <a:chExt cx="3650785" cy="3570825"/>
          </a:xfrm>
        </p:grpSpPr>
        <p:pic>
          <p:nvPicPr>
            <p:cNvPr id="97" name="Picture 854">
              <a:extLst>
                <a:ext uri="{FF2B5EF4-FFF2-40B4-BE49-F238E27FC236}">
                  <a16:creationId xmlns:a16="http://schemas.microsoft.com/office/drawing/2014/main" id="{A1F95F12-CA54-213A-8060-65DD9BEC2F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16016" y="2996952"/>
              <a:ext cx="3650785" cy="35708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98" name="모서리가 둥근 직사각형 98">
              <a:extLst>
                <a:ext uri="{FF2B5EF4-FFF2-40B4-BE49-F238E27FC236}">
                  <a16:creationId xmlns:a16="http://schemas.microsoft.com/office/drawing/2014/main" id="{98023CB9-9289-687D-5B93-BBB46C05F4BC}"/>
                </a:ext>
              </a:extLst>
            </p:cNvPr>
            <p:cNvSpPr/>
            <p:nvPr/>
          </p:nvSpPr>
          <p:spPr>
            <a:xfrm>
              <a:off x="5352933" y="4258351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모서리가 둥근 직사각형 99">
              <a:extLst>
                <a:ext uri="{FF2B5EF4-FFF2-40B4-BE49-F238E27FC236}">
                  <a16:creationId xmlns:a16="http://schemas.microsoft.com/office/drawing/2014/main" id="{F54378DB-53B9-4052-E49E-0A9DF1058AD4}"/>
                </a:ext>
              </a:extLst>
            </p:cNvPr>
            <p:cNvSpPr/>
            <p:nvPr/>
          </p:nvSpPr>
          <p:spPr>
            <a:xfrm>
              <a:off x="6105709" y="398271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모서리가 둥근 직사각형 100">
              <a:extLst>
                <a:ext uri="{FF2B5EF4-FFF2-40B4-BE49-F238E27FC236}">
                  <a16:creationId xmlns:a16="http://schemas.microsoft.com/office/drawing/2014/main" id="{5A767428-F5F1-D50E-465C-EBDA85BA9CCE}"/>
                </a:ext>
              </a:extLst>
            </p:cNvPr>
            <p:cNvSpPr/>
            <p:nvPr/>
          </p:nvSpPr>
          <p:spPr>
            <a:xfrm>
              <a:off x="7605570" y="4134677"/>
              <a:ext cx="393442" cy="114561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모서리가 둥근 직사각형 101">
              <a:extLst>
                <a:ext uri="{FF2B5EF4-FFF2-40B4-BE49-F238E27FC236}">
                  <a16:creationId xmlns:a16="http://schemas.microsoft.com/office/drawing/2014/main" id="{04843FF3-4C2D-A967-499C-4999BDB13DAE}"/>
                </a:ext>
              </a:extLst>
            </p:cNvPr>
            <p:cNvSpPr/>
            <p:nvPr/>
          </p:nvSpPr>
          <p:spPr>
            <a:xfrm>
              <a:off x="5714661" y="4380167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모서리가 둥근 직사각형 102">
              <a:extLst>
                <a:ext uri="{FF2B5EF4-FFF2-40B4-BE49-F238E27FC236}">
                  <a16:creationId xmlns:a16="http://schemas.microsoft.com/office/drawing/2014/main" id="{623EEF63-3A60-DE10-FF02-9CA1ED5DA97A}"/>
                </a:ext>
              </a:extLst>
            </p:cNvPr>
            <p:cNvSpPr/>
            <p:nvPr/>
          </p:nvSpPr>
          <p:spPr>
            <a:xfrm>
              <a:off x="5714661" y="45312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8DDCDBA4-F8A8-AC8F-B73B-5A8EFCBA0465}"/>
              </a:ext>
            </a:extLst>
          </p:cNvPr>
          <p:cNvGrpSpPr/>
          <p:nvPr/>
        </p:nvGrpSpPr>
        <p:grpSpPr>
          <a:xfrm>
            <a:off x="588628" y="2125982"/>
            <a:ext cx="3650785" cy="4180957"/>
            <a:chOff x="467544" y="2996952"/>
            <a:chExt cx="3650785" cy="3570825"/>
          </a:xfrm>
        </p:grpSpPr>
        <p:pic>
          <p:nvPicPr>
            <p:cNvPr id="104" name="Picture 854">
              <a:extLst>
                <a:ext uri="{FF2B5EF4-FFF2-40B4-BE49-F238E27FC236}">
                  <a16:creationId xmlns:a16="http://schemas.microsoft.com/office/drawing/2014/main" id="{C27657BB-D030-72FA-D66C-1FE5645C57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2996952"/>
              <a:ext cx="3650785" cy="35708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05" name="모서리가 둥근 직사각형 51">
              <a:extLst>
                <a:ext uri="{FF2B5EF4-FFF2-40B4-BE49-F238E27FC236}">
                  <a16:creationId xmlns:a16="http://schemas.microsoft.com/office/drawing/2014/main" id="{755656E6-ACA2-C309-72E9-D7F6F9DAD2CF}"/>
                </a:ext>
              </a:extLst>
            </p:cNvPr>
            <p:cNvSpPr/>
            <p:nvPr/>
          </p:nvSpPr>
          <p:spPr>
            <a:xfrm>
              <a:off x="3385538" y="4142630"/>
              <a:ext cx="359525" cy="117050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모서리가 둥근 직사각형 52">
              <a:extLst>
                <a:ext uri="{FF2B5EF4-FFF2-40B4-BE49-F238E27FC236}">
                  <a16:creationId xmlns:a16="http://schemas.microsoft.com/office/drawing/2014/main" id="{752A8C1D-1259-1510-F155-39698ECD2F78}"/>
                </a:ext>
              </a:extLst>
            </p:cNvPr>
            <p:cNvSpPr/>
            <p:nvPr/>
          </p:nvSpPr>
          <p:spPr>
            <a:xfrm>
              <a:off x="1133818" y="423953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모서리가 둥근 직사각형 53">
              <a:extLst>
                <a:ext uri="{FF2B5EF4-FFF2-40B4-BE49-F238E27FC236}">
                  <a16:creationId xmlns:a16="http://schemas.microsoft.com/office/drawing/2014/main" id="{CFF3C9E5-5B1C-A133-8DFE-4B7ED63D2D88}"/>
                </a:ext>
              </a:extLst>
            </p:cNvPr>
            <p:cNvSpPr/>
            <p:nvPr/>
          </p:nvSpPr>
          <p:spPr>
            <a:xfrm>
              <a:off x="1547285" y="435085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모서리가 둥근 직사각형 54">
              <a:extLst>
                <a:ext uri="{FF2B5EF4-FFF2-40B4-BE49-F238E27FC236}">
                  <a16:creationId xmlns:a16="http://schemas.microsoft.com/office/drawing/2014/main" id="{A31157CF-D243-BE0E-082E-2D60F2733391}"/>
                </a:ext>
              </a:extLst>
            </p:cNvPr>
            <p:cNvSpPr/>
            <p:nvPr/>
          </p:nvSpPr>
          <p:spPr>
            <a:xfrm>
              <a:off x="1539334" y="451782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모서리가 둥근 직사각형 63">
              <a:extLst>
                <a:ext uri="{FF2B5EF4-FFF2-40B4-BE49-F238E27FC236}">
                  <a16:creationId xmlns:a16="http://schemas.microsoft.com/office/drawing/2014/main" id="{8D409C39-8B54-1015-1187-5D9D5D387198}"/>
                </a:ext>
              </a:extLst>
            </p:cNvPr>
            <p:cNvSpPr/>
            <p:nvPr/>
          </p:nvSpPr>
          <p:spPr>
            <a:xfrm>
              <a:off x="1873735" y="398509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1158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50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915564" y="120721"/>
            <a:ext cx="17513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DID-DOD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DD98A2F-0AD1-06FA-5391-89356EC48385}"/>
              </a:ext>
            </a:extLst>
          </p:cNvPr>
          <p:cNvGrpSpPr/>
          <p:nvPr/>
        </p:nvGrpSpPr>
        <p:grpSpPr>
          <a:xfrm>
            <a:off x="5711991" y="2088323"/>
            <a:ext cx="3618980" cy="4180957"/>
            <a:chOff x="4747821" y="2997398"/>
            <a:chExt cx="3618980" cy="3581907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EBA466CA-69A6-FB99-D5D3-92A7146A45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47821" y="2997398"/>
              <a:ext cx="3618980" cy="35819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5" name="모서리가 둥근 직사각형 98">
              <a:extLst>
                <a:ext uri="{FF2B5EF4-FFF2-40B4-BE49-F238E27FC236}">
                  <a16:creationId xmlns:a16="http://schemas.microsoft.com/office/drawing/2014/main" id="{50D34ACB-DE90-A22D-977E-91B33BC2F34A}"/>
                </a:ext>
              </a:extLst>
            </p:cNvPr>
            <p:cNvSpPr/>
            <p:nvPr/>
          </p:nvSpPr>
          <p:spPr>
            <a:xfrm>
              <a:off x="5352933" y="4258351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모서리가 둥근 직사각형 99">
              <a:extLst>
                <a:ext uri="{FF2B5EF4-FFF2-40B4-BE49-F238E27FC236}">
                  <a16:creationId xmlns:a16="http://schemas.microsoft.com/office/drawing/2014/main" id="{9206D305-DD24-C125-9547-D3D79AAE10D7}"/>
                </a:ext>
              </a:extLst>
            </p:cNvPr>
            <p:cNvSpPr/>
            <p:nvPr/>
          </p:nvSpPr>
          <p:spPr>
            <a:xfrm>
              <a:off x="6105709" y="398271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모서리가 둥근 직사각형 100">
              <a:extLst>
                <a:ext uri="{FF2B5EF4-FFF2-40B4-BE49-F238E27FC236}">
                  <a16:creationId xmlns:a16="http://schemas.microsoft.com/office/drawing/2014/main" id="{8247759B-122D-8F83-67AE-63B23255BB6F}"/>
                </a:ext>
              </a:extLst>
            </p:cNvPr>
            <p:cNvSpPr/>
            <p:nvPr/>
          </p:nvSpPr>
          <p:spPr>
            <a:xfrm>
              <a:off x="7257214" y="4117774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101">
              <a:extLst>
                <a:ext uri="{FF2B5EF4-FFF2-40B4-BE49-F238E27FC236}">
                  <a16:creationId xmlns:a16="http://schemas.microsoft.com/office/drawing/2014/main" id="{5AD73288-3174-86BC-9D17-9D370C8E28A6}"/>
                </a:ext>
              </a:extLst>
            </p:cNvPr>
            <p:cNvSpPr/>
            <p:nvPr/>
          </p:nvSpPr>
          <p:spPr>
            <a:xfrm>
              <a:off x="5714661" y="4380167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모서리가 둥근 직사각형 102">
              <a:extLst>
                <a:ext uri="{FF2B5EF4-FFF2-40B4-BE49-F238E27FC236}">
                  <a16:creationId xmlns:a16="http://schemas.microsoft.com/office/drawing/2014/main" id="{92D1109D-1C7E-6CF4-ABEC-489292A64CF1}"/>
                </a:ext>
              </a:extLst>
            </p:cNvPr>
            <p:cNvSpPr/>
            <p:nvPr/>
          </p:nvSpPr>
          <p:spPr>
            <a:xfrm>
              <a:off x="5714661" y="45312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ED2B81F-BB54-55A4-9F68-721FB6CBB5B2}"/>
              </a:ext>
            </a:extLst>
          </p:cNvPr>
          <p:cNvGrpSpPr/>
          <p:nvPr/>
        </p:nvGrpSpPr>
        <p:grpSpPr>
          <a:xfrm>
            <a:off x="619076" y="2098616"/>
            <a:ext cx="3626931" cy="4180202"/>
            <a:chOff x="539552" y="2996952"/>
            <a:chExt cx="3626931" cy="3559973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EDD17AD6-3693-D473-F613-030976CDEA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2996952"/>
              <a:ext cx="3626931" cy="355997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" name="모서리가 둥근 직사각형 51">
              <a:extLst>
                <a:ext uri="{FF2B5EF4-FFF2-40B4-BE49-F238E27FC236}">
                  <a16:creationId xmlns:a16="http://schemas.microsoft.com/office/drawing/2014/main" id="{3EE73B16-3158-F443-66D1-F2EC246E4980}"/>
                </a:ext>
              </a:extLst>
            </p:cNvPr>
            <p:cNvSpPr/>
            <p:nvPr/>
          </p:nvSpPr>
          <p:spPr>
            <a:xfrm>
              <a:off x="1555237" y="412026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52">
              <a:extLst>
                <a:ext uri="{FF2B5EF4-FFF2-40B4-BE49-F238E27FC236}">
                  <a16:creationId xmlns:a16="http://schemas.microsoft.com/office/drawing/2014/main" id="{D46F7D94-BCB2-055E-A785-A0247130B18B}"/>
                </a:ext>
              </a:extLst>
            </p:cNvPr>
            <p:cNvSpPr/>
            <p:nvPr/>
          </p:nvSpPr>
          <p:spPr>
            <a:xfrm>
              <a:off x="1133818" y="423953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53">
              <a:extLst>
                <a:ext uri="{FF2B5EF4-FFF2-40B4-BE49-F238E27FC236}">
                  <a16:creationId xmlns:a16="http://schemas.microsoft.com/office/drawing/2014/main" id="{B2EDF8AB-614F-68E9-339D-C292C6DB0309}"/>
                </a:ext>
              </a:extLst>
            </p:cNvPr>
            <p:cNvSpPr/>
            <p:nvPr/>
          </p:nvSpPr>
          <p:spPr>
            <a:xfrm>
              <a:off x="1547285" y="435085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54">
              <a:extLst>
                <a:ext uri="{FF2B5EF4-FFF2-40B4-BE49-F238E27FC236}">
                  <a16:creationId xmlns:a16="http://schemas.microsoft.com/office/drawing/2014/main" id="{C1B0B689-8A85-06A8-D2BB-03DC90659F04}"/>
                </a:ext>
              </a:extLst>
            </p:cNvPr>
            <p:cNvSpPr/>
            <p:nvPr/>
          </p:nvSpPr>
          <p:spPr>
            <a:xfrm>
              <a:off x="1539334" y="451782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63">
              <a:extLst>
                <a:ext uri="{FF2B5EF4-FFF2-40B4-BE49-F238E27FC236}">
                  <a16:creationId xmlns:a16="http://schemas.microsoft.com/office/drawing/2014/main" id="{45D03575-F106-215A-8E24-D16CB893063F}"/>
                </a:ext>
              </a:extLst>
            </p:cNvPr>
            <p:cNvSpPr/>
            <p:nvPr/>
          </p:nvSpPr>
          <p:spPr>
            <a:xfrm>
              <a:off x="1921443" y="396918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FXS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FXO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Exchange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Exchange</a:t>
              </a:r>
            </a:p>
          </p:txBody>
        </p:sp>
        <p:pic>
          <p:nvPicPr>
            <p:cNvPr id="19" name="Picture 264">
              <a:extLst>
                <a:ext uri="{FF2B5EF4-FFF2-40B4-BE49-F238E27FC236}">
                  <a16:creationId xmlns:a16="http://schemas.microsoft.com/office/drawing/2014/main" id="{4F8B9C54-A135-493D-F172-FC7BDC4C5A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651861" y="1280855"/>
              <a:ext cx="539375" cy="565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64">
              <a:extLst>
                <a:ext uri="{FF2B5EF4-FFF2-40B4-BE49-F238E27FC236}">
                  <a16:creationId xmlns:a16="http://schemas.microsoft.com/office/drawing/2014/main" id="{C6CADF0B-0A9D-47AD-DAE3-1AA72B30DF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57582" y="1330652"/>
              <a:ext cx="539375" cy="565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346623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51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786256" y="120721"/>
            <a:ext cx="1880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>
                <a:cs typeface="Aharoni" panose="02010803020104030203" pitchFamily="2" charset="-79"/>
              </a:rPr>
              <a:t> </a:t>
            </a:r>
            <a:r>
              <a:rPr lang="ko-KR" altLang="en-US" sz="2000">
                <a:highlight>
                  <a:srgbClr val="FFFF00"/>
                </a:highlight>
                <a:cs typeface="Aharoni" panose="02010803020104030203" pitchFamily="2" charset="-79"/>
              </a:rPr>
              <a:t>군용전화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4777B88-C71F-A680-D056-D5DAE48BB3AF}"/>
              </a:ext>
            </a:extLst>
          </p:cNvPr>
          <p:cNvGrpSpPr/>
          <p:nvPr/>
        </p:nvGrpSpPr>
        <p:grpSpPr>
          <a:xfrm>
            <a:off x="5692035" y="2088326"/>
            <a:ext cx="3626931" cy="4199234"/>
            <a:chOff x="4716016" y="2996952"/>
            <a:chExt cx="3659183" cy="3554923"/>
          </a:xfrm>
        </p:grpSpPr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9EEB6BE4-A4B8-C197-C486-BDC7CA0F85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016" y="2996952"/>
              <a:ext cx="3659183" cy="35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모서리가 둥근 직사각형 98">
              <a:extLst>
                <a:ext uri="{FF2B5EF4-FFF2-40B4-BE49-F238E27FC236}">
                  <a16:creationId xmlns:a16="http://schemas.microsoft.com/office/drawing/2014/main" id="{DE8C49B9-DAA5-2030-B43B-EB48E846E2F7}"/>
                </a:ext>
              </a:extLst>
            </p:cNvPr>
            <p:cNvSpPr/>
            <p:nvPr/>
          </p:nvSpPr>
          <p:spPr>
            <a:xfrm>
              <a:off x="5352933" y="4258351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모서리가 둥근 직사각형 99">
              <a:extLst>
                <a:ext uri="{FF2B5EF4-FFF2-40B4-BE49-F238E27FC236}">
                  <a16:creationId xmlns:a16="http://schemas.microsoft.com/office/drawing/2014/main" id="{75E084A8-835E-3FBB-5170-70132376CDEA}"/>
                </a:ext>
              </a:extLst>
            </p:cNvPr>
            <p:cNvSpPr/>
            <p:nvPr/>
          </p:nvSpPr>
          <p:spPr>
            <a:xfrm>
              <a:off x="6105709" y="398271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모서리가 둥근 직사각형 101">
              <a:extLst>
                <a:ext uri="{FF2B5EF4-FFF2-40B4-BE49-F238E27FC236}">
                  <a16:creationId xmlns:a16="http://schemas.microsoft.com/office/drawing/2014/main" id="{752C9DA1-E0BF-AF2E-62B7-889B3A72036A}"/>
                </a:ext>
              </a:extLst>
            </p:cNvPr>
            <p:cNvSpPr/>
            <p:nvPr/>
          </p:nvSpPr>
          <p:spPr>
            <a:xfrm>
              <a:off x="5714661" y="4380167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102">
              <a:extLst>
                <a:ext uri="{FF2B5EF4-FFF2-40B4-BE49-F238E27FC236}">
                  <a16:creationId xmlns:a16="http://schemas.microsoft.com/office/drawing/2014/main" id="{1AF3338E-6D2F-9876-5886-FF067D5A3353}"/>
                </a:ext>
              </a:extLst>
            </p:cNvPr>
            <p:cNvSpPr/>
            <p:nvPr/>
          </p:nvSpPr>
          <p:spPr>
            <a:xfrm>
              <a:off x="5714661" y="45312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DBAE9BA6-F930-F9DE-30A2-11200A9725C9}"/>
              </a:ext>
            </a:extLst>
          </p:cNvPr>
          <p:cNvGrpSpPr/>
          <p:nvPr/>
        </p:nvGrpSpPr>
        <p:grpSpPr>
          <a:xfrm>
            <a:off x="611829" y="2088326"/>
            <a:ext cx="3626931" cy="4183728"/>
            <a:chOff x="499349" y="2996952"/>
            <a:chExt cx="3659183" cy="3554923"/>
          </a:xfrm>
        </p:grpSpPr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F2BD802-0BFB-77FD-AF85-3729D3608F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9349" y="2996952"/>
              <a:ext cx="3659183" cy="35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모서리가 둥근 직사각형 52">
              <a:extLst>
                <a:ext uri="{FF2B5EF4-FFF2-40B4-BE49-F238E27FC236}">
                  <a16:creationId xmlns:a16="http://schemas.microsoft.com/office/drawing/2014/main" id="{01AEF88F-5BC7-9D77-B064-1363E616E8B5}"/>
                </a:ext>
              </a:extLst>
            </p:cNvPr>
            <p:cNvSpPr/>
            <p:nvPr/>
          </p:nvSpPr>
          <p:spPr>
            <a:xfrm>
              <a:off x="1133818" y="423953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8" name="모서리가 둥근 직사각형 53">
              <a:extLst>
                <a:ext uri="{FF2B5EF4-FFF2-40B4-BE49-F238E27FC236}">
                  <a16:creationId xmlns:a16="http://schemas.microsoft.com/office/drawing/2014/main" id="{8EF2245E-29B0-5710-3A32-CA31CED35DA7}"/>
                </a:ext>
              </a:extLst>
            </p:cNvPr>
            <p:cNvSpPr/>
            <p:nvPr/>
          </p:nvSpPr>
          <p:spPr>
            <a:xfrm>
              <a:off x="1547285" y="435085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모서리가 둥근 직사각형 54">
              <a:extLst>
                <a:ext uri="{FF2B5EF4-FFF2-40B4-BE49-F238E27FC236}">
                  <a16:creationId xmlns:a16="http://schemas.microsoft.com/office/drawing/2014/main" id="{92DC24B9-91A0-A911-7ED3-1176FEA543AC}"/>
                </a:ext>
              </a:extLst>
            </p:cNvPr>
            <p:cNvSpPr/>
            <p:nvPr/>
          </p:nvSpPr>
          <p:spPr>
            <a:xfrm>
              <a:off x="1539334" y="451782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모서리가 둥근 직사각형 63">
              <a:extLst>
                <a:ext uri="{FF2B5EF4-FFF2-40B4-BE49-F238E27FC236}">
                  <a16:creationId xmlns:a16="http://schemas.microsoft.com/office/drawing/2014/main" id="{4D822438-0961-65B1-DEC3-F5D4A97B8596}"/>
                </a:ext>
              </a:extLst>
            </p:cNvPr>
            <p:cNvSpPr/>
            <p:nvPr/>
          </p:nvSpPr>
          <p:spPr>
            <a:xfrm>
              <a:off x="1873735" y="398509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RD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RD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latin typeface="Tahoma" pitchFamily="34" charset="0"/>
                </a:rPr>
                <a:t>자석식 </a:t>
              </a:r>
              <a:r>
                <a:rPr lang="en-US" altLang="ko-KR" sz="1200" b="1" dirty="0">
                  <a:latin typeface="Tahoma" pitchFamily="34" charset="0"/>
                </a:rPr>
                <a:t>Phone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latin typeface="Tahoma" pitchFamily="34" charset="0"/>
                </a:rPr>
                <a:t>자석식 </a:t>
              </a:r>
              <a:r>
                <a:rPr lang="en-US" altLang="ko-KR" sz="1200" b="1" dirty="0">
                  <a:latin typeface="Tahoma" pitchFamily="34" charset="0"/>
                </a:rPr>
                <a:t>phone</a:t>
              </a:r>
            </a:p>
          </p:txBody>
        </p:sp>
        <p:pic>
          <p:nvPicPr>
            <p:cNvPr id="31" name="Picture 247">
              <a:extLst>
                <a:ext uri="{FF2B5EF4-FFF2-40B4-BE49-F238E27FC236}">
                  <a16:creationId xmlns:a16="http://schemas.microsoft.com/office/drawing/2014/main" id="{BF9AF398-F7AB-7FE6-DA9A-F497A74BBA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33404" y="1330124"/>
              <a:ext cx="432047" cy="524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247">
              <a:extLst>
                <a:ext uri="{FF2B5EF4-FFF2-40B4-BE49-F238E27FC236}">
                  <a16:creationId xmlns:a16="http://schemas.microsoft.com/office/drawing/2014/main" id="{5A88BDC0-31C0-DC70-408A-448CEE3C16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93372" y="1365874"/>
              <a:ext cx="432047" cy="524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134455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52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81288B-BF5F-2C84-9725-6A5A887F9619}"/>
              </a:ext>
            </a:extLst>
          </p:cNvPr>
          <p:cNvSpPr txBox="1"/>
          <p:nvPr/>
        </p:nvSpPr>
        <p:spPr>
          <a:xfrm>
            <a:off x="7786256" y="120721"/>
            <a:ext cx="1880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2W E&amp;M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2WE&amp;M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2WE&amp;M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2W Modem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2W Modem</a:t>
              </a:r>
            </a:p>
          </p:txBody>
        </p:sp>
        <p:pic>
          <p:nvPicPr>
            <p:cNvPr id="2" name="Picture 259" descr="C:\Documents and Settings\ks\Local Settings\Temporary Internet Files\Content.IE5\OHMVC1YV\MCj04348450000[1].png">
              <a:extLst>
                <a:ext uri="{FF2B5EF4-FFF2-40B4-BE49-F238E27FC236}">
                  <a16:creationId xmlns:a16="http://schemas.microsoft.com/office/drawing/2014/main" id="{5236C3F7-A267-0DB1-4F3A-A000F3B3D4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3777" y="1404781"/>
              <a:ext cx="864096" cy="34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59" descr="C:\Documents and Settings\ks\Local Settings\Temporary Internet Files\Content.IE5\OHMVC1YV\MCj04348450000[1].png">
              <a:extLst>
                <a:ext uri="{FF2B5EF4-FFF2-40B4-BE49-F238E27FC236}">
                  <a16:creationId xmlns:a16="http://schemas.microsoft.com/office/drawing/2014/main" id="{AC927E26-3936-E62F-7EC6-61802676A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46875" y="1417919"/>
              <a:ext cx="864096" cy="34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4D0F0B1F-A45B-C913-57E6-1D04228B51A1}"/>
              </a:ext>
            </a:extLst>
          </p:cNvPr>
          <p:cNvGrpSpPr/>
          <p:nvPr/>
        </p:nvGrpSpPr>
        <p:grpSpPr>
          <a:xfrm>
            <a:off x="5685436" y="2126076"/>
            <a:ext cx="3683037" cy="4199232"/>
            <a:chOff x="5395840" y="2695168"/>
            <a:chExt cx="3683037" cy="4199232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7FBA921C-44F4-79B6-413C-B4D3420934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95840" y="2695168"/>
              <a:ext cx="3683037" cy="4199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모서리가 둥근 직사각형 98">
              <a:extLst>
                <a:ext uri="{FF2B5EF4-FFF2-40B4-BE49-F238E27FC236}">
                  <a16:creationId xmlns:a16="http://schemas.microsoft.com/office/drawing/2014/main" id="{6C08F71D-8433-D5F9-968B-D2EEAC51E531}"/>
                </a:ext>
              </a:extLst>
            </p:cNvPr>
            <p:cNvSpPr/>
            <p:nvPr/>
          </p:nvSpPr>
          <p:spPr>
            <a:xfrm>
              <a:off x="6018149" y="4183229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99">
              <a:extLst>
                <a:ext uri="{FF2B5EF4-FFF2-40B4-BE49-F238E27FC236}">
                  <a16:creationId xmlns:a16="http://schemas.microsoft.com/office/drawing/2014/main" id="{F9C5BACF-5865-AECB-583F-BACF27B00DAA}"/>
                </a:ext>
              </a:extLst>
            </p:cNvPr>
            <p:cNvSpPr/>
            <p:nvPr/>
          </p:nvSpPr>
          <p:spPr>
            <a:xfrm>
              <a:off x="6798436" y="3886166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모서리가 둥근 직사각형 101">
              <a:extLst>
                <a:ext uri="{FF2B5EF4-FFF2-40B4-BE49-F238E27FC236}">
                  <a16:creationId xmlns:a16="http://schemas.microsoft.com/office/drawing/2014/main" id="{13591196-7BD6-1D56-E85B-68EDBDFA5C1D}"/>
                </a:ext>
              </a:extLst>
            </p:cNvPr>
            <p:cNvSpPr/>
            <p:nvPr/>
          </p:nvSpPr>
          <p:spPr>
            <a:xfrm>
              <a:off x="6447904" y="4332330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모서리가 둥근 직사각형 102">
              <a:extLst>
                <a:ext uri="{FF2B5EF4-FFF2-40B4-BE49-F238E27FC236}">
                  <a16:creationId xmlns:a16="http://schemas.microsoft.com/office/drawing/2014/main" id="{FA2D84F5-3557-7D9B-28F3-2ECFF51A39D4}"/>
                </a:ext>
              </a:extLst>
            </p:cNvPr>
            <p:cNvSpPr/>
            <p:nvPr/>
          </p:nvSpPr>
          <p:spPr>
            <a:xfrm>
              <a:off x="6447904" y="448348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97A743B-D78C-7878-E737-285614A32124}"/>
              </a:ext>
            </a:extLst>
          </p:cNvPr>
          <p:cNvGrpSpPr/>
          <p:nvPr/>
        </p:nvGrpSpPr>
        <p:grpSpPr>
          <a:xfrm>
            <a:off x="616739" y="2146988"/>
            <a:ext cx="3683037" cy="4199233"/>
            <a:chOff x="487991" y="2997560"/>
            <a:chExt cx="3683037" cy="3544074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264303B3-E295-3D1F-6741-1FCECB43CD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7991" y="2997560"/>
              <a:ext cx="3683037" cy="3544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모서리가 둥근 직사각형 52">
              <a:extLst>
                <a:ext uri="{FF2B5EF4-FFF2-40B4-BE49-F238E27FC236}">
                  <a16:creationId xmlns:a16="http://schemas.microsoft.com/office/drawing/2014/main" id="{301665EB-5DAB-33D2-66ED-0053DEE48325}"/>
                </a:ext>
              </a:extLst>
            </p:cNvPr>
            <p:cNvSpPr/>
            <p:nvPr/>
          </p:nvSpPr>
          <p:spPr>
            <a:xfrm>
              <a:off x="1133818" y="423953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53">
              <a:extLst>
                <a:ext uri="{FF2B5EF4-FFF2-40B4-BE49-F238E27FC236}">
                  <a16:creationId xmlns:a16="http://schemas.microsoft.com/office/drawing/2014/main" id="{D2D43F06-642C-D21E-F1E6-992C09AA0AC6}"/>
                </a:ext>
              </a:extLst>
            </p:cNvPr>
            <p:cNvSpPr/>
            <p:nvPr/>
          </p:nvSpPr>
          <p:spPr>
            <a:xfrm>
              <a:off x="1547285" y="435085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54">
              <a:extLst>
                <a:ext uri="{FF2B5EF4-FFF2-40B4-BE49-F238E27FC236}">
                  <a16:creationId xmlns:a16="http://schemas.microsoft.com/office/drawing/2014/main" id="{B5E51B39-4233-2EC7-C80B-725F731DF892}"/>
                </a:ext>
              </a:extLst>
            </p:cNvPr>
            <p:cNvSpPr/>
            <p:nvPr/>
          </p:nvSpPr>
          <p:spPr>
            <a:xfrm>
              <a:off x="1539334" y="451782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63">
              <a:extLst>
                <a:ext uri="{FF2B5EF4-FFF2-40B4-BE49-F238E27FC236}">
                  <a16:creationId xmlns:a16="http://schemas.microsoft.com/office/drawing/2014/main" id="{2BBA6820-1989-DAB3-E03D-8C243B64070A}"/>
                </a:ext>
              </a:extLst>
            </p:cNvPr>
            <p:cNvSpPr/>
            <p:nvPr/>
          </p:nvSpPr>
          <p:spPr>
            <a:xfrm>
              <a:off x="1873735" y="398509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96587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53</a:t>
            </a:r>
            <a:endParaRPr lang="ko-KR" altLang="en-US" dirty="0"/>
          </a:p>
        </p:txBody>
      </p:sp>
      <p:grpSp>
        <p:nvGrpSpPr>
          <p:cNvPr id="29" name="그룹 28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4WE&amp;M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4WE&amp;M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4W Modem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4W Modem</a:t>
              </a:r>
            </a:p>
          </p:txBody>
        </p:sp>
        <p:pic>
          <p:nvPicPr>
            <p:cNvPr id="2" name="Picture 259" descr="C:\Documents and Settings\ks\Local Settings\Temporary Internet Files\Content.IE5\OHMVC1YV\MCj04348450000[1].png">
              <a:extLst>
                <a:ext uri="{FF2B5EF4-FFF2-40B4-BE49-F238E27FC236}">
                  <a16:creationId xmlns:a16="http://schemas.microsoft.com/office/drawing/2014/main" id="{5236C3F7-A267-0DB1-4F3A-A000F3B3D4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3777" y="1404781"/>
              <a:ext cx="864096" cy="34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59" descr="C:\Documents and Settings\ks\Local Settings\Temporary Internet Files\Content.IE5\OHMVC1YV\MCj04348450000[1].png">
              <a:extLst>
                <a:ext uri="{FF2B5EF4-FFF2-40B4-BE49-F238E27FC236}">
                  <a16:creationId xmlns:a16="http://schemas.microsoft.com/office/drawing/2014/main" id="{AC927E26-3936-E62F-7EC6-61802676A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46875" y="1417919"/>
              <a:ext cx="864096" cy="34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4D0F0B1F-A45B-C913-57E6-1D04228B51A1}"/>
              </a:ext>
            </a:extLst>
          </p:cNvPr>
          <p:cNvGrpSpPr/>
          <p:nvPr/>
        </p:nvGrpSpPr>
        <p:grpSpPr>
          <a:xfrm>
            <a:off x="5685436" y="2126076"/>
            <a:ext cx="3683037" cy="4199232"/>
            <a:chOff x="5395840" y="2695168"/>
            <a:chExt cx="3683037" cy="4199232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7FBA921C-44F4-79B6-413C-B4D3420934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95840" y="2695168"/>
              <a:ext cx="3683037" cy="4199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모서리가 둥근 직사각형 98">
              <a:extLst>
                <a:ext uri="{FF2B5EF4-FFF2-40B4-BE49-F238E27FC236}">
                  <a16:creationId xmlns:a16="http://schemas.microsoft.com/office/drawing/2014/main" id="{6C08F71D-8433-D5F9-968B-D2EEAC51E531}"/>
                </a:ext>
              </a:extLst>
            </p:cNvPr>
            <p:cNvSpPr/>
            <p:nvPr/>
          </p:nvSpPr>
          <p:spPr>
            <a:xfrm>
              <a:off x="6018149" y="4187645"/>
              <a:ext cx="296726" cy="14775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99">
              <a:extLst>
                <a:ext uri="{FF2B5EF4-FFF2-40B4-BE49-F238E27FC236}">
                  <a16:creationId xmlns:a16="http://schemas.microsoft.com/office/drawing/2014/main" id="{F9C5BACF-5865-AECB-583F-BACF27B00DAA}"/>
                </a:ext>
              </a:extLst>
            </p:cNvPr>
            <p:cNvSpPr/>
            <p:nvPr/>
          </p:nvSpPr>
          <p:spPr>
            <a:xfrm>
              <a:off x="6798436" y="3886166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모서리가 둥근 직사각형 101">
              <a:extLst>
                <a:ext uri="{FF2B5EF4-FFF2-40B4-BE49-F238E27FC236}">
                  <a16:creationId xmlns:a16="http://schemas.microsoft.com/office/drawing/2014/main" id="{13591196-7BD6-1D56-E85B-68EDBDFA5C1D}"/>
                </a:ext>
              </a:extLst>
            </p:cNvPr>
            <p:cNvSpPr/>
            <p:nvPr/>
          </p:nvSpPr>
          <p:spPr>
            <a:xfrm>
              <a:off x="6412390" y="432976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모서리가 둥근 직사각형 102">
              <a:extLst>
                <a:ext uri="{FF2B5EF4-FFF2-40B4-BE49-F238E27FC236}">
                  <a16:creationId xmlns:a16="http://schemas.microsoft.com/office/drawing/2014/main" id="{FA2D84F5-3557-7D9B-28F3-2ECFF51A39D4}"/>
                </a:ext>
              </a:extLst>
            </p:cNvPr>
            <p:cNvSpPr/>
            <p:nvPr/>
          </p:nvSpPr>
          <p:spPr>
            <a:xfrm>
              <a:off x="6412390" y="4495400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97A743B-D78C-7878-E737-285614A32124}"/>
              </a:ext>
            </a:extLst>
          </p:cNvPr>
          <p:cNvGrpSpPr/>
          <p:nvPr/>
        </p:nvGrpSpPr>
        <p:grpSpPr>
          <a:xfrm>
            <a:off x="616739" y="2146988"/>
            <a:ext cx="3683037" cy="4199233"/>
            <a:chOff x="487991" y="2997560"/>
            <a:chExt cx="3683037" cy="3544074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264303B3-E295-3D1F-6741-1FCECB43CD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7991" y="2997560"/>
              <a:ext cx="3683037" cy="3544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모서리가 둥근 직사각형 52">
              <a:extLst>
                <a:ext uri="{FF2B5EF4-FFF2-40B4-BE49-F238E27FC236}">
                  <a16:creationId xmlns:a16="http://schemas.microsoft.com/office/drawing/2014/main" id="{301665EB-5DAB-33D2-66ED-0053DEE48325}"/>
                </a:ext>
              </a:extLst>
            </p:cNvPr>
            <p:cNvSpPr/>
            <p:nvPr/>
          </p:nvSpPr>
          <p:spPr>
            <a:xfrm>
              <a:off x="1133818" y="4239533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53">
              <a:extLst>
                <a:ext uri="{FF2B5EF4-FFF2-40B4-BE49-F238E27FC236}">
                  <a16:creationId xmlns:a16="http://schemas.microsoft.com/office/drawing/2014/main" id="{D2D43F06-642C-D21E-F1E6-992C09AA0AC6}"/>
                </a:ext>
              </a:extLst>
            </p:cNvPr>
            <p:cNvSpPr/>
            <p:nvPr/>
          </p:nvSpPr>
          <p:spPr>
            <a:xfrm>
              <a:off x="1547285" y="435085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54">
              <a:extLst>
                <a:ext uri="{FF2B5EF4-FFF2-40B4-BE49-F238E27FC236}">
                  <a16:creationId xmlns:a16="http://schemas.microsoft.com/office/drawing/2014/main" id="{B5E51B39-4233-2EC7-C80B-725F731DF892}"/>
                </a:ext>
              </a:extLst>
            </p:cNvPr>
            <p:cNvSpPr/>
            <p:nvPr/>
          </p:nvSpPr>
          <p:spPr>
            <a:xfrm>
              <a:off x="1539334" y="4517828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63">
              <a:extLst>
                <a:ext uri="{FF2B5EF4-FFF2-40B4-BE49-F238E27FC236}">
                  <a16:creationId xmlns:a16="http://schemas.microsoft.com/office/drawing/2014/main" id="{2BBA6820-1989-DAB3-E03D-8C243B64070A}"/>
                </a:ext>
              </a:extLst>
            </p:cNvPr>
            <p:cNvSpPr/>
            <p:nvPr/>
          </p:nvSpPr>
          <p:spPr>
            <a:xfrm>
              <a:off x="1873735" y="3985091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FB57583-AAE5-CEC4-66B9-2682CBD5F8F9}"/>
              </a:ext>
            </a:extLst>
          </p:cNvPr>
          <p:cNvSpPr txBox="1"/>
          <p:nvPr/>
        </p:nvSpPr>
        <p:spPr>
          <a:xfrm>
            <a:off x="7786256" y="120721"/>
            <a:ext cx="1880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4W E&amp;M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305387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54</a:t>
            </a:r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B57583-AAE5-CEC4-66B9-2682CBD5F8F9}"/>
              </a:ext>
            </a:extLst>
          </p:cNvPr>
          <p:cNvSpPr txBox="1"/>
          <p:nvPr/>
        </p:nvSpPr>
        <p:spPr>
          <a:xfrm>
            <a:off x="7675418" y="120721"/>
            <a:ext cx="19915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OCUDP-AR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OCUDP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OCUDP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DSU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DSU</a:t>
              </a:r>
            </a:p>
          </p:txBody>
        </p:sp>
        <p:sp>
          <p:nvSpPr>
            <p:cNvPr id="10" name="modem">
              <a:extLst>
                <a:ext uri="{FF2B5EF4-FFF2-40B4-BE49-F238E27FC236}">
                  <a16:creationId xmlns:a16="http://schemas.microsoft.com/office/drawing/2014/main" id="{A0D17A4A-6948-8ABC-E12F-14F6A517814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67701" y="1500024"/>
              <a:ext cx="505530" cy="20247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0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0 w 21600"/>
                <a:gd name="T17" fmla="*/ 2147483647 h 21600"/>
                <a:gd name="T18" fmla="*/ 2147483647 w 21600"/>
                <a:gd name="T19" fmla="*/ 214748364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400 w 21600"/>
                <a:gd name="T31" fmla="*/ 22400 h 21600"/>
                <a:gd name="T32" fmla="*/ 21200 w 21600"/>
                <a:gd name="T33" fmla="*/ 300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sp>
          <p:nvSpPr>
            <p:cNvPr id="20" name="modem">
              <a:extLst>
                <a:ext uri="{FF2B5EF4-FFF2-40B4-BE49-F238E27FC236}">
                  <a16:creationId xmlns:a16="http://schemas.microsoft.com/office/drawing/2014/main" id="{5E0234BF-0920-845C-F9FD-B53E91BFA6C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630841" y="1460058"/>
              <a:ext cx="505530" cy="202474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0 w 21600"/>
                <a:gd name="T11" fmla="*/ 2147483647 h 21600"/>
                <a:gd name="T12" fmla="*/ 2147483647 w 21600"/>
                <a:gd name="T13" fmla="*/ 0 h 21600"/>
                <a:gd name="T14" fmla="*/ 2147483647 w 21600"/>
                <a:gd name="T15" fmla="*/ 2147483647 h 21600"/>
                <a:gd name="T16" fmla="*/ 0 w 21600"/>
                <a:gd name="T17" fmla="*/ 2147483647 h 21600"/>
                <a:gd name="T18" fmla="*/ 2147483647 w 21600"/>
                <a:gd name="T19" fmla="*/ 214748364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400 w 21600"/>
                <a:gd name="T31" fmla="*/ 22400 h 21600"/>
                <a:gd name="T32" fmla="*/ 21200 w 21600"/>
                <a:gd name="T33" fmla="*/ 300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BADD1B6-F563-2C42-8B69-9DFF6B514B30}"/>
              </a:ext>
            </a:extLst>
          </p:cNvPr>
          <p:cNvGrpSpPr/>
          <p:nvPr/>
        </p:nvGrpSpPr>
        <p:grpSpPr>
          <a:xfrm>
            <a:off x="590198" y="2155236"/>
            <a:ext cx="3672409" cy="4199233"/>
            <a:chOff x="467544" y="2996952"/>
            <a:chExt cx="3672409" cy="3552593"/>
          </a:xfrm>
        </p:grpSpPr>
        <p:pic>
          <p:nvPicPr>
            <p:cNvPr id="22" name="Picture 97">
              <a:extLst>
                <a:ext uri="{FF2B5EF4-FFF2-40B4-BE49-F238E27FC236}">
                  <a16:creationId xmlns:a16="http://schemas.microsoft.com/office/drawing/2014/main" id="{1F2C1EAD-11E3-0BB5-8C3C-6D6491B344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7544" y="2996952"/>
              <a:ext cx="3672409" cy="355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모서리가 둥근 직사각형 52">
              <a:extLst>
                <a:ext uri="{FF2B5EF4-FFF2-40B4-BE49-F238E27FC236}">
                  <a16:creationId xmlns:a16="http://schemas.microsoft.com/office/drawing/2014/main" id="{D8EAF93E-9279-6A78-8C9B-1D10ACCF86D3}"/>
                </a:ext>
              </a:extLst>
            </p:cNvPr>
            <p:cNvSpPr/>
            <p:nvPr/>
          </p:nvSpPr>
          <p:spPr>
            <a:xfrm>
              <a:off x="1495806" y="36115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53">
              <a:extLst>
                <a:ext uri="{FF2B5EF4-FFF2-40B4-BE49-F238E27FC236}">
                  <a16:creationId xmlns:a16="http://schemas.microsoft.com/office/drawing/2014/main" id="{1C8C8680-31F5-A8B3-0D37-F4B1C5C256EE}"/>
                </a:ext>
              </a:extLst>
            </p:cNvPr>
            <p:cNvSpPr/>
            <p:nvPr/>
          </p:nvSpPr>
          <p:spPr>
            <a:xfrm>
              <a:off x="1119416" y="386553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모서리가 둥근 직사각형 63">
              <a:extLst>
                <a:ext uri="{FF2B5EF4-FFF2-40B4-BE49-F238E27FC236}">
                  <a16:creationId xmlns:a16="http://schemas.microsoft.com/office/drawing/2014/main" id="{DE7A968A-BB3B-2FF5-22EA-34DDAC5FFECE}"/>
                </a:ext>
              </a:extLst>
            </p:cNvPr>
            <p:cNvSpPr/>
            <p:nvPr/>
          </p:nvSpPr>
          <p:spPr>
            <a:xfrm>
              <a:off x="2652678" y="3745064"/>
              <a:ext cx="344963" cy="149748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모서리가 둥근 직사각형 67">
              <a:extLst>
                <a:ext uri="{FF2B5EF4-FFF2-40B4-BE49-F238E27FC236}">
                  <a16:creationId xmlns:a16="http://schemas.microsoft.com/office/drawing/2014/main" id="{3C5249F0-5832-6A85-AAF5-BD45174D4543}"/>
                </a:ext>
              </a:extLst>
            </p:cNvPr>
            <p:cNvSpPr/>
            <p:nvPr/>
          </p:nvSpPr>
          <p:spPr>
            <a:xfrm>
              <a:off x="1113197" y="4003251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모서리가 둥근 직사각형 68">
              <a:extLst>
                <a:ext uri="{FF2B5EF4-FFF2-40B4-BE49-F238E27FC236}">
                  <a16:creationId xmlns:a16="http://schemas.microsoft.com/office/drawing/2014/main" id="{31A57692-314F-F52C-5EA6-008CE3607941}"/>
                </a:ext>
              </a:extLst>
            </p:cNvPr>
            <p:cNvSpPr/>
            <p:nvPr/>
          </p:nvSpPr>
          <p:spPr>
            <a:xfrm>
              <a:off x="1101906" y="4124900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3EF2EC6-5598-0557-79FD-A475768EE9E3}"/>
              </a:ext>
            </a:extLst>
          </p:cNvPr>
          <p:cNvGrpSpPr/>
          <p:nvPr/>
        </p:nvGrpSpPr>
        <p:grpSpPr>
          <a:xfrm>
            <a:off x="5669296" y="2139657"/>
            <a:ext cx="3672409" cy="4208129"/>
            <a:chOff x="467544" y="2996952"/>
            <a:chExt cx="3672409" cy="3552593"/>
          </a:xfrm>
        </p:grpSpPr>
        <p:pic>
          <p:nvPicPr>
            <p:cNvPr id="29" name="Picture 97">
              <a:extLst>
                <a:ext uri="{FF2B5EF4-FFF2-40B4-BE49-F238E27FC236}">
                  <a16:creationId xmlns:a16="http://schemas.microsoft.com/office/drawing/2014/main" id="{282C1E3B-7A6E-F0A3-39A1-E9DF87AE9E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7544" y="2996952"/>
              <a:ext cx="3672409" cy="355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모서리가 둥근 직사각형 77">
              <a:extLst>
                <a:ext uri="{FF2B5EF4-FFF2-40B4-BE49-F238E27FC236}">
                  <a16:creationId xmlns:a16="http://schemas.microsoft.com/office/drawing/2014/main" id="{35AA0732-CF03-B026-3099-396F53DE2E64}"/>
                </a:ext>
              </a:extLst>
            </p:cNvPr>
            <p:cNvSpPr/>
            <p:nvPr/>
          </p:nvSpPr>
          <p:spPr>
            <a:xfrm>
              <a:off x="1495806" y="36115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모서리가 둥근 직사각형 79">
              <a:extLst>
                <a:ext uri="{FF2B5EF4-FFF2-40B4-BE49-F238E27FC236}">
                  <a16:creationId xmlns:a16="http://schemas.microsoft.com/office/drawing/2014/main" id="{53154B76-A112-A5D9-0BD6-E2D9DA3F05A3}"/>
                </a:ext>
              </a:extLst>
            </p:cNvPr>
            <p:cNvSpPr/>
            <p:nvPr/>
          </p:nvSpPr>
          <p:spPr>
            <a:xfrm>
              <a:off x="1119416" y="386553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모서리가 둥근 직사각형 80">
              <a:extLst>
                <a:ext uri="{FF2B5EF4-FFF2-40B4-BE49-F238E27FC236}">
                  <a16:creationId xmlns:a16="http://schemas.microsoft.com/office/drawing/2014/main" id="{40DCE0B6-EA7F-D81A-D12C-CDBECBF38FE3}"/>
                </a:ext>
              </a:extLst>
            </p:cNvPr>
            <p:cNvSpPr/>
            <p:nvPr/>
          </p:nvSpPr>
          <p:spPr>
            <a:xfrm>
              <a:off x="2652678" y="3745064"/>
              <a:ext cx="344963" cy="149748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모서리가 둥근 직사각형 83">
              <a:extLst>
                <a:ext uri="{FF2B5EF4-FFF2-40B4-BE49-F238E27FC236}">
                  <a16:creationId xmlns:a16="http://schemas.microsoft.com/office/drawing/2014/main" id="{64C1EA81-141C-5176-7CAC-6AD41E46C9C9}"/>
                </a:ext>
              </a:extLst>
            </p:cNvPr>
            <p:cNvSpPr/>
            <p:nvPr/>
          </p:nvSpPr>
          <p:spPr>
            <a:xfrm>
              <a:off x="1113197" y="4003251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모서리가 둥근 직사각형 84">
              <a:extLst>
                <a:ext uri="{FF2B5EF4-FFF2-40B4-BE49-F238E27FC236}">
                  <a16:creationId xmlns:a16="http://schemas.microsoft.com/office/drawing/2014/main" id="{122AAB52-9A09-8DA5-316C-F841E523EF2F}"/>
                </a:ext>
              </a:extLst>
            </p:cNvPr>
            <p:cNvSpPr/>
            <p:nvPr/>
          </p:nvSpPr>
          <p:spPr>
            <a:xfrm>
              <a:off x="1101906" y="4124900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6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280910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55</a:t>
            </a:r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FCECD13-9FF0-0135-13DF-D027310B8EAB}"/>
              </a:ext>
            </a:extLst>
          </p:cNvPr>
          <p:cNvSpPr/>
          <p:nvPr/>
        </p:nvSpPr>
        <p:spPr>
          <a:xfrm>
            <a:off x="306012" y="155098"/>
            <a:ext cx="3033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73200" algn="l"/>
              </a:tabLst>
            </a:pPr>
            <a:r>
              <a:rPr lang="en-US" altLang="ko-KR" sz="2400" b="1" dirty="0"/>
              <a:t>5</a:t>
            </a:r>
            <a:r>
              <a:rPr lang="en-US" altLang="ko-KR" sz="2000" b="1" dirty="0"/>
              <a:t>.  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서비스 설정</a:t>
            </a:r>
            <a:endParaRPr lang="en-US" altLang="ko-KR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B57583-AAE5-CEC4-66B9-2682CBD5F8F9}"/>
              </a:ext>
            </a:extLst>
          </p:cNvPr>
          <p:cNvSpPr txBox="1"/>
          <p:nvPr/>
        </p:nvSpPr>
        <p:spPr>
          <a:xfrm>
            <a:off x="7786256" y="120721"/>
            <a:ext cx="18806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cs typeface="Aharoni" panose="02010803020104030203" pitchFamily="2" charset="-79"/>
              </a:rPr>
              <a:t> </a:t>
            </a:r>
            <a:r>
              <a:rPr lang="en-US" altLang="ko-KR" sz="2000" dirty="0">
                <a:highlight>
                  <a:srgbClr val="FFFF00"/>
                </a:highlight>
                <a:cs typeface="Aharoni" panose="02010803020104030203" pitchFamily="2" charset="-79"/>
              </a:rPr>
              <a:t>DS64N </a:t>
            </a:r>
            <a:r>
              <a:rPr lang="ko-KR" altLang="en-US" sz="2000" dirty="0">
                <a:highlight>
                  <a:srgbClr val="FFFF00"/>
                </a:highlight>
                <a:cs typeface="Aharoni" panose="02010803020104030203" pitchFamily="2" charset="-79"/>
              </a:rPr>
              <a:t>설정</a:t>
            </a:r>
            <a:endParaRPr lang="en-US" altLang="ko-KR" sz="900" dirty="0">
              <a:highlight>
                <a:srgbClr val="FFFF00"/>
              </a:highlight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C9A730E-3B48-EAC2-9041-E1DDD80C3EC6}"/>
              </a:ext>
            </a:extLst>
          </p:cNvPr>
          <p:cNvGrpSpPr/>
          <p:nvPr/>
        </p:nvGrpSpPr>
        <p:grpSpPr>
          <a:xfrm>
            <a:off x="585472" y="2190291"/>
            <a:ext cx="3651233" cy="4189491"/>
            <a:chOff x="470843" y="3030485"/>
            <a:chExt cx="3651233" cy="3544498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960CECC1-45C2-54E5-CD4D-16ED2900C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0843" y="3030485"/>
              <a:ext cx="3651233" cy="354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모서리가 둥근 직사각형 187">
              <a:extLst>
                <a:ext uri="{FF2B5EF4-FFF2-40B4-BE49-F238E27FC236}">
                  <a16:creationId xmlns:a16="http://schemas.microsoft.com/office/drawing/2014/main" id="{9B4AE219-BAC3-B67E-65A3-88EAE2BF106E}"/>
                </a:ext>
              </a:extLst>
            </p:cNvPr>
            <p:cNvSpPr/>
            <p:nvPr/>
          </p:nvSpPr>
          <p:spPr>
            <a:xfrm>
              <a:off x="1463040" y="365880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" name="모서리가 둥근 직사각형 188">
              <a:extLst>
                <a:ext uri="{FF2B5EF4-FFF2-40B4-BE49-F238E27FC236}">
                  <a16:creationId xmlns:a16="http://schemas.microsoft.com/office/drawing/2014/main" id="{9A8AF95E-E8B7-3938-D517-C6AB747FEE32}"/>
                </a:ext>
              </a:extLst>
            </p:cNvPr>
            <p:cNvSpPr/>
            <p:nvPr/>
          </p:nvSpPr>
          <p:spPr>
            <a:xfrm>
              <a:off x="1122608" y="3768918"/>
              <a:ext cx="340432" cy="1067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모서리가 둥근 직사각형 189">
              <a:extLst>
                <a:ext uri="{FF2B5EF4-FFF2-40B4-BE49-F238E27FC236}">
                  <a16:creationId xmlns:a16="http://schemas.microsoft.com/office/drawing/2014/main" id="{6F4DDAF8-E989-E599-F608-4A63EAFFDB65}"/>
                </a:ext>
              </a:extLst>
            </p:cNvPr>
            <p:cNvSpPr/>
            <p:nvPr/>
          </p:nvSpPr>
          <p:spPr>
            <a:xfrm>
              <a:off x="1121553" y="3905403"/>
              <a:ext cx="261974" cy="459863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B731F52C-8479-3EAC-4915-84D35D814776}"/>
              </a:ext>
            </a:extLst>
          </p:cNvPr>
          <p:cNvGrpSpPr/>
          <p:nvPr/>
        </p:nvGrpSpPr>
        <p:grpSpPr>
          <a:xfrm>
            <a:off x="5679884" y="2165331"/>
            <a:ext cx="3651233" cy="4199232"/>
            <a:chOff x="467544" y="2996952"/>
            <a:chExt cx="3651233" cy="3544498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E19BAF48-54A0-A472-3840-2EAE187E38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2996952"/>
              <a:ext cx="3651233" cy="354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모서리가 둥근 직사각형 193">
              <a:extLst>
                <a:ext uri="{FF2B5EF4-FFF2-40B4-BE49-F238E27FC236}">
                  <a16:creationId xmlns:a16="http://schemas.microsoft.com/office/drawing/2014/main" id="{986AAD38-DF3E-83E3-00AE-EBA8EB3A26F0}"/>
                </a:ext>
              </a:extLst>
            </p:cNvPr>
            <p:cNvSpPr/>
            <p:nvPr/>
          </p:nvSpPr>
          <p:spPr>
            <a:xfrm>
              <a:off x="1470085" y="363373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모서리가 둥근 직사각형 194">
              <a:extLst>
                <a:ext uri="{FF2B5EF4-FFF2-40B4-BE49-F238E27FC236}">
                  <a16:creationId xmlns:a16="http://schemas.microsoft.com/office/drawing/2014/main" id="{2C5AEBD2-6588-70C4-0CBA-29CED8634198}"/>
                </a:ext>
              </a:extLst>
            </p:cNvPr>
            <p:cNvSpPr/>
            <p:nvPr/>
          </p:nvSpPr>
          <p:spPr>
            <a:xfrm>
              <a:off x="1122608" y="3768918"/>
              <a:ext cx="340432" cy="1067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모서리가 둥근 직사각형 195">
              <a:extLst>
                <a:ext uri="{FF2B5EF4-FFF2-40B4-BE49-F238E27FC236}">
                  <a16:creationId xmlns:a16="http://schemas.microsoft.com/office/drawing/2014/main" id="{C06069A6-4FF8-AA31-3499-3C3D0C484F66}"/>
                </a:ext>
              </a:extLst>
            </p:cNvPr>
            <p:cNvSpPr/>
            <p:nvPr/>
          </p:nvSpPr>
          <p:spPr>
            <a:xfrm>
              <a:off x="1121553" y="3905403"/>
              <a:ext cx="261974" cy="459863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7" name="그룹 106"/>
          <p:cNvGrpSpPr/>
          <p:nvPr/>
        </p:nvGrpSpPr>
        <p:grpSpPr>
          <a:xfrm>
            <a:off x="15761" y="944425"/>
            <a:ext cx="9818775" cy="1019220"/>
            <a:chOff x="15761" y="944425"/>
            <a:chExt cx="9818775" cy="1019220"/>
          </a:xfrm>
        </p:grpSpPr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A6F7E2DE-5732-EFCE-EE92-B24F7C627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5419" y="1601262"/>
              <a:ext cx="7626442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3">
              <a:extLst>
                <a:ext uri="{FF2B5EF4-FFF2-40B4-BE49-F238E27FC236}">
                  <a16:creationId xmlns:a16="http://schemas.microsoft.com/office/drawing/2014/main" id="{6F54EC41-D9C8-D91D-AF04-37D275CC0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57741" y="1306747"/>
              <a:ext cx="1303542" cy="589029"/>
            </a:xfrm>
            <a:prstGeom prst="rect">
              <a:avLst/>
            </a:prstGeom>
            <a:noFill/>
          </p:spPr>
        </p:pic>
        <p:pic>
          <p:nvPicPr>
            <p:cNvPr id="47" name="Picture 4">
              <a:extLst>
                <a:ext uri="{FF2B5EF4-FFF2-40B4-BE49-F238E27FC236}">
                  <a16:creationId xmlns:a16="http://schemas.microsoft.com/office/drawing/2014/main" id="{89C7A391-126F-96E9-CFC6-5B159DF0E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3730" y="1293680"/>
              <a:ext cx="1303542" cy="524814"/>
            </a:xfrm>
            <a:prstGeom prst="rect">
              <a:avLst/>
            </a:prstGeom>
            <a:noFill/>
          </p:spPr>
        </p:pic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776E40E1-A5C9-AF16-1C37-DA39A792905A}"/>
                </a:ext>
              </a:extLst>
            </p:cNvPr>
            <p:cNvGrpSpPr/>
            <p:nvPr/>
          </p:nvGrpSpPr>
          <p:grpSpPr>
            <a:xfrm>
              <a:off x="3895247" y="1148524"/>
              <a:ext cx="1958324" cy="815121"/>
              <a:chOff x="3973838" y="1061953"/>
              <a:chExt cx="1958324" cy="833825"/>
            </a:xfrm>
          </p:grpSpPr>
          <p:pic>
            <p:nvPicPr>
              <p:cNvPr id="49" name="Picture 3">
                <a:extLst>
                  <a:ext uri="{FF2B5EF4-FFF2-40B4-BE49-F238E27FC236}">
                    <a16:creationId xmlns:a16="http://schemas.microsoft.com/office/drawing/2014/main" id="{E04FAA17-7A4F-A598-3063-133B4E48056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973838" y="1061953"/>
                <a:ext cx="1958324" cy="8338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50" name="Text Box 20">
                <a:extLst>
                  <a:ext uri="{FF2B5EF4-FFF2-40B4-BE49-F238E27FC236}">
                    <a16:creationId xmlns:a16="http://schemas.microsoft.com/office/drawing/2014/main" id="{6C8D39BA-EE20-0D46-DCC6-651FE5F14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62747" y="1377252"/>
                <a:ext cx="138050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Tahoma" pitchFamily="34" charset="0"/>
                  </a:rPr>
                  <a:t>Ethernet Network</a:t>
                </a:r>
              </a:p>
            </p:txBody>
          </p:sp>
        </p:grpSp>
        <p:sp>
          <p:nvSpPr>
            <p:cNvPr id="91" name="Text Box 20">
              <a:extLst>
                <a:ext uri="{FF2B5EF4-FFF2-40B4-BE49-F238E27FC236}">
                  <a16:creationId xmlns:a16="http://schemas.microsoft.com/office/drawing/2014/main" id="{C82B59FA-AE95-91B4-5F0E-B1948768F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873" y="977426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DS64N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2" name="Text Box 20">
              <a:extLst>
                <a:ext uri="{FF2B5EF4-FFF2-40B4-BE49-F238E27FC236}">
                  <a16:creationId xmlns:a16="http://schemas.microsoft.com/office/drawing/2014/main" id="{45E113A7-CCBF-E0E6-72E0-245325D97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863" y="944425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highlight>
                    <a:srgbClr val="00FF00"/>
                  </a:highlight>
                  <a:latin typeface="Tahoma" pitchFamily="34" charset="0"/>
                </a:rPr>
                <a:t>DS64N</a:t>
              </a:r>
              <a:r>
                <a:rPr lang="en-US" altLang="ko-KR" sz="1200" b="1" dirty="0">
                  <a:latin typeface="Tahoma" pitchFamily="34" charset="0"/>
                </a:rPr>
                <a:t>  Unit</a:t>
              </a:r>
            </a:p>
          </p:txBody>
        </p:sp>
        <p:sp>
          <p:nvSpPr>
            <p:cNvPr id="93" name="Text Box 20">
              <a:extLst>
                <a:ext uri="{FF2B5EF4-FFF2-40B4-BE49-F238E27FC236}">
                  <a16:creationId xmlns:a16="http://schemas.microsoft.com/office/drawing/2014/main" id="{384F11E2-869A-3A54-1F63-88A200703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1" y="1003100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Router</a:t>
              </a:r>
            </a:p>
          </p:txBody>
        </p:sp>
        <p:sp>
          <p:nvSpPr>
            <p:cNvPr id="94" name="Text Box 20">
              <a:extLst>
                <a:ext uri="{FF2B5EF4-FFF2-40B4-BE49-F238E27FC236}">
                  <a16:creationId xmlns:a16="http://schemas.microsoft.com/office/drawing/2014/main" id="{9D52DAEA-49F2-9CE6-3CAB-C22F369A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7272" y="953182"/>
              <a:ext cx="16772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latin typeface="Tahoma" pitchFamily="34" charset="0"/>
                </a:rPr>
                <a:t>Router</a:t>
              </a:r>
            </a:p>
          </p:txBody>
        </p:sp>
        <p:grpSp>
          <p:nvGrpSpPr>
            <p:cNvPr id="15" name="Group 57">
              <a:extLst>
                <a:ext uri="{FF2B5EF4-FFF2-40B4-BE49-F238E27FC236}">
                  <a16:creationId xmlns:a16="http://schemas.microsoft.com/office/drawing/2014/main" id="{73AFCA55-7346-3350-B4EC-D2461FD4297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2873" y="1481044"/>
              <a:ext cx="555313" cy="222195"/>
              <a:chOff x="0" y="0"/>
              <a:chExt cx="520" cy="302"/>
            </a:xfrm>
          </p:grpSpPr>
          <p:sp>
            <p:nvSpPr>
              <p:cNvPr id="16" name="AutoShape 58">
                <a:extLst>
                  <a:ext uri="{FF2B5EF4-FFF2-40B4-BE49-F238E27FC236}">
                    <a16:creationId xmlns:a16="http://schemas.microsoft.com/office/drawing/2014/main" id="{9EDD1B97-3355-6B4D-7246-23A2FECD1387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520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grpSp>
            <p:nvGrpSpPr>
              <p:cNvPr id="17" name="Group 59">
                <a:extLst>
                  <a:ext uri="{FF2B5EF4-FFF2-40B4-BE49-F238E27FC236}">
                    <a16:creationId xmlns:a16="http://schemas.microsoft.com/office/drawing/2014/main" id="{FE679FD2-898B-5CBC-8A94-93E473FD0C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"/>
                <a:ext cx="519" cy="300"/>
                <a:chOff x="0" y="1"/>
                <a:chExt cx="519" cy="300"/>
              </a:xfrm>
            </p:grpSpPr>
            <p:sp>
              <p:nvSpPr>
                <p:cNvPr id="39" name="Oval 60">
                  <a:extLst>
                    <a:ext uri="{FF2B5EF4-FFF2-40B4-BE49-F238E27FC236}">
                      <a16:creationId xmlns:a16="http://schemas.microsoft.com/office/drawing/2014/main" id="{DE2DAE2D-C779-BC9A-F1D0-A2DA045BB7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" y="126"/>
                  <a:ext cx="518" cy="175"/>
                </a:xfrm>
                <a:prstGeom prst="ellipse">
                  <a:avLst/>
                </a:prstGeom>
                <a:solidFill>
                  <a:srgbClr val="0078AA"/>
                </a:solidFill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40" name="Rectangle 61">
                  <a:extLst>
                    <a:ext uri="{FF2B5EF4-FFF2-40B4-BE49-F238E27FC236}">
                      <a16:creationId xmlns:a16="http://schemas.microsoft.com/office/drawing/2014/main" id="{C5B5A258-B677-D5E2-52BA-69BE254F25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0"/>
                  <a:ext cx="517" cy="125"/>
                </a:xfrm>
                <a:prstGeom prst="rect">
                  <a:avLst/>
                </a:prstGeom>
                <a:solidFill>
                  <a:srgbClr val="0078A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41" name="Rectangle 62">
                  <a:extLst>
                    <a:ext uri="{FF2B5EF4-FFF2-40B4-BE49-F238E27FC236}">
                      <a16:creationId xmlns:a16="http://schemas.microsoft.com/office/drawing/2014/main" id="{1510A3CB-D0E0-7980-E0CD-E2E36F8E8E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0"/>
                  <a:ext cx="517" cy="125"/>
                </a:xfrm>
                <a:prstGeom prst="rect">
                  <a:avLst/>
                </a:prstGeom>
                <a:solidFill>
                  <a:srgbClr val="0078A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42" name="Oval 63">
                  <a:extLst>
                    <a:ext uri="{FF2B5EF4-FFF2-40B4-BE49-F238E27FC236}">
                      <a16:creationId xmlns:a16="http://schemas.microsoft.com/office/drawing/2014/main" id="{B71F63FA-95C4-13B0-E3BE-14FF743FF0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" y="1"/>
                  <a:ext cx="518" cy="175"/>
                </a:xfrm>
                <a:prstGeom prst="ellipse">
                  <a:avLst/>
                </a:prstGeom>
                <a:solidFill>
                  <a:srgbClr val="00B4FF"/>
                </a:solidFill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grpSp>
              <p:nvGrpSpPr>
                <p:cNvPr id="43" name="Group 64">
                  <a:extLst>
                    <a:ext uri="{FF2B5EF4-FFF2-40B4-BE49-F238E27FC236}">
                      <a16:creationId xmlns:a16="http://schemas.microsoft.com/office/drawing/2014/main" id="{40689476-1EFE-035A-EC54-67F07DC57B8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9" y="22"/>
                  <a:ext cx="359" cy="134"/>
                  <a:chOff x="79" y="22"/>
                  <a:chExt cx="359" cy="134"/>
                </a:xfrm>
              </p:grpSpPr>
              <p:grpSp>
                <p:nvGrpSpPr>
                  <p:cNvPr id="48" name="Group 65">
                    <a:extLst>
                      <a:ext uri="{FF2B5EF4-FFF2-40B4-BE49-F238E27FC236}">
                        <a16:creationId xmlns:a16="http://schemas.microsoft.com/office/drawing/2014/main" id="{6B3BC59D-F1A8-76D4-B0FD-744D2E0EA8A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9" y="22"/>
                    <a:ext cx="356" cy="131"/>
                    <a:chOff x="79" y="22"/>
                    <a:chExt cx="356" cy="131"/>
                  </a:xfrm>
                </p:grpSpPr>
                <p:sp>
                  <p:nvSpPr>
                    <p:cNvPr id="60" name="Freeform 66">
                      <a:extLst>
                        <a:ext uri="{FF2B5EF4-FFF2-40B4-BE49-F238E27FC236}">
                          <a16:creationId xmlns:a16="http://schemas.microsoft.com/office/drawing/2014/main" id="{00B22370-DA41-04D4-BB7F-27BA2E4B30C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5" y="25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3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3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1" name="Freeform 67">
                      <a:extLst>
                        <a:ext uri="{FF2B5EF4-FFF2-40B4-BE49-F238E27FC236}">
                          <a16:creationId xmlns:a16="http://schemas.microsoft.com/office/drawing/2014/main" id="{4D0E16B4-96F6-4A39-A5A8-6CF6DD12472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5" y="25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3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3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2" name="Freeform 68">
                      <a:extLst>
                        <a:ext uri="{FF2B5EF4-FFF2-40B4-BE49-F238E27FC236}">
                          <a16:creationId xmlns:a16="http://schemas.microsoft.com/office/drawing/2014/main" id="{3F1480DF-CB5C-7520-5BA5-A8F67CF02D5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9" y="90"/>
                      <a:ext cx="170" cy="59"/>
                    </a:xfrm>
                    <a:custGeom>
                      <a:avLst/>
                      <a:gdLst>
                        <a:gd name="T0" fmla="*/ 170 w 170"/>
                        <a:gd name="T1" fmla="*/ 13 h 59"/>
                        <a:gd name="T2" fmla="*/ 132 w 170"/>
                        <a:gd name="T3" fmla="*/ 0 h 59"/>
                        <a:gd name="T4" fmla="*/ 44 w 170"/>
                        <a:gd name="T5" fmla="*/ 38 h 59"/>
                        <a:gd name="T6" fmla="*/ 0 w 170"/>
                        <a:gd name="T7" fmla="*/ 25 h 59"/>
                        <a:gd name="T8" fmla="*/ 22 w 170"/>
                        <a:gd name="T9" fmla="*/ 59 h 59"/>
                        <a:gd name="T10" fmla="*/ 132 w 170"/>
                        <a:gd name="T11" fmla="*/ 59 h 59"/>
                        <a:gd name="T12" fmla="*/ 85 w 170"/>
                        <a:gd name="T13" fmla="*/ 47 h 59"/>
                        <a:gd name="T14" fmla="*/ 170 w 170"/>
                        <a:gd name="T15" fmla="*/ 13 h 5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9"/>
                        <a:gd name="T26" fmla="*/ 170 w 170"/>
                        <a:gd name="T27" fmla="*/ 59 h 5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9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59"/>
                          </a:lnTo>
                          <a:lnTo>
                            <a:pt x="132" y="59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3" name="Freeform 69">
                      <a:extLst>
                        <a:ext uri="{FF2B5EF4-FFF2-40B4-BE49-F238E27FC236}">
                          <a16:creationId xmlns:a16="http://schemas.microsoft.com/office/drawing/2014/main" id="{966A6DFD-6CBF-AEE5-E4B2-006774BEF36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9" y="90"/>
                      <a:ext cx="170" cy="59"/>
                    </a:xfrm>
                    <a:custGeom>
                      <a:avLst/>
                      <a:gdLst>
                        <a:gd name="T0" fmla="*/ 170 w 170"/>
                        <a:gd name="T1" fmla="*/ 13 h 59"/>
                        <a:gd name="T2" fmla="*/ 132 w 170"/>
                        <a:gd name="T3" fmla="*/ 0 h 59"/>
                        <a:gd name="T4" fmla="*/ 44 w 170"/>
                        <a:gd name="T5" fmla="*/ 38 h 59"/>
                        <a:gd name="T6" fmla="*/ 0 w 170"/>
                        <a:gd name="T7" fmla="*/ 25 h 59"/>
                        <a:gd name="T8" fmla="*/ 22 w 170"/>
                        <a:gd name="T9" fmla="*/ 59 h 59"/>
                        <a:gd name="T10" fmla="*/ 132 w 170"/>
                        <a:gd name="T11" fmla="*/ 59 h 59"/>
                        <a:gd name="T12" fmla="*/ 85 w 170"/>
                        <a:gd name="T13" fmla="*/ 47 h 59"/>
                        <a:gd name="T14" fmla="*/ 170 w 170"/>
                        <a:gd name="T15" fmla="*/ 13 h 5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9"/>
                        <a:gd name="T26" fmla="*/ 170 w 170"/>
                        <a:gd name="T27" fmla="*/ 59 h 5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9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59"/>
                          </a:lnTo>
                          <a:lnTo>
                            <a:pt x="132" y="59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4" name="Freeform 70">
                      <a:extLst>
                        <a:ext uri="{FF2B5EF4-FFF2-40B4-BE49-F238E27FC236}">
                          <a16:creationId xmlns:a16="http://schemas.microsoft.com/office/drawing/2014/main" id="{7FB6B526-D5FB-8DA8-FE5D-3B6267BD67F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" y="22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12 h 56"/>
                        <a:gd name="T2" fmla="*/ 38 w 170"/>
                        <a:gd name="T3" fmla="*/ 0 h 56"/>
                        <a:gd name="T4" fmla="*/ 129 w 170"/>
                        <a:gd name="T5" fmla="*/ 34 h 56"/>
                        <a:gd name="T6" fmla="*/ 170 w 170"/>
                        <a:gd name="T7" fmla="*/ 25 h 56"/>
                        <a:gd name="T8" fmla="*/ 148 w 170"/>
                        <a:gd name="T9" fmla="*/ 56 h 56"/>
                        <a:gd name="T10" fmla="*/ 41 w 170"/>
                        <a:gd name="T11" fmla="*/ 56 h 56"/>
                        <a:gd name="T12" fmla="*/ 85 w 170"/>
                        <a:gd name="T13" fmla="*/ 46 h 56"/>
                        <a:gd name="T14" fmla="*/ 0 w 170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29" y="34"/>
                          </a:lnTo>
                          <a:lnTo>
                            <a:pt x="170" y="25"/>
                          </a:lnTo>
                          <a:lnTo>
                            <a:pt x="148" y="56"/>
                          </a:lnTo>
                          <a:lnTo>
                            <a:pt x="41" y="56"/>
                          </a:lnTo>
                          <a:lnTo>
                            <a:pt x="85" y="46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5" name="Freeform 71">
                      <a:extLst>
                        <a:ext uri="{FF2B5EF4-FFF2-40B4-BE49-F238E27FC236}">
                          <a16:creationId xmlns:a16="http://schemas.microsoft.com/office/drawing/2014/main" id="{86689A4A-9EAE-1498-3591-AB71F274FB1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" y="22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12 h 56"/>
                        <a:gd name="T2" fmla="*/ 38 w 170"/>
                        <a:gd name="T3" fmla="*/ 0 h 56"/>
                        <a:gd name="T4" fmla="*/ 129 w 170"/>
                        <a:gd name="T5" fmla="*/ 34 h 56"/>
                        <a:gd name="T6" fmla="*/ 170 w 170"/>
                        <a:gd name="T7" fmla="*/ 25 h 56"/>
                        <a:gd name="T8" fmla="*/ 148 w 170"/>
                        <a:gd name="T9" fmla="*/ 56 h 56"/>
                        <a:gd name="T10" fmla="*/ 41 w 170"/>
                        <a:gd name="T11" fmla="*/ 56 h 56"/>
                        <a:gd name="T12" fmla="*/ 85 w 170"/>
                        <a:gd name="T13" fmla="*/ 46 h 56"/>
                        <a:gd name="T14" fmla="*/ 0 w 170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29" y="34"/>
                          </a:lnTo>
                          <a:lnTo>
                            <a:pt x="170" y="25"/>
                          </a:lnTo>
                          <a:lnTo>
                            <a:pt x="148" y="56"/>
                          </a:lnTo>
                          <a:lnTo>
                            <a:pt x="41" y="56"/>
                          </a:lnTo>
                          <a:lnTo>
                            <a:pt x="85" y="46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6" name="Freeform 72">
                      <a:extLst>
                        <a:ext uri="{FF2B5EF4-FFF2-40B4-BE49-F238E27FC236}">
                          <a16:creationId xmlns:a16="http://schemas.microsoft.com/office/drawing/2014/main" id="{F9644174-C556-E64A-0246-ADC0923E31C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58" y="97"/>
                      <a:ext cx="171" cy="56"/>
                    </a:xfrm>
                    <a:custGeom>
                      <a:avLst/>
                      <a:gdLst>
                        <a:gd name="T0" fmla="*/ 171 w 171"/>
                        <a:gd name="T1" fmla="*/ 43 h 56"/>
                        <a:gd name="T2" fmla="*/ 133 w 171"/>
                        <a:gd name="T3" fmla="*/ 56 h 56"/>
                        <a:gd name="T4" fmla="*/ 45 w 171"/>
                        <a:gd name="T5" fmla="*/ 18 h 56"/>
                        <a:gd name="T6" fmla="*/ 0 w 171"/>
                        <a:gd name="T7" fmla="*/ 31 h 56"/>
                        <a:gd name="T8" fmla="*/ 22 w 171"/>
                        <a:gd name="T9" fmla="*/ 0 h 56"/>
                        <a:gd name="T10" fmla="*/ 133 w 171"/>
                        <a:gd name="T11" fmla="*/ 0 h 56"/>
                        <a:gd name="T12" fmla="*/ 86 w 171"/>
                        <a:gd name="T13" fmla="*/ 9 h 56"/>
                        <a:gd name="T14" fmla="*/ 171 w 171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171" y="43"/>
                          </a:moveTo>
                          <a:lnTo>
                            <a:pt x="133" y="56"/>
                          </a:lnTo>
                          <a:lnTo>
                            <a:pt x="45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3" y="0"/>
                          </a:lnTo>
                          <a:lnTo>
                            <a:pt x="86" y="9"/>
                          </a:lnTo>
                          <a:lnTo>
                            <a:pt x="171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67" name="Freeform 73">
                      <a:extLst>
                        <a:ext uri="{FF2B5EF4-FFF2-40B4-BE49-F238E27FC236}">
                          <a16:creationId xmlns:a16="http://schemas.microsoft.com/office/drawing/2014/main" id="{2D2B2D25-1B82-4326-34D9-A7C5915FFB0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58" y="97"/>
                      <a:ext cx="171" cy="56"/>
                    </a:xfrm>
                    <a:custGeom>
                      <a:avLst/>
                      <a:gdLst>
                        <a:gd name="T0" fmla="*/ 171 w 171"/>
                        <a:gd name="T1" fmla="*/ 43 h 56"/>
                        <a:gd name="T2" fmla="*/ 133 w 171"/>
                        <a:gd name="T3" fmla="*/ 56 h 56"/>
                        <a:gd name="T4" fmla="*/ 45 w 171"/>
                        <a:gd name="T5" fmla="*/ 18 h 56"/>
                        <a:gd name="T6" fmla="*/ 0 w 171"/>
                        <a:gd name="T7" fmla="*/ 31 h 56"/>
                        <a:gd name="T8" fmla="*/ 22 w 171"/>
                        <a:gd name="T9" fmla="*/ 0 h 56"/>
                        <a:gd name="T10" fmla="*/ 133 w 171"/>
                        <a:gd name="T11" fmla="*/ 0 h 56"/>
                        <a:gd name="T12" fmla="*/ 86 w 171"/>
                        <a:gd name="T13" fmla="*/ 9 h 56"/>
                        <a:gd name="T14" fmla="*/ 171 w 171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171" y="43"/>
                          </a:moveTo>
                          <a:lnTo>
                            <a:pt x="133" y="56"/>
                          </a:lnTo>
                          <a:lnTo>
                            <a:pt x="45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3" y="0"/>
                          </a:lnTo>
                          <a:lnTo>
                            <a:pt x="86" y="9"/>
                          </a:lnTo>
                          <a:lnTo>
                            <a:pt x="171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</p:grpSp>
              <p:grpSp>
                <p:nvGrpSpPr>
                  <p:cNvPr id="51" name="Group 74">
                    <a:extLst>
                      <a:ext uri="{FF2B5EF4-FFF2-40B4-BE49-F238E27FC236}">
                        <a16:creationId xmlns:a16="http://schemas.microsoft.com/office/drawing/2014/main" id="{39F7437B-9188-37AA-0165-9C648959A35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2" y="25"/>
                    <a:ext cx="356" cy="131"/>
                    <a:chOff x="82" y="25"/>
                    <a:chExt cx="356" cy="131"/>
                  </a:xfrm>
                </p:grpSpPr>
                <p:sp>
                  <p:nvSpPr>
                    <p:cNvPr id="52" name="Freeform 75">
                      <a:extLst>
                        <a:ext uri="{FF2B5EF4-FFF2-40B4-BE49-F238E27FC236}">
                          <a16:creationId xmlns:a16="http://schemas.microsoft.com/office/drawing/2014/main" id="{06AFA49C-4855-2469-3C14-F84516A7ED0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8" y="28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4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4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4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3" name="Freeform 76">
                      <a:extLst>
                        <a:ext uri="{FF2B5EF4-FFF2-40B4-BE49-F238E27FC236}">
                          <a16:creationId xmlns:a16="http://schemas.microsoft.com/office/drawing/2014/main" id="{6C637C1E-6799-D95E-5CB6-7EB22460B75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8" y="28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4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4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4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4" name="Freeform 77">
                      <a:extLst>
                        <a:ext uri="{FF2B5EF4-FFF2-40B4-BE49-F238E27FC236}">
                          <a16:creationId xmlns:a16="http://schemas.microsoft.com/office/drawing/2014/main" id="{30DA44EA-B249-613C-2893-91DE5B4483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2" y="93"/>
                      <a:ext cx="170" cy="60"/>
                    </a:xfrm>
                    <a:custGeom>
                      <a:avLst/>
                      <a:gdLst>
                        <a:gd name="T0" fmla="*/ 170 w 170"/>
                        <a:gd name="T1" fmla="*/ 13 h 60"/>
                        <a:gd name="T2" fmla="*/ 132 w 170"/>
                        <a:gd name="T3" fmla="*/ 0 h 60"/>
                        <a:gd name="T4" fmla="*/ 44 w 170"/>
                        <a:gd name="T5" fmla="*/ 38 h 60"/>
                        <a:gd name="T6" fmla="*/ 0 w 170"/>
                        <a:gd name="T7" fmla="*/ 25 h 60"/>
                        <a:gd name="T8" fmla="*/ 22 w 170"/>
                        <a:gd name="T9" fmla="*/ 60 h 60"/>
                        <a:gd name="T10" fmla="*/ 132 w 170"/>
                        <a:gd name="T11" fmla="*/ 60 h 60"/>
                        <a:gd name="T12" fmla="*/ 85 w 170"/>
                        <a:gd name="T13" fmla="*/ 47 h 60"/>
                        <a:gd name="T14" fmla="*/ 170 w 170"/>
                        <a:gd name="T15" fmla="*/ 13 h 60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60"/>
                        <a:gd name="T26" fmla="*/ 170 w 170"/>
                        <a:gd name="T27" fmla="*/ 60 h 60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60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60"/>
                          </a:lnTo>
                          <a:lnTo>
                            <a:pt x="132" y="60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5" name="Freeform 78">
                      <a:extLst>
                        <a:ext uri="{FF2B5EF4-FFF2-40B4-BE49-F238E27FC236}">
                          <a16:creationId xmlns:a16="http://schemas.microsoft.com/office/drawing/2014/main" id="{A885036B-BD67-BCEC-C9BA-36DDCBA8970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2" y="93"/>
                      <a:ext cx="170" cy="60"/>
                    </a:xfrm>
                    <a:custGeom>
                      <a:avLst/>
                      <a:gdLst>
                        <a:gd name="T0" fmla="*/ 170 w 170"/>
                        <a:gd name="T1" fmla="*/ 13 h 60"/>
                        <a:gd name="T2" fmla="*/ 132 w 170"/>
                        <a:gd name="T3" fmla="*/ 0 h 60"/>
                        <a:gd name="T4" fmla="*/ 44 w 170"/>
                        <a:gd name="T5" fmla="*/ 38 h 60"/>
                        <a:gd name="T6" fmla="*/ 0 w 170"/>
                        <a:gd name="T7" fmla="*/ 25 h 60"/>
                        <a:gd name="T8" fmla="*/ 22 w 170"/>
                        <a:gd name="T9" fmla="*/ 60 h 60"/>
                        <a:gd name="T10" fmla="*/ 132 w 170"/>
                        <a:gd name="T11" fmla="*/ 60 h 60"/>
                        <a:gd name="T12" fmla="*/ 85 w 170"/>
                        <a:gd name="T13" fmla="*/ 47 h 60"/>
                        <a:gd name="T14" fmla="*/ 170 w 170"/>
                        <a:gd name="T15" fmla="*/ 13 h 60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60"/>
                        <a:gd name="T26" fmla="*/ 170 w 170"/>
                        <a:gd name="T27" fmla="*/ 60 h 60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60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60"/>
                          </a:lnTo>
                          <a:lnTo>
                            <a:pt x="132" y="60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6" name="Freeform 79">
                      <a:extLst>
                        <a:ext uri="{FF2B5EF4-FFF2-40B4-BE49-F238E27FC236}">
                          <a16:creationId xmlns:a16="http://schemas.microsoft.com/office/drawing/2014/main" id="{B64C5739-1E63-65EA-9597-F3F8810539E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1" y="25"/>
                      <a:ext cx="171" cy="56"/>
                    </a:xfrm>
                    <a:custGeom>
                      <a:avLst/>
                      <a:gdLst>
                        <a:gd name="T0" fmla="*/ 0 w 171"/>
                        <a:gd name="T1" fmla="*/ 12 h 56"/>
                        <a:gd name="T2" fmla="*/ 38 w 171"/>
                        <a:gd name="T3" fmla="*/ 0 h 56"/>
                        <a:gd name="T4" fmla="*/ 130 w 171"/>
                        <a:gd name="T5" fmla="*/ 34 h 56"/>
                        <a:gd name="T6" fmla="*/ 171 w 171"/>
                        <a:gd name="T7" fmla="*/ 25 h 56"/>
                        <a:gd name="T8" fmla="*/ 149 w 171"/>
                        <a:gd name="T9" fmla="*/ 56 h 56"/>
                        <a:gd name="T10" fmla="*/ 41 w 171"/>
                        <a:gd name="T11" fmla="*/ 56 h 56"/>
                        <a:gd name="T12" fmla="*/ 85 w 171"/>
                        <a:gd name="T13" fmla="*/ 47 h 56"/>
                        <a:gd name="T14" fmla="*/ 0 w 171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30" y="34"/>
                          </a:lnTo>
                          <a:lnTo>
                            <a:pt x="171" y="25"/>
                          </a:lnTo>
                          <a:lnTo>
                            <a:pt x="149" y="56"/>
                          </a:lnTo>
                          <a:lnTo>
                            <a:pt x="41" y="56"/>
                          </a:lnTo>
                          <a:lnTo>
                            <a:pt x="85" y="4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7" name="Freeform 80">
                      <a:extLst>
                        <a:ext uri="{FF2B5EF4-FFF2-40B4-BE49-F238E27FC236}">
                          <a16:creationId xmlns:a16="http://schemas.microsoft.com/office/drawing/2014/main" id="{C3BC38B5-EC13-23FB-612B-D7AC2F0F584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1" y="25"/>
                      <a:ext cx="171" cy="56"/>
                    </a:xfrm>
                    <a:custGeom>
                      <a:avLst/>
                      <a:gdLst>
                        <a:gd name="T0" fmla="*/ 0 w 171"/>
                        <a:gd name="T1" fmla="*/ 12 h 56"/>
                        <a:gd name="T2" fmla="*/ 38 w 171"/>
                        <a:gd name="T3" fmla="*/ 0 h 56"/>
                        <a:gd name="T4" fmla="*/ 130 w 171"/>
                        <a:gd name="T5" fmla="*/ 34 h 56"/>
                        <a:gd name="T6" fmla="*/ 171 w 171"/>
                        <a:gd name="T7" fmla="*/ 25 h 56"/>
                        <a:gd name="T8" fmla="*/ 149 w 171"/>
                        <a:gd name="T9" fmla="*/ 56 h 56"/>
                        <a:gd name="T10" fmla="*/ 41 w 171"/>
                        <a:gd name="T11" fmla="*/ 56 h 56"/>
                        <a:gd name="T12" fmla="*/ 85 w 171"/>
                        <a:gd name="T13" fmla="*/ 47 h 56"/>
                        <a:gd name="T14" fmla="*/ 0 w 171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30" y="34"/>
                          </a:lnTo>
                          <a:lnTo>
                            <a:pt x="171" y="25"/>
                          </a:lnTo>
                          <a:lnTo>
                            <a:pt x="149" y="56"/>
                          </a:lnTo>
                          <a:lnTo>
                            <a:pt x="41" y="56"/>
                          </a:lnTo>
                          <a:lnTo>
                            <a:pt x="85" y="4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8" name="Freeform 81">
                      <a:extLst>
                        <a:ext uri="{FF2B5EF4-FFF2-40B4-BE49-F238E27FC236}">
                          <a16:creationId xmlns:a16="http://schemas.microsoft.com/office/drawing/2014/main" id="{13EB83BF-C03D-1028-38D9-2040D4E00D3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" y="100"/>
                      <a:ext cx="170" cy="56"/>
                    </a:xfrm>
                    <a:custGeom>
                      <a:avLst/>
                      <a:gdLst>
                        <a:gd name="T0" fmla="*/ 170 w 170"/>
                        <a:gd name="T1" fmla="*/ 43 h 56"/>
                        <a:gd name="T2" fmla="*/ 132 w 170"/>
                        <a:gd name="T3" fmla="*/ 56 h 56"/>
                        <a:gd name="T4" fmla="*/ 44 w 170"/>
                        <a:gd name="T5" fmla="*/ 18 h 56"/>
                        <a:gd name="T6" fmla="*/ 0 w 170"/>
                        <a:gd name="T7" fmla="*/ 31 h 56"/>
                        <a:gd name="T8" fmla="*/ 22 w 170"/>
                        <a:gd name="T9" fmla="*/ 0 h 56"/>
                        <a:gd name="T10" fmla="*/ 132 w 170"/>
                        <a:gd name="T11" fmla="*/ 0 h 56"/>
                        <a:gd name="T12" fmla="*/ 85 w 170"/>
                        <a:gd name="T13" fmla="*/ 9 h 56"/>
                        <a:gd name="T14" fmla="*/ 17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170" y="43"/>
                          </a:moveTo>
                          <a:lnTo>
                            <a:pt x="132" y="56"/>
                          </a:lnTo>
                          <a:lnTo>
                            <a:pt x="44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2" y="0"/>
                          </a:lnTo>
                          <a:lnTo>
                            <a:pt x="85" y="9"/>
                          </a:lnTo>
                          <a:lnTo>
                            <a:pt x="170" y="4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59" name="Freeform 82">
                      <a:extLst>
                        <a:ext uri="{FF2B5EF4-FFF2-40B4-BE49-F238E27FC236}">
                          <a16:creationId xmlns:a16="http://schemas.microsoft.com/office/drawing/2014/main" id="{793248C1-DF32-2F47-3D79-E5C00482167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" y="100"/>
                      <a:ext cx="170" cy="56"/>
                    </a:xfrm>
                    <a:custGeom>
                      <a:avLst/>
                      <a:gdLst>
                        <a:gd name="T0" fmla="*/ 170 w 170"/>
                        <a:gd name="T1" fmla="*/ 43 h 56"/>
                        <a:gd name="T2" fmla="*/ 132 w 170"/>
                        <a:gd name="T3" fmla="*/ 56 h 56"/>
                        <a:gd name="T4" fmla="*/ 44 w 170"/>
                        <a:gd name="T5" fmla="*/ 18 h 56"/>
                        <a:gd name="T6" fmla="*/ 0 w 170"/>
                        <a:gd name="T7" fmla="*/ 31 h 56"/>
                        <a:gd name="T8" fmla="*/ 22 w 170"/>
                        <a:gd name="T9" fmla="*/ 0 h 56"/>
                        <a:gd name="T10" fmla="*/ 132 w 170"/>
                        <a:gd name="T11" fmla="*/ 0 h 56"/>
                        <a:gd name="T12" fmla="*/ 85 w 170"/>
                        <a:gd name="T13" fmla="*/ 9 h 56"/>
                        <a:gd name="T14" fmla="*/ 17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170" y="43"/>
                          </a:moveTo>
                          <a:lnTo>
                            <a:pt x="132" y="56"/>
                          </a:lnTo>
                          <a:lnTo>
                            <a:pt x="44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2" y="0"/>
                          </a:lnTo>
                          <a:lnTo>
                            <a:pt x="85" y="9"/>
                          </a:lnTo>
                          <a:lnTo>
                            <a:pt x="170" y="4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</p:grpSp>
            </p:grpSp>
            <p:sp>
              <p:nvSpPr>
                <p:cNvPr id="44" name="Line 83">
                  <a:extLst>
                    <a:ext uri="{FF2B5EF4-FFF2-40B4-BE49-F238E27FC236}">
                      <a16:creationId xmlns:a16="http://schemas.microsoft.com/office/drawing/2014/main" id="{6A9BA772-6765-340A-514B-86B2172F78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87"/>
                  <a:ext cx="1" cy="125"/>
                </a:xfrm>
                <a:prstGeom prst="line">
                  <a:avLst/>
                </a:prstGeom>
                <a:noFill/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45" name="Line 84">
                  <a:extLst>
                    <a:ext uri="{FF2B5EF4-FFF2-40B4-BE49-F238E27FC236}">
                      <a16:creationId xmlns:a16="http://schemas.microsoft.com/office/drawing/2014/main" id="{E18371B9-A41C-41CB-9035-3FFF2B2733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7" y="87"/>
                  <a:ext cx="1" cy="125"/>
                </a:xfrm>
                <a:prstGeom prst="line">
                  <a:avLst/>
                </a:prstGeom>
                <a:noFill/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</p:grpSp>
          <p:grpSp>
            <p:nvGrpSpPr>
              <p:cNvPr id="18" name="Group 85">
                <a:extLst>
                  <a:ext uri="{FF2B5EF4-FFF2-40B4-BE49-F238E27FC236}">
                    <a16:creationId xmlns:a16="http://schemas.microsoft.com/office/drawing/2014/main" id="{67369642-033D-8134-BDA9-46AE983773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6" y="184"/>
                <a:ext cx="258" cy="99"/>
                <a:chOff x="126" y="184"/>
                <a:chExt cx="258" cy="99"/>
              </a:xfrm>
            </p:grpSpPr>
            <p:sp>
              <p:nvSpPr>
                <p:cNvPr id="35" name="Freeform 86">
                  <a:extLst>
                    <a:ext uri="{FF2B5EF4-FFF2-40B4-BE49-F238E27FC236}">
                      <a16:creationId xmlns:a16="http://schemas.microsoft.com/office/drawing/2014/main" id="{6B567601-F708-E188-27FF-5A2ACF0D7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" y="184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6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6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36" name="Freeform 87">
                  <a:extLst>
                    <a:ext uri="{FF2B5EF4-FFF2-40B4-BE49-F238E27FC236}">
                      <a16:creationId xmlns:a16="http://schemas.microsoft.com/office/drawing/2014/main" id="{E6F06678-C5AB-5457-01B3-93673DA223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" y="184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6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6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37" name="Freeform 88">
                  <a:extLst>
                    <a:ext uri="{FF2B5EF4-FFF2-40B4-BE49-F238E27FC236}">
                      <a16:creationId xmlns:a16="http://schemas.microsoft.com/office/drawing/2014/main" id="{78DB15F3-B007-A9A8-8851-120340086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87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7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7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38" name="Freeform 89">
                  <a:extLst>
                    <a:ext uri="{FF2B5EF4-FFF2-40B4-BE49-F238E27FC236}">
                      <a16:creationId xmlns:a16="http://schemas.microsoft.com/office/drawing/2014/main" id="{3786523C-1B9C-A0D2-4BAE-511913AB36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87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7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7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</p:grpSp>
        </p:grpSp>
        <p:grpSp>
          <p:nvGrpSpPr>
            <p:cNvPr id="70" name="Group 57">
              <a:extLst>
                <a:ext uri="{FF2B5EF4-FFF2-40B4-BE49-F238E27FC236}">
                  <a16:creationId xmlns:a16="http://schemas.microsoft.com/office/drawing/2014/main" id="{9A5CE747-A717-F40C-1462-6F0A0A5C6DC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646521" y="1465920"/>
              <a:ext cx="555313" cy="222195"/>
              <a:chOff x="0" y="0"/>
              <a:chExt cx="520" cy="302"/>
            </a:xfrm>
          </p:grpSpPr>
          <p:sp>
            <p:nvSpPr>
              <p:cNvPr id="71" name="AutoShape 58">
                <a:extLst>
                  <a:ext uri="{FF2B5EF4-FFF2-40B4-BE49-F238E27FC236}">
                    <a16:creationId xmlns:a16="http://schemas.microsoft.com/office/drawing/2014/main" id="{73DC7950-41CC-FDA9-0324-EAB139019494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520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grpSp>
            <p:nvGrpSpPr>
              <p:cNvPr id="72" name="Group 59">
                <a:extLst>
                  <a:ext uri="{FF2B5EF4-FFF2-40B4-BE49-F238E27FC236}">
                    <a16:creationId xmlns:a16="http://schemas.microsoft.com/office/drawing/2014/main" id="{BF7246E2-9A0B-E64D-A438-1575DA0B932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"/>
                <a:ext cx="519" cy="300"/>
                <a:chOff x="0" y="1"/>
                <a:chExt cx="519" cy="300"/>
              </a:xfrm>
            </p:grpSpPr>
            <p:sp>
              <p:nvSpPr>
                <p:cNvPr id="78" name="Oval 60">
                  <a:extLst>
                    <a:ext uri="{FF2B5EF4-FFF2-40B4-BE49-F238E27FC236}">
                      <a16:creationId xmlns:a16="http://schemas.microsoft.com/office/drawing/2014/main" id="{1928CEB1-0EAE-8A8F-C6B1-61716CFDAD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" y="126"/>
                  <a:ext cx="518" cy="175"/>
                </a:xfrm>
                <a:prstGeom prst="ellipse">
                  <a:avLst/>
                </a:prstGeom>
                <a:solidFill>
                  <a:srgbClr val="0078AA"/>
                </a:solidFill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79" name="Rectangle 61">
                  <a:extLst>
                    <a:ext uri="{FF2B5EF4-FFF2-40B4-BE49-F238E27FC236}">
                      <a16:creationId xmlns:a16="http://schemas.microsoft.com/office/drawing/2014/main" id="{4D363DE1-8D71-89F2-ACCA-5CF566A65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0"/>
                  <a:ext cx="517" cy="125"/>
                </a:xfrm>
                <a:prstGeom prst="rect">
                  <a:avLst/>
                </a:prstGeom>
                <a:solidFill>
                  <a:srgbClr val="0078A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80" name="Rectangle 62">
                  <a:extLst>
                    <a:ext uri="{FF2B5EF4-FFF2-40B4-BE49-F238E27FC236}">
                      <a16:creationId xmlns:a16="http://schemas.microsoft.com/office/drawing/2014/main" id="{33C71661-4594-08AE-733B-3A5E216D14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0"/>
                  <a:ext cx="517" cy="125"/>
                </a:xfrm>
                <a:prstGeom prst="rect">
                  <a:avLst/>
                </a:prstGeom>
                <a:solidFill>
                  <a:srgbClr val="0078A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81" name="Oval 63">
                  <a:extLst>
                    <a:ext uri="{FF2B5EF4-FFF2-40B4-BE49-F238E27FC236}">
                      <a16:creationId xmlns:a16="http://schemas.microsoft.com/office/drawing/2014/main" id="{3BC55903-9ABC-A541-649A-865A66F2C0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" y="1"/>
                  <a:ext cx="518" cy="175"/>
                </a:xfrm>
                <a:prstGeom prst="ellipse">
                  <a:avLst/>
                </a:prstGeom>
                <a:solidFill>
                  <a:srgbClr val="00B4FF"/>
                </a:solidFill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grpSp>
              <p:nvGrpSpPr>
                <p:cNvPr id="82" name="Group 64">
                  <a:extLst>
                    <a:ext uri="{FF2B5EF4-FFF2-40B4-BE49-F238E27FC236}">
                      <a16:creationId xmlns:a16="http://schemas.microsoft.com/office/drawing/2014/main" id="{32235EDD-DCD5-D128-A554-9EE1B526730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9" y="22"/>
                  <a:ext cx="359" cy="134"/>
                  <a:chOff x="79" y="22"/>
                  <a:chExt cx="359" cy="134"/>
                </a:xfrm>
              </p:grpSpPr>
              <p:grpSp>
                <p:nvGrpSpPr>
                  <p:cNvPr id="85" name="Group 65">
                    <a:extLst>
                      <a:ext uri="{FF2B5EF4-FFF2-40B4-BE49-F238E27FC236}">
                        <a16:creationId xmlns:a16="http://schemas.microsoft.com/office/drawing/2014/main" id="{EB3F35E8-6558-856C-CBFD-0F78A0B34DA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9" y="22"/>
                    <a:ext cx="356" cy="131"/>
                    <a:chOff x="79" y="22"/>
                    <a:chExt cx="356" cy="131"/>
                  </a:xfrm>
                </p:grpSpPr>
                <p:sp>
                  <p:nvSpPr>
                    <p:cNvPr id="99" name="Freeform 66">
                      <a:extLst>
                        <a:ext uri="{FF2B5EF4-FFF2-40B4-BE49-F238E27FC236}">
                          <a16:creationId xmlns:a16="http://schemas.microsoft.com/office/drawing/2014/main" id="{BAF976F3-49EB-0F5C-4AD3-B0E9E5A69F5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5" y="25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3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3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0" name="Freeform 67">
                      <a:extLst>
                        <a:ext uri="{FF2B5EF4-FFF2-40B4-BE49-F238E27FC236}">
                          <a16:creationId xmlns:a16="http://schemas.microsoft.com/office/drawing/2014/main" id="{8814CBE6-C468-1AF3-1196-6DB760DB913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5" y="25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3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3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1" name="Freeform 68">
                      <a:extLst>
                        <a:ext uri="{FF2B5EF4-FFF2-40B4-BE49-F238E27FC236}">
                          <a16:creationId xmlns:a16="http://schemas.microsoft.com/office/drawing/2014/main" id="{4169A09B-E131-42B6-7C47-E57E1D8B1FB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9" y="90"/>
                      <a:ext cx="170" cy="59"/>
                    </a:xfrm>
                    <a:custGeom>
                      <a:avLst/>
                      <a:gdLst>
                        <a:gd name="T0" fmla="*/ 170 w 170"/>
                        <a:gd name="T1" fmla="*/ 13 h 59"/>
                        <a:gd name="T2" fmla="*/ 132 w 170"/>
                        <a:gd name="T3" fmla="*/ 0 h 59"/>
                        <a:gd name="T4" fmla="*/ 44 w 170"/>
                        <a:gd name="T5" fmla="*/ 38 h 59"/>
                        <a:gd name="T6" fmla="*/ 0 w 170"/>
                        <a:gd name="T7" fmla="*/ 25 h 59"/>
                        <a:gd name="T8" fmla="*/ 22 w 170"/>
                        <a:gd name="T9" fmla="*/ 59 h 59"/>
                        <a:gd name="T10" fmla="*/ 132 w 170"/>
                        <a:gd name="T11" fmla="*/ 59 h 59"/>
                        <a:gd name="T12" fmla="*/ 85 w 170"/>
                        <a:gd name="T13" fmla="*/ 47 h 59"/>
                        <a:gd name="T14" fmla="*/ 170 w 170"/>
                        <a:gd name="T15" fmla="*/ 13 h 5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9"/>
                        <a:gd name="T26" fmla="*/ 170 w 170"/>
                        <a:gd name="T27" fmla="*/ 59 h 5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9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59"/>
                          </a:lnTo>
                          <a:lnTo>
                            <a:pt x="132" y="59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2" name="Freeform 69">
                      <a:extLst>
                        <a:ext uri="{FF2B5EF4-FFF2-40B4-BE49-F238E27FC236}">
                          <a16:creationId xmlns:a16="http://schemas.microsoft.com/office/drawing/2014/main" id="{64979090-EB33-3C87-ED63-3A0C641FA87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9" y="90"/>
                      <a:ext cx="170" cy="59"/>
                    </a:xfrm>
                    <a:custGeom>
                      <a:avLst/>
                      <a:gdLst>
                        <a:gd name="T0" fmla="*/ 170 w 170"/>
                        <a:gd name="T1" fmla="*/ 13 h 59"/>
                        <a:gd name="T2" fmla="*/ 132 w 170"/>
                        <a:gd name="T3" fmla="*/ 0 h 59"/>
                        <a:gd name="T4" fmla="*/ 44 w 170"/>
                        <a:gd name="T5" fmla="*/ 38 h 59"/>
                        <a:gd name="T6" fmla="*/ 0 w 170"/>
                        <a:gd name="T7" fmla="*/ 25 h 59"/>
                        <a:gd name="T8" fmla="*/ 22 w 170"/>
                        <a:gd name="T9" fmla="*/ 59 h 59"/>
                        <a:gd name="T10" fmla="*/ 132 w 170"/>
                        <a:gd name="T11" fmla="*/ 59 h 59"/>
                        <a:gd name="T12" fmla="*/ 85 w 170"/>
                        <a:gd name="T13" fmla="*/ 47 h 59"/>
                        <a:gd name="T14" fmla="*/ 170 w 170"/>
                        <a:gd name="T15" fmla="*/ 13 h 5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9"/>
                        <a:gd name="T26" fmla="*/ 170 w 170"/>
                        <a:gd name="T27" fmla="*/ 59 h 5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9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59"/>
                          </a:lnTo>
                          <a:lnTo>
                            <a:pt x="132" y="59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3" name="Freeform 70">
                      <a:extLst>
                        <a:ext uri="{FF2B5EF4-FFF2-40B4-BE49-F238E27FC236}">
                          <a16:creationId xmlns:a16="http://schemas.microsoft.com/office/drawing/2014/main" id="{2801230B-DCB4-B05C-B81D-85FB4F124EA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" y="22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12 h 56"/>
                        <a:gd name="T2" fmla="*/ 38 w 170"/>
                        <a:gd name="T3" fmla="*/ 0 h 56"/>
                        <a:gd name="T4" fmla="*/ 129 w 170"/>
                        <a:gd name="T5" fmla="*/ 34 h 56"/>
                        <a:gd name="T6" fmla="*/ 170 w 170"/>
                        <a:gd name="T7" fmla="*/ 25 h 56"/>
                        <a:gd name="T8" fmla="*/ 148 w 170"/>
                        <a:gd name="T9" fmla="*/ 56 h 56"/>
                        <a:gd name="T10" fmla="*/ 41 w 170"/>
                        <a:gd name="T11" fmla="*/ 56 h 56"/>
                        <a:gd name="T12" fmla="*/ 85 w 170"/>
                        <a:gd name="T13" fmla="*/ 46 h 56"/>
                        <a:gd name="T14" fmla="*/ 0 w 170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29" y="34"/>
                          </a:lnTo>
                          <a:lnTo>
                            <a:pt x="170" y="25"/>
                          </a:lnTo>
                          <a:lnTo>
                            <a:pt x="148" y="56"/>
                          </a:lnTo>
                          <a:lnTo>
                            <a:pt x="41" y="56"/>
                          </a:lnTo>
                          <a:lnTo>
                            <a:pt x="85" y="46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4" name="Freeform 71">
                      <a:extLst>
                        <a:ext uri="{FF2B5EF4-FFF2-40B4-BE49-F238E27FC236}">
                          <a16:creationId xmlns:a16="http://schemas.microsoft.com/office/drawing/2014/main" id="{F402E62C-7344-41B5-6A88-2AC17B2C10F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" y="22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12 h 56"/>
                        <a:gd name="T2" fmla="*/ 38 w 170"/>
                        <a:gd name="T3" fmla="*/ 0 h 56"/>
                        <a:gd name="T4" fmla="*/ 129 w 170"/>
                        <a:gd name="T5" fmla="*/ 34 h 56"/>
                        <a:gd name="T6" fmla="*/ 170 w 170"/>
                        <a:gd name="T7" fmla="*/ 25 h 56"/>
                        <a:gd name="T8" fmla="*/ 148 w 170"/>
                        <a:gd name="T9" fmla="*/ 56 h 56"/>
                        <a:gd name="T10" fmla="*/ 41 w 170"/>
                        <a:gd name="T11" fmla="*/ 56 h 56"/>
                        <a:gd name="T12" fmla="*/ 85 w 170"/>
                        <a:gd name="T13" fmla="*/ 46 h 56"/>
                        <a:gd name="T14" fmla="*/ 0 w 170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29" y="34"/>
                          </a:lnTo>
                          <a:lnTo>
                            <a:pt x="170" y="25"/>
                          </a:lnTo>
                          <a:lnTo>
                            <a:pt x="148" y="56"/>
                          </a:lnTo>
                          <a:lnTo>
                            <a:pt x="41" y="56"/>
                          </a:lnTo>
                          <a:lnTo>
                            <a:pt x="85" y="46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5" name="Freeform 72">
                      <a:extLst>
                        <a:ext uri="{FF2B5EF4-FFF2-40B4-BE49-F238E27FC236}">
                          <a16:creationId xmlns:a16="http://schemas.microsoft.com/office/drawing/2014/main" id="{57765433-9E55-ED86-4BCF-F27D73C13FD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58" y="97"/>
                      <a:ext cx="171" cy="56"/>
                    </a:xfrm>
                    <a:custGeom>
                      <a:avLst/>
                      <a:gdLst>
                        <a:gd name="T0" fmla="*/ 171 w 171"/>
                        <a:gd name="T1" fmla="*/ 43 h 56"/>
                        <a:gd name="T2" fmla="*/ 133 w 171"/>
                        <a:gd name="T3" fmla="*/ 56 h 56"/>
                        <a:gd name="T4" fmla="*/ 45 w 171"/>
                        <a:gd name="T5" fmla="*/ 18 h 56"/>
                        <a:gd name="T6" fmla="*/ 0 w 171"/>
                        <a:gd name="T7" fmla="*/ 31 h 56"/>
                        <a:gd name="T8" fmla="*/ 22 w 171"/>
                        <a:gd name="T9" fmla="*/ 0 h 56"/>
                        <a:gd name="T10" fmla="*/ 133 w 171"/>
                        <a:gd name="T11" fmla="*/ 0 h 56"/>
                        <a:gd name="T12" fmla="*/ 86 w 171"/>
                        <a:gd name="T13" fmla="*/ 9 h 56"/>
                        <a:gd name="T14" fmla="*/ 171 w 171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171" y="43"/>
                          </a:moveTo>
                          <a:lnTo>
                            <a:pt x="133" y="56"/>
                          </a:lnTo>
                          <a:lnTo>
                            <a:pt x="45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3" y="0"/>
                          </a:lnTo>
                          <a:lnTo>
                            <a:pt x="86" y="9"/>
                          </a:lnTo>
                          <a:lnTo>
                            <a:pt x="171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106" name="Freeform 73">
                      <a:extLst>
                        <a:ext uri="{FF2B5EF4-FFF2-40B4-BE49-F238E27FC236}">
                          <a16:creationId xmlns:a16="http://schemas.microsoft.com/office/drawing/2014/main" id="{4E5810D8-F7B7-540E-449E-9153B7BCA5F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58" y="97"/>
                      <a:ext cx="171" cy="56"/>
                    </a:xfrm>
                    <a:custGeom>
                      <a:avLst/>
                      <a:gdLst>
                        <a:gd name="T0" fmla="*/ 171 w 171"/>
                        <a:gd name="T1" fmla="*/ 43 h 56"/>
                        <a:gd name="T2" fmla="*/ 133 w 171"/>
                        <a:gd name="T3" fmla="*/ 56 h 56"/>
                        <a:gd name="T4" fmla="*/ 45 w 171"/>
                        <a:gd name="T5" fmla="*/ 18 h 56"/>
                        <a:gd name="T6" fmla="*/ 0 w 171"/>
                        <a:gd name="T7" fmla="*/ 31 h 56"/>
                        <a:gd name="T8" fmla="*/ 22 w 171"/>
                        <a:gd name="T9" fmla="*/ 0 h 56"/>
                        <a:gd name="T10" fmla="*/ 133 w 171"/>
                        <a:gd name="T11" fmla="*/ 0 h 56"/>
                        <a:gd name="T12" fmla="*/ 86 w 171"/>
                        <a:gd name="T13" fmla="*/ 9 h 56"/>
                        <a:gd name="T14" fmla="*/ 171 w 171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171" y="43"/>
                          </a:moveTo>
                          <a:lnTo>
                            <a:pt x="133" y="56"/>
                          </a:lnTo>
                          <a:lnTo>
                            <a:pt x="45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3" y="0"/>
                          </a:lnTo>
                          <a:lnTo>
                            <a:pt x="86" y="9"/>
                          </a:lnTo>
                          <a:lnTo>
                            <a:pt x="171" y="4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</p:grpSp>
              <p:grpSp>
                <p:nvGrpSpPr>
                  <p:cNvPr id="86" name="Group 74">
                    <a:extLst>
                      <a:ext uri="{FF2B5EF4-FFF2-40B4-BE49-F238E27FC236}">
                        <a16:creationId xmlns:a16="http://schemas.microsoft.com/office/drawing/2014/main" id="{43D506BB-615E-4126-C762-8D3BC5A8A71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2" y="25"/>
                    <a:ext cx="356" cy="131"/>
                    <a:chOff x="82" y="25"/>
                    <a:chExt cx="356" cy="131"/>
                  </a:xfrm>
                </p:grpSpPr>
                <p:sp>
                  <p:nvSpPr>
                    <p:cNvPr id="87" name="Freeform 75">
                      <a:extLst>
                        <a:ext uri="{FF2B5EF4-FFF2-40B4-BE49-F238E27FC236}">
                          <a16:creationId xmlns:a16="http://schemas.microsoft.com/office/drawing/2014/main" id="{0EC9CDAD-7AEF-7331-5204-8B07396161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8" y="28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4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4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4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88" name="Freeform 76">
                      <a:extLst>
                        <a:ext uri="{FF2B5EF4-FFF2-40B4-BE49-F238E27FC236}">
                          <a16:creationId xmlns:a16="http://schemas.microsoft.com/office/drawing/2014/main" id="{AA662A80-27C6-7463-8A2F-13A2459235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8" y="28"/>
                      <a:ext cx="170" cy="56"/>
                    </a:xfrm>
                    <a:custGeom>
                      <a:avLst/>
                      <a:gdLst>
                        <a:gd name="T0" fmla="*/ 0 w 170"/>
                        <a:gd name="T1" fmla="*/ 44 h 56"/>
                        <a:gd name="T2" fmla="*/ 38 w 170"/>
                        <a:gd name="T3" fmla="*/ 56 h 56"/>
                        <a:gd name="T4" fmla="*/ 129 w 170"/>
                        <a:gd name="T5" fmla="*/ 19 h 56"/>
                        <a:gd name="T6" fmla="*/ 170 w 170"/>
                        <a:gd name="T7" fmla="*/ 31 h 56"/>
                        <a:gd name="T8" fmla="*/ 148 w 170"/>
                        <a:gd name="T9" fmla="*/ 0 h 56"/>
                        <a:gd name="T10" fmla="*/ 41 w 170"/>
                        <a:gd name="T11" fmla="*/ 0 h 56"/>
                        <a:gd name="T12" fmla="*/ 85 w 170"/>
                        <a:gd name="T13" fmla="*/ 9 h 56"/>
                        <a:gd name="T14" fmla="*/ 0 w 170"/>
                        <a:gd name="T15" fmla="*/ 44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0" y="44"/>
                          </a:moveTo>
                          <a:lnTo>
                            <a:pt x="38" y="56"/>
                          </a:lnTo>
                          <a:lnTo>
                            <a:pt x="129" y="19"/>
                          </a:lnTo>
                          <a:lnTo>
                            <a:pt x="170" y="31"/>
                          </a:lnTo>
                          <a:lnTo>
                            <a:pt x="148" y="0"/>
                          </a:lnTo>
                          <a:lnTo>
                            <a:pt x="41" y="0"/>
                          </a:lnTo>
                          <a:lnTo>
                            <a:pt x="85" y="9"/>
                          </a:lnTo>
                          <a:lnTo>
                            <a:pt x="0" y="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89" name="Freeform 77">
                      <a:extLst>
                        <a:ext uri="{FF2B5EF4-FFF2-40B4-BE49-F238E27FC236}">
                          <a16:creationId xmlns:a16="http://schemas.microsoft.com/office/drawing/2014/main" id="{DAD8DCBD-6F3F-5F87-FB94-D449AD8D64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2" y="93"/>
                      <a:ext cx="170" cy="60"/>
                    </a:xfrm>
                    <a:custGeom>
                      <a:avLst/>
                      <a:gdLst>
                        <a:gd name="T0" fmla="*/ 170 w 170"/>
                        <a:gd name="T1" fmla="*/ 13 h 60"/>
                        <a:gd name="T2" fmla="*/ 132 w 170"/>
                        <a:gd name="T3" fmla="*/ 0 h 60"/>
                        <a:gd name="T4" fmla="*/ 44 w 170"/>
                        <a:gd name="T5" fmla="*/ 38 h 60"/>
                        <a:gd name="T6" fmla="*/ 0 w 170"/>
                        <a:gd name="T7" fmla="*/ 25 h 60"/>
                        <a:gd name="T8" fmla="*/ 22 w 170"/>
                        <a:gd name="T9" fmla="*/ 60 h 60"/>
                        <a:gd name="T10" fmla="*/ 132 w 170"/>
                        <a:gd name="T11" fmla="*/ 60 h 60"/>
                        <a:gd name="T12" fmla="*/ 85 w 170"/>
                        <a:gd name="T13" fmla="*/ 47 h 60"/>
                        <a:gd name="T14" fmla="*/ 170 w 170"/>
                        <a:gd name="T15" fmla="*/ 13 h 60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60"/>
                        <a:gd name="T26" fmla="*/ 170 w 170"/>
                        <a:gd name="T27" fmla="*/ 60 h 60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60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60"/>
                          </a:lnTo>
                          <a:lnTo>
                            <a:pt x="132" y="60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90" name="Freeform 78">
                      <a:extLst>
                        <a:ext uri="{FF2B5EF4-FFF2-40B4-BE49-F238E27FC236}">
                          <a16:creationId xmlns:a16="http://schemas.microsoft.com/office/drawing/2014/main" id="{4580490D-AE50-2572-AF78-A23A4B022EA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2" y="93"/>
                      <a:ext cx="170" cy="60"/>
                    </a:xfrm>
                    <a:custGeom>
                      <a:avLst/>
                      <a:gdLst>
                        <a:gd name="T0" fmla="*/ 170 w 170"/>
                        <a:gd name="T1" fmla="*/ 13 h 60"/>
                        <a:gd name="T2" fmla="*/ 132 w 170"/>
                        <a:gd name="T3" fmla="*/ 0 h 60"/>
                        <a:gd name="T4" fmla="*/ 44 w 170"/>
                        <a:gd name="T5" fmla="*/ 38 h 60"/>
                        <a:gd name="T6" fmla="*/ 0 w 170"/>
                        <a:gd name="T7" fmla="*/ 25 h 60"/>
                        <a:gd name="T8" fmla="*/ 22 w 170"/>
                        <a:gd name="T9" fmla="*/ 60 h 60"/>
                        <a:gd name="T10" fmla="*/ 132 w 170"/>
                        <a:gd name="T11" fmla="*/ 60 h 60"/>
                        <a:gd name="T12" fmla="*/ 85 w 170"/>
                        <a:gd name="T13" fmla="*/ 47 h 60"/>
                        <a:gd name="T14" fmla="*/ 170 w 170"/>
                        <a:gd name="T15" fmla="*/ 13 h 60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60"/>
                        <a:gd name="T26" fmla="*/ 170 w 170"/>
                        <a:gd name="T27" fmla="*/ 60 h 60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60">
                          <a:moveTo>
                            <a:pt x="170" y="13"/>
                          </a:moveTo>
                          <a:lnTo>
                            <a:pt x="132" y="0"/>
                          </a:lnTo>
                          <a:lnTo>
                            <a:pt x="44" y="38"/>
                          </a:lnTo>
                          <a:lnTo>
                            <a:pt x="0" y="25"/>
                          </a:lnTo>
                          <a:lnTo>
                            <a:pt x="22" y="60"/>
                          </a:lnTo>
                          <a:lnTo>
                            <a:pt x="132" y="60"/>
                          </a:lnTo>
                          <a:lnTo>
                            <a:pt x="85" y="47"/>
                          </a:lnTo>
                          <a:lnTo>
                            <a:pt x="170" y="1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95" name="Freeform 79">
                      <a:extLst>
                        <a:ext uri="{FF2B5EF4-FFF2-40B4-BE49-F238E27FC236}">
                          <a16:creationId xmlns:a16="http://schemas.microsoft.com/office/drawing/2014/main" id="{8817935A-2150-7DE2-16E6-645B0CFA807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1" y="25"/>
                      <a:ext cx="171" cy="56"/>
                    </a:xfrm>
                    <a:custGeom>
                      <a:avLst/>
                      <a:gdLst>
                        <a:gd name="T0" fmla="*/ 0 w 171"/>
                        <a:gd name="T1" fmla="*/ 12 h 56"/>
                        <a:gd name="T2" fmla="*/ 38 w 171"/>
                        <a:gd name="T3" fmla="*/ 0 h 56"/>
                        <a:gd name="T4" fmla="*/ 130 w 171"/>
                        <a:gd name="T5" fmla="*/ 34 h 56"/>
                        <a:gd name="T6" fmla="*/ 171 w 171"/>
                        <a:gd name="T7" fmla="*/ 25 h 56"/>
                        <a:gd name="T8" fmla="*/ 149 w 171"/>
                        <a:gd name="T9" fmla="*/ 56 h 56"/>
                        <a:gd name="T10" fmla="*/ 41 w 171"/>
                        <a:gd name="T11" fmla="*/ 56 h 56"/>
                        <a:gd name="T12" fmla="*/ 85 w 171"/>
                        <a:gd name="T13" fmla="*/ 47 h 56"/>
                        <a:gd name="T14" fmla="*/ 0 w 171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30" y="34"/>
                          </a:lnTo>
                          <a:lnTo>
                            <a:pt x="171" y="25"/>
                          </a:lnTo>
                          <a:lnTo>
                            <a:pt x="149" y="56"/>
                          </a:lnTo>
                          <a:lnTo>
                            <a:pt x="41" y="56"/>
                          </a:lnTo>
                          <a:lnTo>
                            <a:pt x="85" y="4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96" name="Freeform 80">
                      <a:extLst>
                        <a:ext uri="{FF2B5EF4-FFF2-40B4-BE49-F238E27FC236}">
                          <a16:creationId xmlns:a16="http://schemas.microsoft.com/office/drawing/2014/main" id="{E9EACFD5-D2A8-F853-0897-47E9A14342A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1" y="25"/>
                      <a:ext cx="171" cy="56"/>
                    </a:xfrm>
                    <a:custGeom>
                      <a:avLst/>
                      <a:gdLst>
                        <a:gd name="T0" fmla="*/ 0 w 171"/>
                        <a:gd name="T1" fmla="*/ 12 h 56"/>
                        <a:gd name="T2" fmla="*/ 38 w 171"/>
                        <a:gd name="T3" fmla="*/ 0 h 56"/>
                        <a:gd name="T4" fmla="*/ 130 w 171"/>
                        <a:gd name="T5" fmla="*/ 34 h 56"/>
                        <a:gd name="T6" fmla="*/ 171 w 171"/>
                        <a:gd name="T7" fmla="*/ 25 h 56"/>
                        <a:gd name="T8" fmla="*/ 149 w 171"/>
                        <a:gd name="T9" fmla="*/ 56 h 56"/>
                        <a:gd name="T10" fmla="*/ 41 w 171"/>
                        <a:gd name="T11" fmla="*/ 56 h 56"/>
                        <a:gd name="T12" fmla="*/ 85 w 171"/>
                        <a:gd name="T13" fmla="*/ 47 h 56"/>
                        <a:gd name="T14" fmla="*/ 0 w 171"/>
                        <a:gd name="T15" fmla="*/ 12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1"/>
                        <a:gd name="T25" fmla="*/ 0 h 56"/>
                        <a:gd name="T26" fmla="*/ 171 w 171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1" h="56">
                          <a:moveTo>
                            <a:pt x="0" y="12"/>
                          </a:moveTo>
                          <a:lnTo>
                            <a:pt x="38" y="0"/>
                          </a:lnTo>
                          <a:lnTo>
                            <a:pt x="130" y="34"/>
                          </a:lnTo>
                          <a:lnTo>
                            <a:pt x="171" y="25"/>
                          </a:lnTo>
                          <a:lnTo>
                            <a:pt x="149" y="56"/>
                          </a:lnTo>
                          <a:lnTo>
                            <a:pt x="41" y="56"/>
                          </a:lnTo>
                          <a:lnTo>
                            <a:pt x="85" y="47"/>
                          </a:lnTo>
                          <a:lnTo>
                            <a:pt x="0" y="1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97" name="Freeform 81">
                      <a:extLst>
                        <a:ext uri="{FF2B5EF4-FFF2-40B4-BE49-F238E27FC236}">
                          <a16:creationId xmlns:a16="http://schemas.microsoft.com/office/drawing/2014/main" id="{E8E9F51B-4EA7-3DF9-8F5E-0FB978DC55B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" y="100"/>
                      <a:ext cx="170" cy="56"/>
                    </a:xfrm>
                    <a:custGeom>
                      <a:avLst/>
                      <a:gdLst>
                        <a:gd name="T0" fmla="*/ 170 w 170"/>
                        <a:gd name="T1" fmla="*/ 43 h 56"/>
                        <a:gd name="T2" fmla="*/ 132 w 170"/>
                        <a:gd name="T3" fmla="*/ 56 h 56"/>
                        <a:gd name="T4" fmla="*/ 44 w 170"/>
                        <a:gd name="T5" fmla="*/ 18 h 56"/>
                        <a:gd name="T6" fmla="*/ 0 w 170"/>
                        <a:gd name="T7" fmla="*/ 31 h 56"/>
                        <a:gd name="T8" fmla="*/ 22 w 170"/>
                        <a:gd name="T9" fmla="*/ 0 h 56"/>
                        <a:gd name="T10" fmla="*/ 132 w 170"/>
                        <a:gd name="T11" fmla="*/ 0 h 56"/>
                        <a:gd name="T12" fmla="*/ 85 w 170"/>
                        <a:gd name="T13" fmla="*/ 9 h 56"/>
                        <a:gd name="T14" fmla="*/ 17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170" y="43"/>
                          </a:moveTo>
                          <a:lnTo>
                            <a:pt x="132" y="56"/>
                          </a:lnTo>
                          <a:lnTo>
                            <a:pt x="44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2" y="0"/>
                          </a:lnTo>
                          <a:lnTo>
                            <a:pt x="85" y="9"/>
                          </a:lnTo>
                          <a:lnTo>
                            <a:pt x="170" y="4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  <p:sp>
                  <p:nvSpPr>
                    <p:cNvPr id="98" name="Freeform 82">
                      <a:extLst>
                        <a:ext uri="{FF2B5EF4-FFF2-40B4-BE49-F238E27FC236}">
                          <a16:creationId xmlns:a16="http://schemas.microsoft.com/office/drawing/2014/main" id="{257CCCDF-339D-811C-A083-63D757B387F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" y="100"/>
                      <a:ext cx="170" cy="56"/>
                    </a:xfrm>
                    <a:custGeom>
                      <a:avLst/>
                      <a:gdLst>
                        <a:gd name="T0" fmla="*/ 170 w 170"/>
                        <a:gd name="T1" fmla="*/ 43 h 56"/>
                        <a:gd name="T2" fmla="*/ 132 w 170"/>
                        <a:gd name="T3" fmla="*/ 56 h 56"/>
                        <a:gd name="T4" fmla="*/ 44 w 170"/>
                        <a:gd name="T5" fmla="*/ 18 h 56"/>
                        <a:gd name="T6" fmla="*/ 0 w 170"/>
                        <a:gd name="T7" fmla="*/ 31 h 56"/>
                        <a:gd name="T8" fmla="*/ 22 w 170"/>
                        <a:gd name="T9" fmla="*/ 0 h 56"/>
                        <a:gd name="T10" fmla="*/ 132 w 170"/>
                        <a:gd name="T11" fmla="*/ 0 h 56"/>
                        <a:gd name="T12" fmla="*/ 85 w 170"/>
                        <a:gd name="T13" fmla="*/ 9 h 56"/>
                        <a:gd name="T14" fmla="*/ 170 w 170"/>
                        <a:gd name="T15" fmla="*/ 43 h 5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0"/>
                        <a:gd name="T25" fmla="*/ 0 h 56"/>
                        <a:gd name="T26" fmla="*/ 170 w 170"/>
                        <a:gd name="T27" fmla="*/ 56 h 5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0" h="56">
                          <a:moveTo>
                            <a:pt x="170" y="43"/>
                          </a:moveTo>
                          <a:lnTo>
                            <a:pt x="132" y="56"/>
                          </a:lnTo>
                          <a:lnTo>
                            <a:pt x="44" y="18"/>
                          </a:lnTo>
                          <a:lnTo>
                            <a:pt x="0" y="31"/>
                          </a:lnTo>
                          <a:lnTo>
                            <a:pt x="22" y="0"/>
                          </a:lnTo>
                          <a:lnTo>
                            <a:pt x="132" y="0"/>
                          </a:lnTo>
                          <a:lnTo>
                            <a:pt x="85" y="9"/>
                          </a:lnTo>
                          <a:lnTo>
                            <a:pt x="170" y="4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ko-KR" altLang="en-US"/>
                    </a:p>
                  </p:txBody>
                </p:sp>
              </p:grpSp>
            </p:grpSp>
            <p:sp>
              <p:nvSpPr>
                <p:cNvPr id="83" name="Line 83">
                  <a:extLst>
                    <a:ext uri="{FF2B5EF4-FFF2-40B4-BE49-F238E27FC236}">
                      <a16:creationId xmlns:a16="http://schemas.microsoft.com/office/drawing/2014/main" id="{52AF3E00-941D-E0B6-877E-40FCA11A5F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87"/>
                  <a:ext cx="1" cy="125"/>
                </a:xfrm>
                <a:prstGeom prst="line">
                  <a:avLst/>
                </a:prstGeom>
                <a:noFill/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84" name="Line 84">
                  <a:extLst>
                    <a:ext uri="{FF2B5EF4-FFF2-40B4-BE49-F238E27FC236}">
                      <a16:creationId xmlns:a16="http://schemas.microsoft.com/office/drawing/2014/main" id="{471E802D-334B-1774-9CBE-133EAA3148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7" y="87"/>
                  <a:ext cx="1" cy="125"/>
                </a:xfrm>
                <a:prstGeom prst="line">
                  <a:avLst/>
                </a:prstGeom>
                <a:noFill/>
                <a:ln w="4763">
                  <a:solidFill>
                    <a:srgbClr val="AAE6FF"/>
                  </a:solidFill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</p:grpSp>
          <p:grpSp>
            <p:nvGrpSpPr>
              <p:cNvPr id="73" name="Group 85">
                <a:extLst>
                  <a:ext uri="{FF2B5EF4-FFF2-40B4-BE49-F238E27FC236}">
                    <a16:creationId xmlns:a16="http://schemas.microsoft.com/office/drawing/2014/main" id="{A2E29F7D-D70F-4386-B1DE-29E13BEBA2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6" y="184"/>
                <a:ext cx="258" cy="99"/>
                <a:chOff x="126" y="184"/>
                <a:chExt cx="258" cy="99"/>
              </a:xfrm>
            </p:grpSpPr>
            <p:sp>
              <p:nvSpPr>
                <p:cNvPr id="74" name="Freeform 86">
                  <a:extLst>
                    <a:ext uri="{FF2B5EF4-FFF2-40B4-BE49-F238E27FC236}">
                      <a16:creationId xmlns:a16="http://schemas.microsoft.com/office/drawing/2014/main" id="{FB4557C5-A836-5685-2AFF-F30B53222B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" y="184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6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6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75" name="Freeform 87">
                  <a:extLst>
                    <a:ext uri="{FF2B5EF4-FFF2-40B4-BE49-F238E27FC236}">
                      <a16:creationId xmlns:a16="http://schemas.microsoft.com/office/drawing/2014/main" id="{CAE2823A-8978-04FF-A9EA-5030AF5ED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" y="184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6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6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76" name="Freeform 88">
                  <a:extLst>
                    <a:ext uri="{FF2B5EF4-FFF2-40B4-BE49-F238E27FC236}">
                      <a16:creationId xmlns:a16="http://schemas.microsoft.com/office/drawing/2014/main" id="{D64ACBBE-ABCE-35BB-4A94-B6B02F9A64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87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7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7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  <p:sp>
              <p:nvSpPr>
                <p:cNvPr id="77" name="Freeform 89">
                  <a:extLst>
                    <a:ext uri="{FF2B5EF4-FFF2-40B4-BE49-F238E27FC236}">
                      <a16:creationId xmlns:a16="http://schemas.microsoft.com/office/drawing/2014/main" id="{5C6A6C85-8C37-D5D3-585C-FE15CCB27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" y="187"/>
                  <a:ext cx="255" cy="96"/>
                </a:xfrm>
                <a:custGeom>
                  <a:avLst/>
                  <a:gdLst>
                    <a:gd name="T0" fmla="*/ 38 w 255"/>
                    <a:gd name="T1" fmla="*/ 12 h 96"/>
                    <a:gd name="T2" fmla="*/ 95 w 255"/>
                    <a:gd name="T3" fmla="*/ 12 h 96"/>
                    <a:gd name="T4" fmla="*/ 129 w 255"/>
                    <a:gd name="T5" fmla="*/ 40 h 96"/>
                    <a:gd name="T6" fmla="*/ 164 w 255"/>
                    <a:gd name="T7" fmla="*/ 12 h 96"/>
                    <a:gd name="T8" fmla="*/ 218 w 255"/>
                    <a:gd name="T9" fmla="*/ 12 h 96"/>
                    <a:gd name="T10" fmla="*/ 218 w 255"/>
                    <a:gd name="T11" fmla="*/ 0 h 96"/>
                    <a:gd name="T12" fmla="*/ 255 w 255"/>
                    <a:gd name="T13" fmla="*/ 18 h 96"/>
                    <a:gd name="T14" fmla="*/ 218 w 255"/>
                    <a:gd name="T15" fmla="*/ 37 h 96"/>
                    <a:gd name="T16" fmla="*/ 218 w 255"/>
                    <a:gd name="T17" fmla="*/ 25 h 96"/>
                    <a:gd name="T18" fmla="*/ 170 w 255"/>
                    <a:gd name="T19" fmla="*/ 25 h 96"/>
                    <a:gd name="T20" fmla="*/ 139 w 255"/>
                    <a:gd name="T21" fmla="*/ 47 h 96"/>
                    <a:gd name="T22" fmla="*/ 170 w 255"/>
                    <a:gd name="T23" fmla="*/ 71 h 96"/>
                    <a:gd name="T24" fmla="*/ 218 w 255"/>
                    <a:gd name="T25" fmla="*/ 71 h 96"/>
                    <a:gd name="T26" fmla="*/ 218 w 255"/>
                    <a:gd name="T27" fmla="*/ 56 h 96"/>
                    <a:gd name="T28" fmla="*/ 255 w 255"/>
                    <a:gd name="T29" fmla="*/ 78 h 96"/>
                    <a:gd name="T30" fmla="*/ 218 w 255"/>
                    <a:gd name="T31" fmla="*/ 96 h 96"/>
                    <a:gd name="T32" fmla="*/ 218 w 255"/>
                    <a:gd name="T33" fmla="*/ 84 h 96"/>
                    <a:gd name="T34" fmla="*/ 164 w 255"/>
                    <a:gd name="T35" fmla="*/ 84 h 96"/>
                    <a:gd name="T36" fmla="*/ 129 w 255"/>
                    <a:gd name="T37" fmla="*/ 56 h 96"/>
                    <a:gd name="T38" fmla="*/ 95 w 255"/>
                    <a:gd name="T39" fmla="*/ 84 h 96"/>
                    <a:gd name="T40" fmla="*/ 38 w 255"/>
                    <a:gd name="T41" fmla="*/ 84 h 96"/>
                    <a:gd name="T42" fmla="*/ 38 w 255"/>
                    <a:gd name="T43" fmla="*/ 96 h 96"/>
                    <a:gd name="T44" fmla="*/ 0 w 255"/>
                    <a:gd name="T45" fmla="*/ 78 h 96"/>
                    <a:gd name="T46" fmla="*/ 38 w 255"/>
                    <a:gd name="T47" fmla="*/ 56 h 96"/>
                    <a:gd name="T48" fmla="*/ 38 w 255"/>
                    <a:gd name="T49" fmla="*/ 71 h 96"/>
                    <a:gd name="T50" fmla="*/ 88 w 255"/>
                    <a:gd name="T51" fmla="*/ 71 h 96"/>
                    <a:gd name="T52" fmla="*/ 120 w 255"/>
                    <a:gd name="T53" fmla="*/ 50 h 96"/>
                    <a:gd name="T54" fmla="*/ 88 w 255"/>
                    <a:gd name="T55" fmla="*/ 25 h 96"/>
                    <a:gd name="T56" fmla="*/ 38 w 255"/>
                    <a:gd name="T57" fmla="*/ 25 h 96"/>
                    <a:gd name="T58" fmla="*/ 38 w 255"/>
                    <a:gd name="T59" fmla="*/ 37 h 96"/>
                    <a:gd name="T60" fmla="*/ 0 w 255"/>
                    <a:gd name="T61" fmla="*/ 18 h 96"/>
                    <a:gd name="T62" fmla="*/ 38 w 255"/>
                    <a:gd name="T63" fmla="*/ 0 h 96"/>
                    <a:gd name="T64" fmla="*/ 38 w 255"/>
                    <a:gd name="T65" fmla="*/ 12 h 9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5"/>
                    <a:gd name="T100" fmla="*/ 0 h 96"/>
                    <a:gd name="T101" fmla="*/ 255 w 255"/>
                    <a:gd name="T102" fmla="*/ 96 h 9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5" h="96">
                      <a:moveTo>
                        <a:pt x="38" y="12"/>
                      </a:moveTo>
                      <a:lnTo>
                        <a:pt x="95" y="12"/>
                      </a:lnTo>
                      <a:lnTo>
                        <a:pt x="129" y="40"/>
                      </a:lnTo>
                      <a:lnTo>
                        <a:pt x="164" y="12"/>
                      </a:lnTo>
                      <a:lnTo>
                        <a:pt x="218" y="12"/>
                      </a:lnTo>
                      <a:lnTo>
                        <a:pt x="218" y="0"/>
                      </a:lnTo>
                      <a:lnTo>
                        <a:pt x="255" y="18"/>
                      </a:lnTo>
                      <a:lnTo>
                        <a:pt x="218" y="37"/>
                      </a:lnTo>
                      <a:lnTo>
                        <a:pt x="218" y="25"/>
                      </a:lnTo>
                      <a:lnTo>
                        <a:pt x="170" y="25"/>
                      </a:lnTo>
                      <a:lnTo>
                        <a:pt x="139" y="47"/>
                      </a:lnTo>
                      <a:lnTo>
                        <a:pt x="170" y="71"/>
                      </a:lnTo>
                      <a:lnTo>
                        <a:pt x="218" y="71"/>
                      </a:lnTo>
                      <a:lnTo>
                        <a:pt x="218" y="56"/>
                      </a:lnTo>
                      <a:lnTo>
                        <a:pt x="255" y="78"/>
                      </a:lnTo>
                      <a:lnTo>
                        <a:pt x="218" y="96"/>
                      </a:lnTo>
                      <a:lnTo>
                        <a:pt x="218" y="84"/>
                      </a:lnTo>
                      <a:lnTo>
                        <a:pt x="164" y="84"/>
                      </a:lnTo>
                      <a:lnTo>
                        <a:pt x="129" y="56"/>
                      </a:lnTo>
                      <a:lnTo>
                        <a:pt x="95" y="84"/>
                      </a:lnTo>
                      <a:lnTo>
                        <a:pt x="38" y="84"/>
                      </a:lnTo>
                      <a:lnTo>
                        <a:pt x="38" y="96"/>
                      </a:lnTo>
                      <a:lnTo>
                        <a:pt x="0" y="78"/>
                      </a:lnTo>
                      <a:lnTo>
                        <a:pt x="38" y="56"/>
                      </a:lnTo>
                      <a:lnTo>
                        <a:pt x="38" y="71"/>
                      </a:lnTo>
                      <a:lnTo>
                        <a:pt x="88" y="71"/>
                      </a:lnTo>
                      <a:lnTo>
                        <a:pt x="120" y="50"/>
                      </a:lnTo>
                      <a:lnTo>
                        <a:pt x="88" y="25"/>
                      </a:lnTo>
                      <a:lnTo>
                        <a:pt x="38" y="25"/>
                      </a:lnTo>
                      <a:lnTo>
                        <a:pt x="38" y="37"/>
                      </a:lnTo>
                      <a:lnTo>
                        <a:pt x="0" y="18"/>
                      </a:lnTo>
                      <a:lnTo>
                        <a:pt x="38" y="0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2124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1444305" y="2718399"/>
            <a:ext cx="3261919" cy="710780"/>
          </a:xfrm>
        </p:spPr>
        <p:txBody>
          <a:bodyPr>
            <a:normAutofit fontScale="90000"/>
          </a:bodyPr>
          <a:lstStyle/>
          <a:p>
            <a:pPr algn="l"/>
            <a:r>
              <a:rPr lang="ko-KR" altLang="en-US" sz="4900" b="1" spc="-50" dirty="0"/>
              <a:t>감사합니다</a:t>
            </a:r>
            <a:r>
              <a:rPr lang="en-US" altLang="ko-KR" sz="4000" dirty="0"/>
              <a:t>.</a:t>
            </a:r>
            <a:endParaRPr lang="ko-KR" altLang="en-US" sz="4000" dirty="0"/>
          </a:p>
        </p:txBody>
      </p:sp>
      <p:sp>
        <p:nvSpPr>
          <p:cNvPr id="8" name="직사각형 7"/>
          <p:cNvSpPr/>
          <p:nvPr/>
        </p:nvSpPr>
        <p:spPr>
          <a:xfrm>
            <a:off x="4974018" y="2701055"/>
            <a:ext cx="2265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031- 425- 4466/4477</a:t>
            </a:r>
          </a:p>
          <a:p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010-3454-8695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영업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031 422 2266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4689987" y="3581111"/>
            <a:ext cx="4420749" cy="863070"/>
            <a:chOff x="5698896" y="3245199"/>
            <a:chExt cx="3966222" cy="531518"/>
          </a:xfrm>
        </p:grpSpPr>
        <p:sp>
          <p:nvSpPr>
            <p:cNvPr id="11" name="직사각형 10"/>
            <p:cNvSpPr/>
            <p:nvPr/>
          </p:nvSpPr>
          <p:spPr>
            <a:xfrm>
              <a:off x="5698896" y="3245199"/>
              <a:ext cx="190148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E7535F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ADDRESS l </a:t>
              </a:r>
              <a:r>
                <a:rPr lang="ko-KR" altLang="en-US" sz="11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ko-KR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736996" y="3530496"/>
              <a:ext cx="39281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경기도 의왕시 벌모루 앞 길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14 (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포일동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511) 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28" y="2350580"/>
            <a:ext cx="1603283" cy="29496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E6EACC1-EC36-43FB-A254-40D2EDA18A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1417" y="88777"/>
            <a:ext cx="3002880" cy="45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477071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4</a:t>
            </a:r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447B2F6-B966-59E9-A364-18400A2269FD}"/>
              </a:ext>
            </a:extLst>
          </p:cNvPr>
          <p:cNvSpPr/>
          <p:nvPr/>
        </p:nvSpPr>
        <p:spPr>
          <a:xfrm>
            <a:off x="795762" y="5859512"/>
            <a:ext cx="16540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 -48V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D5E0229-A0DD-806C-C6CB-AFFAB8D7776A}"/>
              </a:ext>
            </a:extLst>
          </p:cNvPr>
          <p:cNvGrpSpPr/>
          <p:nvPr/>
        </p:nvGrpSpPr>
        <p:grpSpPr>
          <a:xfrm>
            <a:off x="578734" y="2576539"/>
            <a:ext cx="8748532" cy="2952328"/>
            <a:chOff x="755576" y="2636912"/>
            <a:chExt cx="7848872" cy="2952328"/>
          </a:xfrm>
        </p:grpSpPr>
        <p:pic>
          <p:nvPicPr>
            <p:cNvPr id="3" name="Picture 13">
              <a:extLst>
                <a:ext uri="{FF2B5EF4-FFF2-40B4-BE49-F238E27FC236}">
                  <a16:creationId xmlns:a16="http://schemas.microsoft.com/office/drawing/2014/main" id="{AE1A28B9-49C4-591D-DA98-29CDBA2CA8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576" y="2636912"/>
              <a:ext cx="7848872" cy="295232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C78860E8-1A5F-F21D-FD68-DB8603FEE2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54957" y="2670047"/>
              <a:ext cx="2033625" cy="286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87F0A941-E9FC-35E8-AB9D-8202EF09D3B8}"/>
              </a:ext>
            </a:extLst>
          </p:cNvPr>
          <p:cNvCxnSpPr>
            <a:cxnSpLocks/>
          </p:cNvCxnSpPr>
          <p:nvPr/>
        </p:nvCxnSpPr>
        <p:spPr>
          <a:xfrm>
            <a:off x="928713" y="1622400"/>
            <a:ext cx="0" cy="118167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7A52A2D-72C3-578E-BF6E-8408F3A89EF7}"/>
              </a:ext>
            </a:extLst>
          </p:cNvPr>
          <p:cNvSpPr/>
          <p:nvPr/>
        </p:nvSpPr>
        <p:spPr>
          <a:xfrm>
            <a:off x="795762" y="2894252"/>
            <a:ext cx="316602" cy="4597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FFEC540-1E0B-1927-8527-B6E1320F0741}"/>
              </a:ext>
            </a:extLst>
          </p:cNvPr>
          <p:cNvSpPr/>
          <p:nvPr/>
        </p:nvSpPr>
        <p:spPr>
          <a:xfrm>
            <a:off x="795762" y="1354142"/>
            <a:ext cx="16540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Battery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DACFFB27-46A1-9F80-C5E8-75E982358637}"/>
              </a:ext>
            </a:extLst>
          </p:cNvPr>
          <p:cNvSpPr/>
          <p:nvPr/>
        </p:nvSpPr>
        <p:spPr>
          <a:xfrm>
            <a:off x="1392279" y="2095850"/>
            <a:ext cx="10314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 단자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69DB2AE-D419-906C-03E7-8C61B58609FF}"/>
              </a:ext>
            </a:extLst>
          </p:cNvPr>
          <p:cNvSpPr/>
          <p:nvPr/>
        </p:nvSpPr>
        <p:spPr>
          <a:xfrm>
            <a:off x="1145230" y="2940685"/>
            <a:ext cx="494099" cy="69220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FE3A7B8A-CBCB-259E-D8A5-9DFA45F6F4F5}"/>
              </a:ext>
            </a:extLst>
          </p:cNvPr>
          <p:cNvCxnSpPr>
            <a:cxnSpLocks/>
          </p:cNvCxnSpPr>
          <p:nvPr/>
        </p:nvCxnSpPr>
        <p:spPr>
          <a:xfrm>
            <a:off x="1517718" y="2380735"/>
            <a:ext cx="0" cy="513517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9526777-6D87-A4C0-614C-2DCD8A6379EE}"/>
              </a:ext>
            </a:extLst>
          </p:cNvPr>
          <p:cNvSpPr/>
          <p:nvPr/>
        </p:nvSpPr>
        <p:spPr>
          <a:xfrm>
            <a:off x="2343757" y="2912994"/>
            <a:ext cx="382968" cy="40159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5A1BC211-FDC6-7AE5-086F-CECB3C5F1D90}"/>
              </a:ext>
            </a:extLst>
          </p:cNvPr>
          <p:cNvCxnSpPr>
            <a:cxnSpLocks/>
          </p:cNvCxnSpPr>
          <p:nvPr/>
        </p:nvCxnSpPr>
        <p:spPr>
          <a:xfrm>
            <a:off x="2625707" y="1934834"/>
            <a:ext cx="0" cy="94665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7402C56-3F01-1B0A-EFEE-4184110C3000}"/>
              </a:ext>
            </a:extLst>
          </p:cNvPr>
          <p:cNvSpPr/>
          <p:nvPr/>
        </p:nvSpPr>
        <p:spPr>
          <a:xfrm>
            <a:off x="2464833" y="1585687"/>
            <a:ext cx="14911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 Port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6ACCE78-0FE4-BE76-475F-7B87847B75F5}"/>
              </a:ext>
            </a:extLst>
          </p:cNvPr>
          <p:cNvSpPr/>
          <p:nvPr/>
        </p:nvSpPr>
        <p:spPr>
          <a:xfrm>
            <a:off x="770412" y="3951632"/>
            <a:ext cx="316602" cy="111402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F0112277-B1F4-9CCD-C679-65FDAB63CF80}"/>
              </a:ext>
            </a:extLst>
          </p:cNvPr>
          <p:cNvCxnSpPr/>
          <p:nvPr/>
        </p:nvCxnSpPr>
        <p:spPr>
          <a:xfrm flipV="1">
            <a:off x="928713" y="5091301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47C94CF-D879-FAC7-9A51-EF93CE481BB1}"/>
              </a:ext>
            </a:extLst>
          </p:cNvPr>
          <p:cNvSpPr/>
          <p:nvPr/>
        </p:nvSpPr>
        <p:spPr>
          <a:xfrm>
            <a:off x="4458540" y="5851890"/>
            <a:ext cx="1306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FG.SG.-48GND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3BB781D-2573-F7F1-2256-EDAA2575FA24}"/>
              </a:ext>
            </a:extLst>
          </p:cNvPr>
          <p:cNvSpPr/>
          <p:nvPr/>
        </p:nvSpPr>
        <p:spPr>
          <a:xfrm>
            <a:off x="2421608" y="4028440"/>
            <a:ext cx="305112" cy="22289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908DA56F-F505-48A1-0EC5-041F669561F3}"/>
              </a:ext>
            </a:extLst>
          </p:cNvPr>
          <p:cNvSpPr/>
          <p:nvPr/>
        </p:nvSpPr>
        <p:spPr>
          <a:xfrm>
            <a:off x="5640764" y="3713685"/>
            <a:ext cx="389333" cy="1523514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9ABA6DB7-CBFD-E0F2-05E0-41231179E094}"/>
              </a:ext>
            </a:extLst>
          </p:cNvPr>
          <p:cNvCxnSpPr>
            <a:cxnSpLocks/>
          </p:cNvCxnSpPr>
          <p:nvPr/>
        </p:nvCxnSpPr>
        <p:spPr>
          <a:xfrm>
            <a:off x="5838479" y="2245867"/>
            <a:ext cx="0" cy="1389635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2BEE0763-AA61-6296-7DD2-7E3C07385B45}"/>
              </a:ext>
            </a:extLst>
          </p:cNvPr>
          <p:cNvSpPr/>
          <p:nvPr/>
        </p:nvSpPr>
        <p:spPr>
          <a:xfrm>
            <a:off x="5668308" y="1934251"/>
            <a:ext cx="18477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채널회선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Mapping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단자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48C943DB-841B-B350-0C15-A225C60EF76D}"/>
              </a:ext>
            </a:extLst>
          </p:cNvPr>
          <p:cNvSpPr/>
          <p:nvPr/>
        </p:nvSpPr>
        <p:spPr>
          <a:xfrm>
            <a:off x="2850662" y="2884049"/>
            <a:ext cx="642479" cy="46997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55076-F2BC-8B5F-624B-193E8B058436}"/>
              </a:ext>
            </a:extLst>
          </p:cNvPr>
          <p:cNvSpPr txBox="1"/>
          <p:nvPr/>
        </p:nvSpPr>
        <p:spPr>
          <a:xfrm>
            <a:off x="3171901" y="1933897"/>
            <a:ext cx="1611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i="0" dirty="0">
                <a:effectLst/>
                <a:latin typeface="noto"/>
              </a:rPr>
              <a:t>Telemetry </a:t>
            </a:r>
            <a:r>
              <a:rPr lang="en-US" altLang="ko-KR" sz="1400" dirty="0">
                <a:latin typeface="noto"/>
              </a:rPr>
              <a:t>Port</a:t>
            </a:r>
          </a:p>
          <a:p>
            <a:r>
              <a:rPr lang="ko-KR" altLang="en-US" sz="1400" dirty="0">
                <a:solidFill>
                  <a:srgbClr val="000000"/>
                </a:solidFill>
                <a:latin typeface="noto"/>
              </a:rPr>
              <a:t>외부 </a:t>
            </a:r>
            <a:r>
              <a:rPr lang="ko-KR" altLang="en-US" sz="1400" dirty="0" err="1">
                <a:solidFill>
                  <a:srgbClr val="000000"/>
                </a:solidFill>
                <a:latin typeface="noto"/>
              </a:rPr>
              <a:t>알람단자</a:t>
            </a:r>
            <a:endParaRPr lang="ko-KR" altLang="en-US" sz="1400" dirty="0"/>
          </a:p>
        </p:txBody>
      </p:sp>
      <p:cxnSp>
        <p:nvCxnSpPr>
          <p:cNvPr id="53" name="직선 화살표 연결선 52">
            <a:extLst>
              <a:ext uri="{FF2B5EF4-FFF2-40B4-BE49-F238E27FC236}">
                <a16:creationId xmlns:a16="http://schemas.microsoft.com/office/drawing/2014/main" id="{76F98657-BB92-DB7C-FF8D-CEBCBFDDE28F}"/>
              </a:ext>
            </a:extLst>
          </p:cNvPr>
          <p:cNvCxnSpPr>
            <a:cxnSpLocks/>
          </p:cNvCxnSpPr>
          <p:nvPr/>
        </p:nvCxnSpPr>
        <p:spPr>
          <a:xfrm>
            <a:off x="3307129" y="2400830"/>
            <a:ext cx="0" cy="473325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>
            <a:extLst>
              <a:ext uri="{FF2B5EF4-FFF2-40B4-BE49-F238E27FC236}">
                <a16:creationId xmlns:a16="http://schemas.microsoft.com/office/drawing/2014/main" id="{103588EA-3F7B-E198-0F96-F208C33A6057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1473200" algn="l"/>
              </a:tabLst>
            </a:pPr>
            <a:r>
              <a:rPr lang="ko-KR" altLang="en-US" sz="2000" b="1" dirty="0"/>
              <a:t>셀프 구성</a:t>
            </a:r>
            <a:endParaRPr lang="en-US" altLang="ko-KR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625EFC-DA09-804C-47CB-B3CF7F473EE6}"/>
              </a:ext>
            </a:extLst>
          </p:cNvPr>
          <p:cNvSpPr txBox="1"/>
          <p:nvPr/>
        </p:nvSpPr>
        <p:spPr>
          <a:xfrm>
            <a:off x="7918665" y="214119"/>
            <a:ext cx="174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WTC-60 </a:t>
            </a:r>
            <a:r>
              <a:rPr lang="ko-KR" altLang="en-US" dirty="0">
                <a:cs typeface="Aharoni" panose="02010803020104030203" pitchFamily="2" charset="-79"/>
              </a:rPr>
              <a:t>후면</a:t>
            </a:r>
            <a:endParaRPr lang="en-US" altLang="ko-KR" sz="8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636570E-3C15-B9C0-19A4-566BB679E027}"/>
              </a:ext>
            </a:extLst>
          </p:cNvPr>
          <p:cNvSpPr/>
          <p:nvPr/>
        </p:nvSpPr>
        <p:spPr>
          <a:xfrm>
            <a:off x="770412" y="3713685"/>
            <a:ext cx="316602" cy="235515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연결선: 꺾임 10">
            <a:extLst>
              <a:ext uri="{FF2B5EF4-FFF2-40B4-BE49-F238E27FC236}">
                <a16:creationId xmlns:a16="http://schemas.microsoft.com/office/drawing/2014/main" id="{94D3B625-813F-2C51-F81A-D5E1B537BF64}"/>
              </a:ext>
            </a:extLst>
          </p:cNvPr>
          <p:cNvCxnSpPr>
            <a:cxnSpLocks/>
            <a:stCxn id="43" idx="0"/>
            <a:endCxn id="44" idx="3"/>
          </p:cNvCxnSpPr>
          <p:nvPr/>
        </p:nvCxnSpPr>
        <p:spPr>
          <a:xfrm rot="16200000" flipV="1">
            <a:off x="3063326" y="3803282"/>
            <a:ext cx="1712002" cy="2385214"/>
          </a:xfrm>
          <a:prstGeom prst="bentConnector2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255C07D2-CE72-A565-1162-41DB18349138}"/>
              </a:ext>
            </a:extLst>
          </p:cNvPr>
          <p:cNvCxnSpPr>
            <a:cxnSpLocks/>
            <a:stCxn id="23" idx="0"/>
          </p:cNvCxnSpPr>
          <p:nvPr/>
        </p:nvCxnSpPr>
        <p:spPr>
          <a:xfrm rot="16200000" flipV="1">
            <a:off x="1290843" y="3665749"/>
            <a:ext cx="1989455" cy="2337256"/>
          </a:xfrm>
          <a:prstGeom prst="bentConnector2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6E8D986-B14B-996A-DD23-EA84E7C263BF}"/>
              </a:ext>
            </a:extLst>
          </p:cNvPr>
          <p:cNvSpPr/>
          <p:nvPr/>
        </p:nvSpPr>
        <p:spPr>
          <a:xfrm>
            <a:off x="2800804" y="5829104"/>
            <a:ext cx="1306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Ring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861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0" grpId="0" animBg="1"/>
      <p:bldP spid="24" grpId="0"/>
      <p:bldP spid="32" grpId="0"/>
      <p:bldP spid="33" grpId="0" animBg="1"/>
      <p:bldP spid="37" grpId="0" animBg="1"/>
      <p:bldP spid="40" grpId="0"/>
      <p:bldP spid="41" grpId="0" animBg="1"/>
      <p:bldP spid="43" grpId="0"/>
      <p:bldP spid="44" grpId="0" animBg="1"/>
      <p:bldP spid="45" grpId="0" animBg="1"/>
      <p:bldP spid="47" grpId="0"/>
      <p:bldP spid="48" grpId="0" animBg="1"/>
      <p:bldP spid="52" grpId="0"/>
      <p:bldP spid="6" grpId="0"/>
      <p:bldP spid="7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id="{571DB643-E558-636C-C7E5-025EB03FE89F}"/>
              </a:ext>
            </a:extLst>
          </p:cNvPr>
          <p:cNvGrpSpPr/>
          <p:nvPr/>
        </p:nvGrpSpPr>
        <p:grpSpPr>
          <a:xfrm>
            <a:off x="683568" y="2636912"/>
            <a:ext cx="7704856" cy="2808312"/>
            <a:chOff x="683568" y="2636912"/>
            <a:chExt cx="7704856" cy="2808312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2B584A72-15DE-4D68-4987-EE1A14A8FBD7}"/>
                </a:ext>
              </a:extLst>
            </p:cNvPr>
            <p:cNvGrpSpPr/>
            <p:nvPr/>
          </p:nvGrpSpPr>
          <p:grpSpPr>
            <a:xfrm>
              <a:off x="683568" y="2636912"/>
              <a:ext cx="7704856" cy="2808312"/>
              <a:chOff x="683568" y="3284984"/>
              <a:chExt cx="7704856" cy="2808312"/>
            </a:xfrm>
          </p:grpSpPr>
          <p:pic>
            <p:nvPicPr>
              <p:cNvPr id="3" name="Picture 12">
                <a:extLst>
                  <a:ext uri="{FF2B5EF4-FFF2-40B4-BE49-F238E27FC236}">
                    <a16:creationId xmlns:a16="http://schemas.microsoft.com/office/drawing/2014/main" id="{02E72A69-25B4-BA3F-49AC-5A9DF34C1E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83568" y="3284984"/>
                <a:ext cx="7704856" cy="2808312"/>
              </a:xfrm>
              <a:prstGeom prst="rect">
                <a:avLst/>
              </a:prstGeom>
              <a:noFill/>
              <a:ln w="1">
                <a:noFill/>
                <a:miter lim="800000"/>
                <a:headEnd/>
                <a:tailEnd type="none" w="med" len="med"/>
              </a:ln>
              <a:effectLst/>
            </p:spPr>
          </p:pic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CFF5F599-562A-E6C6-7534-43BB76AF72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076056" y="3445459"/>
                <a:ext cx="393654" cy="2414016"/>
              </a:xfrm>
              <a:prstGeom prst="rect">
                <a:avLst/>
              </a:prstGeom>
              <a:noFill/>
              <a:ln w="1">
                <a:noFill/>
                <a:miter lim="800000"/>
                <a:headEnd/>
                <a:tailEnd type="none" w="med" len="med"/>
              </a:ln>
              <a:effectLst/>
            </p:spPr>
          </p:pic>
        </p:grp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81B482F3-F8A0-4065-0B8E-561E9C742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094" y="2797387"/>
              <a:ext cx="1874067" cy="2409060"/>
            </a:xfrm>
            <a:prstGeom prst="rect">
              <a:avLst/>
            </a:prstGeom>
          </p:spPr>
        </p:pic>
      </p:grpSp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5</a:t>
            </a:r>
            <a:endParaRPr lang="ko-KR" altLang="en-US" dirty="0"/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61743479-2F3A-032B-6614-1F66EB5570B7}"/>
              </a:ext>
            </a:extLst>
          </p:cNvPr>
          <p:cNvCxnSpPr/>
          <p:nvPr/>
        </p:nvCxnSpPr>
        <p:spPr>
          <a:xfrm flipV="1">
            <a:off x="5778662" y="5239270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87F0A941-E9FC-35E8-AB9D-8202EF09D3B8}"/>
              </a:ext>
            </a:extLst>
          </p:cNvPr>
          <p:cNvCxnSpPr>
            <a:cxnSpLocks/>
          </p:cNvCxnSpPr>
          <p:nvPr/>
        </p:nvCxnSpPr>
        <p:spPr>
          <a:xfrm>
            <a:off x="5235755" y="2040342"/>
            <a:ext cx="0" cy="65967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F0112277-B1F4-9CCD-C679-65FDAB63CF80}"/>
              </a:ext>
            </a:extLst>
          </p:cNvPr>
          <p:cNvCxnSpPr/>
          <p:nvPr/>
        </p:nvCxnSpPr>
        <p:spPr>
          <a:xfrm flipV="1">
            <a:off x="2877460" y="5054632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B1B3731-ED3E-A3AB-3A92-3F96522B8D37}"/>
              </a:ext>
            </a:extLst>
          </p:cNvPr>
          <p:cNvSpPr/>
          <p:nvPr/>
        </p:nvSpPr>
        <p:spPr>
          <a:xfrm>
            <a:off x="940777" y="2795952"/>
            <a:ext cx="4103233" cy="236513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9ABA6DB7-CBFD-E0F2-05E0-41231179E094}"/>
              </a:ext>
            </a:extLst>
          </p:cNvPr>
          <p:cNvCxnSpPr>
            <a:cxnSpLocks/>
          </p:cNvCxnSpPr>
          <p:nvPr/>
        </p:nvCxnSpPr>
        <p:spPr>
          <a:xfrm>
            <a:off x="6643700" y="1934834"/>
            <a:ext cx="0" cy="65967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71BA49C-102B-D43A-07E5-0C3475BCF769}"/>
              </a:ext>
            </a:extLst>
          </p:cNvPr>
          <p:cNvSpPr/>
          <p:nvPr/>
        </p:nvSpPr>
        <p:spPr>
          <a:xfrm>
            <a:off x="2704677" y="1388995"/>
            <a:ext cx="29182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FCTX</a:t>
            </a:r>
          </a:p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이더넷 프레임 처리 및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CLK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공급 담당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A35D3CD-AC57-A265-185D-B2A0980057AC}"/>
              </a:ext>
            </a:extLst>
          </p:cNvPr>
          <p:cNvSpPr/>
          <p:nvPr/>
        </p:nvSpPr>
        <p:spPr>
          <a:xfrm>
            <a:off x="6032968" y="1404373"/>
            <a:ext cx="3509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BRGU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DC Ring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발생기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BPRU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AC Ring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발생기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+AC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Power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EE31631-2895-C290-12AE-DAFE0F6BDB70}"/>
              </a:ext>
            </a:extLst>
          </p:cNvPr>
          <p:cNvSpPr/>
          <p:nvPr/>
        </p:nvSpPr>
        <p:spPr>
          <a:xfrm>
            <a:off x="5619730" y="5985685"/>
            <a:ext cx="2114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BCU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제어부 유니트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447B2F6-B966-59E9-A364-18400A2269FD}"/>
              </a:ext>
            </a:extLst>
          </p:cNvPr>
          <p:cNvSpPr/>
          <p:nvPr/>
        </p:nvSpPr>
        <p:spPr>
          <a:xfrm>
            <a:off x="2730448" y="5774670"/>
            <a:ext cx="2222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C0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</a:p>
          <a:p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30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채널 유니트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21CD436-CA1E-25FF-6A83-12DBACAD2FFA}"/>
              </a:ext>
            </a:extLst>
          </p:cNvPr>
          <p:cNvSpPr/>
          <p:nvPr/>
        </p:nvSpPr>
        <p:spPr>
          <a:xfrm>
            <a:off x="5470728" y="2803328"/>
            <a:ext cx="569587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685BD8E-25E8-80DB-58EA-4FC565B03994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1473200" algn="l"/>
              </a:tabLst>
            </a:pPr>
            <a:r>
              <a:rPr lang="ko-KR" altLang="en-US" sz="2000" b="1" dirty="0"/>
              <a:t>셀프 구성</a:t>
            </a:r>
            <a:endParaRPr lang="en-US" altLang="ko-KR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A5A752-231B-1DE6-ED2F-40FB395F7477}"/>
              </a:ext>
            </a:extLst>
          </p:cNvPr>
          <p:cNvSpPr txBox="1"/>
          <p:nvPr/>
        </p:nvSpPr>
        <p:spPr>
          <a:xfrm>
            <a:off x="7918665" y="214119"/>
            <a:ext cx="174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WTC-30 </a:t>
            </a:r>
            <a:r>
              <a:rPr lang="ko-KR" altLang="en-US" dirty="0">
                <a:cs typeface="Aharoni" panose="02010803020104030203" pitchFamily="2" charset="-79"/>
              </a:rPr>
              <a:t>전면</a:t>
            </a:r>
            <a:endParaRPr lang="en-US" altLang="ko-KR" sz="8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21CD436-CA1E-25FF-6A83-12DBACAD2FFA}"/>
              </a:ext>
            </a:extLst>
          </p:cNvPr>
          <p:cNvSpPr/>
          <p:nvPr/>
        </p:nvSpPr>
        <p:spPr>
          <a:xfrm>
            <a:off x="6080328" y="2797466"/>
            <a:ext cx="1981426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21CD436-CA1E-25FF-6A83-12DBACAD2FFA}"/>
              </a:ext>
            </a:extLst>
          </p:cNvPr>
          <p:cNvSpPr/>
          <p:nvPr/>
        </p:nvSpPr>
        <p:spPr>
          <a:xfrm>
            <a:off x="5060422" y="2788674"/>
            <a:ext cx="390810" cy="24133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81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  <p:bldP spid="29" grpId="0"/>
      <p:bldP spid="30" grpId="0"/>
      <p:bldP spid="31" grpId="0"/>
      <p:bldP spid="27" grpId="0" animBg="1"/>
      <p:bldP spid="6" grpId="0"/>
      <p:bldP spid="24" grpId="0" animBg="1"/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>
            <a:extLst>
              <a:ext uri="{FF2B5EF4-FFF2-40B4-BE49-F238E27FC236}">
                <a16:creationId xmlns:a16="http://schemas.microsoft.com/office/drawing/2014/main" id="{413C3806-5F9A-6850-C229-5145DD2E1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666" y="2552276"/>
            <a:ext cx="8663803" cy="295232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6</a:t>
            </a:r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4447B2F6-B966-59E9-A364-18400A2269FD}"/>
              </a:ext>
            </a:extLst>
          </p:cNvPr>
          <p:cNvSpPr/>
          <p:nvPr/>
        </p:nvSpPr>
        <p:spPr>
          <a:xfrm>
            <a:off x="549577" y="5894681"/>
            <a:ext cx="16540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 -48V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87F0A941-E9FC-35E8-AB9D-8202EF09D3B8}"/>
              </a:ext>
            </a:extLst>
          </p:cNvPr>
          <p:cNvCxnSpPr>
            <a:cxnSpLocks/>
          </p:cNvCxnSpPr>
          <p:nvPr/>
        </p:nvCxnSpPr>
        <p:spPr>
          <a:xfrm flipH="1">
            <a:off x="928713" y="1230923"/>
            <a:ext cx="3272" cy="15731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7A52A2D-72C3-578E-BF6E-8408F3A89EF7}"/>
              </a:ext>
            </a:extLst>
          </p:cNvPr>
          <p:cNvSpPr/>
          <p:nvPr/>
        </p:nvSpPr>
        <p:spPr>
          <a:xfrm>
            <a:off x="795762" y="2894252"/>
            <a:ext cx="316602" cy="45977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FFEC540-1E0B-1927-8527-B6E1320F0741}"/>
              </a:ext>
            </a:extLst>
          </p:cNvPr>
          <p:cNvSpPr/>
          <p:nvPr/>
        </p:nvSpPr>
        <p:spPr>
          <a:xfrm>
            <a:off x="356147" y="932111"/>
            <a:ext cx="20705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Battery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DACFFB27-46A1-9F80-C5E8-75E982358637}"/>
              </a:ext>
            </a:extLst>
          </p:cNvPr>
          <p:cNvSpPr/>
          <p:nvPr/>
        </p:nvSpPr>
        <p:spPr>
          <a:xfrm>
            <a:off x="1110923" y="2025512"/>
            <a:ext cx="13860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 단자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E69DB2AE-D419-906C-03E7-8C61B58609FF}"/>
              </a:ext>
            </a:extLst>
          </p:cNvPr>
          <p:cNvSpPr/>
          <p:nvPr/>
        </p:nvSpPr>
        <p:spPr>
          <a:xfrm>
            <a:off x="1250738" y="2923100"/>
            <a:ext cx="494099" cy="69220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FE3A7B8A-CBCB-259E-D8A5-9DFA45F6F4F5}"/>
              </a:ext>
            </a:extLst>
          </p:cNvPr>
          <p:cNvCxnSpPr>
            <a:cxnSpLocks/>
          </p:cNvCxnSpPr>
          <p:nvPr/>
        </p:nvCxnSpPr>
        <p:spPr>
          <a:xfrm>
            <a:off x="1517718" y="2380735"/>
            <a:ext cx="0" cy="513517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9526777-6D87-A4C0-614C-2DCD8A6379EE}"/>
              </a:ext>
            </a:extLst>
          </p:cNvPr>
          <p:cNvSpPr/>
          <p:nvPr/>
        </p:nvSpPr>
        <p:spPr>
          <a:xfrm>
            <a:off x="2378926" y="2939371"/>
            <a:ext cx="382968" cy="40159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5A1BC211-FDC6-7AE5-086F-CECB3C5F1D90}"/>
              </a:ext>
            </a:extLst>
          </p:cNvPr>
          <p:cNvCxnSpPr>
            <a:cxnSpLocks/>
          </p:cNvCxnSpPr>
          <p:nvPr/>
        </p:nvCxnSpPr>
        <p:spPr>
          <a:xfrm>
            <a:off x="2620108" y="1714500"/>
            <a:ext cx="5599" cy="116698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E7402C56-3F01-1B0A-EFEE-4184110C3000}"/>
              </a:ext>
            </a:extLst>
          </p:cNvPr>
          <p:cNvSpPr/>
          <p:nvPr/>
        </p:nvSpPr>
        <p:spPr>
          <a:xfrm>
            <a:off x="1723987" y="1369938"/>
            <a:ext cx="1784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 Port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6ACCE78-0FE4-BE76-475F-7B87847B75F5}"/>
              </a:ext>
            </a:extLst>
          </p:cNvPr>
          <p:cNvSpPr/>
          <p:nvPr/>
        </p:nvSpPr>
        <p:spPr>
          <a:xfrm>
            <a:off x="770412" y="3951632"/>
            <a:ext cx="316602" cy="111402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F0112277-B1F4-9CCD-C679-65FDAB63CF80}"/>
              </a:ext>
            </a:extLst>
          </p:cNvPr>
          <p:cNvCxnSpPr/>
          <p:nvPr/>
        </p:nvCxnSpPr>
        <p:spPr>
          <a:xfrm flipV="1">
            <a:off x="928713" y="5091301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3BB781D-2573-F7F1-2256-EDAA2575FA24}"/>
              </a:ext>
            </a:extLst>
          </p:cNvPr>
          <p:cNvSpPr/>
          <p:nvPr/>
        </p:nvSpPr>
        <p:spPr>
          <a:xfrm>
            <a:off x="2442622" y="4037233"/>
            <a:ext cx="305112" cy="22289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908DA56F-F505-48A1-0EC5-041F669561F3}"/>
              </a:ext>
            </a:extLst>
          </p:cNvPr>
          <p:cNvSpPr/>
          <p:nvPr/>
        </p:nvSpPr>
        <p:spPr>
          <a:xfrm>
            <a:off x="6988667" y="3700674"/>
            <a:ext cx="416948" cy="1523514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9ABA6DB7-CBFD-E0F2-05E0-41231179E094}"/>
              </a:ext>
            </a:extLst>
          </p:cNvPr>
          <p:cNvCxnSpPr>
            <a:cxnSpLocks/>
          </p:cNvCxnSpPr>
          <p:nvPr/>
        </p:nvCxnSpPr>
        <p:spPr>
          <a:xfrm>
            <a:off x="7139354" y="1943101"/>
            <a:ext cx="12298" cy="167209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2BEE0763-AA61-6296-7DD2-7E3C07385B45}"/>
              </a:ext>
            </a:extLst>
          </p:cNvPr>
          <p:cNvSpPr/>
          <p:nvPr/>
        </p:nvSpPr>
        <p:spPr>
          <a:xfrm>
            <a:off x="6718677" y="1643227"/>
            <a:ext cx="2117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채널회선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Mapping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단자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48C943DB-841B-B350-0C15-A225C60EF76D}"/>
              </a:ext>
            </a:extLst>
          </p:cNvPr>
          <p:cNvSpPr/>
          <p:nvPr/>
        </p:nvSpPr>
        <p:spPr>
          <a:xfrm>
            <a:off x="2885390" y="2891739"/>
            <a:ext cx="642479" cy="46997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55076-F2BC-8B5F-624B-193E8B058436}"/>
              </a:ext>
            </a:extLst>
          </p:cNvPr>
          <p:cNvSpPr txBox="1"/>
          <p:nvPr/>
        </p:nvSpPr>
        <p:spPr>
          <a:xfrm>
            <a:off x="2916923" y="1756932"/>
            <a:ext cx="21034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b="0" i="0" dirty="0">
                <a:solidFill>
                  <a:srgbClr val="000000"/>
                </a:solidFill>
                <a:effectLst/>
                <a:latin typeface="noto"/>
              </a:rPr>
              <a:t>Telemetry </a:t>
            </a:r>
            <a:r>
              <a:rPr lang="en-US" altLang="ko-KR" sz="1400" dirty="0">
                <a:solidFill>
                  <a:srgbClr val="000000"/>
                </a:solidFill>
                <a:latin typeface="noto"/>
              </a:rPr>
              <a:t>Port</a:t>
            </a:r>
            <a:endParaRPr lang="ko-KR" altLang="en-US" sz="1400" dirty="0"/>
          </a:p>
        </p:txBody>
      </p:sp>
      <p:cxnSp>
        <p:nvCxnSpPr>
          <p:cNvPr id="53" name="직선 화살표 연결선 52">
            <a:extLst>
              <a:ext uri="{FF2B5EF4-FFF2-40B4-BE49-F238E27FC236}">
                <a16:creationId xmlns:a16="http://schemas.microsoft.com/office/drawing/2014/main" id="{76F98657-BB92-DB7C-FF8D-CEBCBFDDE28F}"/>
              </a:ext>
            </a:extLst>
          </p:cNvPr>
          <p:cNvCxnSpPr>
            <a:cxnSpLocks/>
          </p:cNvCxnSpPr>
          <p:nvPr/>
        </p:nvCxnSpPr>
        <p:spPr>
          <a:xfrm>
            <a:off x="3305908" y="2031023"/>
            <a:ext cx="1221" cy="843132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ED071429-22AB-D465-47FF-51A21DAA22A0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1473200" algn="l"/>
              </a:tabLst>
            </a:pPr>
            <a:r>
              <a:rPr lang="ko-KR" altLang="en-US" sz="2000" b="1" dirty="0"/>
              <a:t>셀프 구성</a:t>
            </a:r>
            <a:endParaRPr lang="en-US" altLang="ko-KR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8904C6-2A36-CE1C-B437-1C3CDCB355CD}"/>
              </a:ext>
            </a:extLst>
          </p:cNvPr>
          <p:cNvSpPr txBox="1"/>
          <p:nvPr/>
        </p:nvSpPr>
        <p:spPr>
          <a:xfrm>
            <a:off x="7918665" y="214119"/>
            <a:ext cx="174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dirty="0">
                <a:cs typeface="Aharoni" panose="02010803020104030203" pitchFamily="2" charset="-79"/>
              </a:rPr>
              <a:t>WTC-30 </a:t>
            </a:r>
            <a:r>
              <a:rPr lang="ko-KR" altLang="en-US" dirty="0">
                <a:cs typeface="Aharoni" panose="02010803020104030203" pitchFamily="2" charset="-79"/>
              </a:rPr>
              <a:t>후면</a:t>
            </a:r>
            <a:endParaRPr lang="en-US" altLang="ko-KR" sz="800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CBD9F88-7531-CE0B-3FC6-A2D787B3557D}"/>
              </a:ext>
            </a:extLst>
          </p:cNvPr>
          <p:cNvSpPr/>
          <p:nvPr/>
        </p:nvSpPr>
        <p:spPr>
          <a:xfrm>
            <a:off x="4458540" y="5851890"/>
            <a:ext cx="17400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FG.SG.-48GND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AC09BE-4906-65D1-5377-3AC89AF99BE9}"/>
              </a:ext>
            </a:extLst>
          </p:cNvPr>
          <p:cNvSpPr/>
          <p:nvPr/>
        </p:nvSpPr>
        <p:spPr>
          <a:xfrm>
            <a:off x="770412" y="3713685"/>
            <a:ext cx="316602" cy="235515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3545FFDE-78F8-A8C3-5CD3-CA83876CEEB4}"/>
              </a:ext>
            </a:extLst>
          </p:cNvPr>
          <p:cNvCxnSpPr>
            <a:cxnSpLocks/>
            <a:stCxn id="6" idx="0"/>
          </p:cNvCxnSpPr>
          <p:nvPr/>
        </p:nvCxnSpPr>
        <p:spPr>
          <a:xfrm rot="16200000" flipV="1">
            <a:off x="3171639" y="3694970"/>
            <a:ext cx="1712002" cy="2601838"/>
          </a:xfrm>
          <a:prstGeom prst="bentConnector2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C4AC809B-3387-C6F4-9B1B-4990CD515836}"/>
              </a:ext>
            </a:extLst>
          </p:cNvPr>
          <p:cNvCxnSpPr>
            <a:cxnSpLocks/>
            <a:stCxn id="11" idx="0"/>
          </p:cNvCxnSpPr>
          <p:nvPr/>
        </p:nvCxnSpPr>
        <p:spPr>
          <a:xfrm rot="16200000" flipV="1">
            <a:off x="1308429" y="3683334"/>
            <a:ext cx="1989454" cy="2337255"/>
          </a:xfrm>
          <a:prstGeom prst="bentConnector2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3342929-4F90-B10E-A53C-367D07B1810E}"/>
              </a:ext>
            </a:extLst>
          </p:cNvPr>
          <p:cNvSpPr/>
          <p:nvPr/>
        </p:nvSpPr>
        <p:spPr>
          <a:xfrm>
            <a:off x="2818389" y="5846689"/>
            <a:ext cx="13067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Ring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입력단자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29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0" grpId="0" animBg="1"/>
      <p:bldP spid="24" grpId="0"/>
      <p:bldP spid="32" grpId="0"/>
      <p:bldP spid="33" grpId="0" animBg="1"/>
      <p:bldP spid="37" grpId="0" animBg="1"/>
      <p:bldP spid="40" grpId="0"/>
      <p:bldP spid="41" grpId="0" animBg="1"/>
      <p:bldP spid="44" grpId="0" animBg="1"/>
      <p:bldP spid="45" grpId="0" animBg="1"/>
      <p:bldP spid="47" grpId="0"/>
      <p:bldP spid="48" grpId="0" animBg="1"/>
      <p:bldP spid="52" grpId="0"/>
      <p:bldP spid="3" grpId="0"/>
      <p:bldP spid="6" grpId="0"/>
      <p:bldP spid="7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1">
            <a:extLst>
              <a:ext uri="{FF2B5EF4-FFF2-40B4-BE49-F238E27FC236}">
                <a16:creationId xmlns:a16="http://schemas.microsoft.com/office/drawing/2014/main" id="{C923126F-8A0C-7153-3BA2-98DC81C7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74655" y="6492875"/>
            <a:ext cx="363985" cy="365125"/>
          </a:xfrm>
        </p:spPr>
        <p:txBody>
          <a:bodyPr/>
          <a:lstStyle/>
          <a:p>
            <a:pPr algn="ctr"/>
            <a:r>
              <a:rPr lang="en-US" altLang="ko-KR" dirty="0"/>
              <a:t>7</a:t>
            </a:r>
            <a:endParaRPr lang="ko-KR" altLang="en-US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59C4B80-259C-2D77-0F8F-38DCF803F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47238"/>
              </p:ext>
            </p:extLst>
          </p:nvPr>
        </p:nvGraphicFramePr>
        <p:xfrm>
          <a:off x="424170" y="924230"/>
          <a:ext cx="8759159" cy="5240591"/>
        </p:xfrm>
        <a:graphic>
          <a:graphicData uri="http://schemas.openxmlformats.org/drawingml/2006/table">
            <a:tbl>
              <a:tblPr/>
              <a:tblGrid>
                <a:gridCol w="1339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269">
                  <a:extLst>
                    <a:ext uri="{9D8B030D-6E8A-4147-A177-3AD203B41FA5}">
                      <a16:colId xmlns:a16="http://schemas.microsoft.com/office/drawing/2014/main" val="3464606671"/>
                    </a:ext>
                  </a:extLst>
                </a:gridCol>
                <a:gridCol w="2977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5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4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모델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유니트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약어풀이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기능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785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공통 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WTC-60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SHELF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Wintek  Channel Mux 60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DS0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급 가용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회선 수용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5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BCU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Bank Control Unit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제어부 통신담당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FC-TX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Framer and Clock 100Base TX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이더넷 다중화 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TX Type 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07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BRGU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Bank Ring Generator Unit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DC Ring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신호 발생기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728162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WTC-30N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SHELF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Wintek  Channel Mux 30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DS0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급 가용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회선 수용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526267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BCU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Bank Control Unit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제어부 통신담당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118462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FC-TX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Framer and Clock 100Base TX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이더넷 다중화 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TX Type 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BRGU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Bank Ring Generator Unit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DC Ring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신호 발생기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844595"/>
                  </a:ext>
                </a:extLst>
              </a:tr>
              <a:tr h="356625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 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Alalog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FXS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Foreign eX change Station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SLC-T,DPO,CPC,TD 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서비스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291304"/>
                  </a:ext>
                </a:extLst>
              </a:tr>
              <a:tr h="35662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FXO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Foreign eX change Originate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SLC-E,DPT,CPR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서비스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860742"/>
                  </a:ext>
                </a:extLst>
              </a:tr>
              <a:tr h="3275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RD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Ring Down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자석식 군용전화 서비스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536553"/>
                  </a:ext>
                </a:extLst>
              </a:tr>
              <a:tr h="3275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2WE&amp;M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2Wire Ear &amp; Mouth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선식 아날로그 전용선서비스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918664"/>
                  </a:ext>
                </a:extLst>
              </a:tr>
              <a:tr h="3275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4WE&amp;M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4Wire Ear &amp; Mouth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선식 아날로그 전용선서비스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699319"/>
                  </a:ext>
                </a:extLst>
              </a:tr>
              <a:tr h="3275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Digital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OCUDP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Office Carrier Unit Data Port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저속데이터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(2.4K~64Kbps)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185096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07FDA25B-45B6-51AA-3087-D1CB3F1E61C5}"/>
              </a:ext>
            </a:extLst>
          </p:cNvPr>
          <p:cNvSpPr/>
          <p:nvPr/>
        </p:nvSpPr>
        <p:spPr>
          <a:xfrm>
            <a:off x="237406" y="214119"/>
            <a:ext cx="30330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tabLst>
                <a:tab pos="1473200" algn="l"/>
              </a:tabLst>
            </a:pPr>
            <a:r>
              <a:rPr lang="ko-KR" altLang="en-US" sz="2000" b="1" dirty="0"/>
              <a:t>셀프 구성</a:t>
            </a:r>
            <a:endParaRPr lang="en-US" altLang="ko-KR" sz="2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0CC8CA-DD83-854E-FC99-300CC4E6CE05}"/>
              </a:ext>
            </a:extLst>
          </p:cNvPr>
          <p:cNvSpPr txBox="1"/>
          <p:nvPr/>
        </p:nvSpPr>
        <p:spPr>
          <a:xfrm>
            <a:off x="7918665" y="214119"/>
            <a:ext cx="174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cs typeface="Aharoni" panose="02010803020104030203" pitchFamily="2" charset="-79"/>
              </a:rPr>
              <a:t>장치 설명</a:t>
            </a:r>
            <a:endParaRPr lang="en-US" altLang="ko-KR" sz="800" dirty="0"/>
          </a:p>
        </p:txBody>
      </p:sp>
    </p:spTree>
    <p:extLst>
      <p:ext uri="{BB962C8B-B14F-4D97-AF65-F5344CB8AC3E}">
        <p14:creationId xmlns:p14="http://schemas.microsoft.com/office/powerpoint/2010/main" val="324542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25260</TotalTime>
  <Words>4386</Words>
  <Application>Microsoft Office PowerPoint</Application>
  <PresentationFormat>A4 용지(210x297mm)</PresentationFormat>
  <Paragraphs>1131</Paragraphs>
  <Slides>58</Slides>
  <Notes>57</Notes>
  <HiddenSlides>0</HiddenSlides>
  <MMClips>0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58</vt:i4>
      </vt:variant>
    </vt:vector>
  </HeadingPairs>
  <TitlesOfParts>
    <vt:vector size="73" baseType="lpstr">
      <vt:lpstr>굴림</vt:lpstr>
      <vt:lpstr>Webdings</vt:lpstr>
      <vt:lpstr>noto</vt:lpstr>
      <vt:lpstr>맑은 고딕</vt:lpstr>
      <vt:lpstr>Arial</vt:lpstr>
      <vt:lpstr>휴먼모음T</vt:lpstr>
      <vt:lpstr>Tahoma</vt:lpstr>
      <vt:lpstr>휴먼둥근헤드라인</vt:lpstr>
      <vt:lpstr>나눔바른고딕</vt:lpstr>
      <vt:lpstr>Wingdings</vt:lpstr>
      <vt:lpstr>Calibri</vt:lpstr>
      <vt:lpstr>Arial Black</vt:lpstr>
      <vt:lpstr>HY헤드라인M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GI.KWON</dc:creator>
  <cp:lastModifiedBy>gi k</cp:lastModifiedBy>
  <cp:revision>497</cp:revision>
  <cp:lastPrinted>2023-02-28T00:39:16Z</cp:lastPrinted>
  <dcterms:created xsi:type="dcterms:W3CDTF">2017-07-18T01:39:22Z</dcterms:created>
  <dcterms:modified xsi:type="dcterms:W3CDTF">2023-10-16T08:51:37Z</dcterms:modified>
</cp:coreProperties>
</file>