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256" r:id="rId2"/>
    <p:sldId id="262" r:id="rId3"/>
    <p:sldId id="260" r:id="rId4"/>
    <p:sldId id="264" r:id="rId5"/>
    <p:sldId id="314" r:id="rId6"/>
    <p:sldId id="261" r:id="rId7"/>
    <p:sldId id="263" r:id="rId8"/>
    <p:sldId id="315" r:id="rId9"/>
    <p:sldId id="269" r:id="rId10"/>
    <p:sldId id="270" r:id="rId11"/>
    <p:sldId id="316" r:id="rId12"/>
    <p:sldId id="277" r:id="rId13"/>
    <p:sldId id="279" r:id="rId14"/>
    <p:sldId id="273" r:id="rId15"/>
    <p:sldId id="272" r:id="rId16"/>
    <p:sldId id="274" r:id="rId17"/>
    <p:sldId id="275" r:id="rId18"/>
    <p:sldId id="312" r:id="rId19"/>
    <p:sldId id="276" r:id="rId20"/>
    <p:sldId id="280" r:id="rId21"/>
    <p:sldId id="282" r:id="rId22"/>
    <p:sldId id="283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92" r:id="rId31"/>
    <p:sldId id="293" r:id="rId32"/>
    <p:sldId id="294" r:id="rId33"/>
    <p:sldId id="295" r:id="rId34"/>
    <p:sldId id="296" r:id="rId35"/>
    <p:sldId id="322" r:id="rId36"/>
    <p:sldId id="298" r:id="rId37"/>
    <p:sldId id="299" r:id="rId38"/>
    <p:sldId id="323" r:id="rId39"/>
    <p:sldId id="300" r:id="rId40"/>
    <p:sldId id="301" r:id="rId41"/>
    <p:sldId id="302" r:id="rId42"/>
    <p:sldId id="303" r:id="rId43"/>
    <p:sldId id="310" r:id="rId44"/>
    <p:sldId id="319" r:id="rId45"/>
    <p:sldId id="320" r:id="rId46"/>
    <p:sldId id="305" r:id="rId47"/>
    <p:sldId id="317" r:id="rId48"/>
    <p:sldId id="306" r:id="rId49"/>
    <p:sldId id="307" r:id="rId50"/>
    <p:sldId id="321" r:id="rId51"/>
  </p:sldIdLst>
  <p:sldSz cx="9144000" cy="6858000" type="screen4x3"/>
  <p:notesSz cx="6797675" cy="9926638"/>
  <p:defaultTextStyle>
    <a:defPPr>
      <a:defRPr lang="ko-KR"/>
    </a:defPPr>
    <a:lvl1pPr marL="0" algn="l" defTabSz="914298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9" algn="l" defTabSz="914298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98" algn="l" defTabSz="914298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46" algn="l" defTabSz="914298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95" algn="l" defTabSz="914298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44" algn="l" defTabSz="914298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93" algn="l" defTabSz="914298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42" algn="l" defTabSz="914298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90" algn="l" defTabSz="914298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60" y="270"/>
      </p:cViewPr>
      <p:guideLst>
        <p:guide orient="horz" pos="2160"/>
        <p:guide pos="2881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-3870" y="-7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6F7178-E6FE-4F5F-953E-837C4EE71953}" type="datetimeFigureOut">
              <a:rPr lang="ko-KR" altLang="en-US" smtClean="0"/>
              <a:pPr/>
              <a:t>2022-06-08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745DE1-FE83-4624-BC79-BD19FB8B207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24A5E8-8D4A-4EA3-BE90-78A724B677BF}" type="datetimeFigureOut">
              <a:rPr lang="ko-KR" altLang="en-US" smtClean="0"/>
              <a:pPr/>
              <a:t>2022-06-08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A37A81-757E-4EFD-B628-17B013D23BD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298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9" algn="l" defTabSz="914298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98" algn="l" defTabSz="914298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46" algn="l" defTabSz="914298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95" algn="l" defTabSz="914298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44" algn="l" defTabSz="914298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93" algn="l" defTabSz="914298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42" algn="l" defTabSz="914298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90" algn="l" defTabSz="914298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1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8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1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9605C-A0C3-4C86-91D2-0ED15B298BF5}" type="datetimeFigureOut">
              <a:rPr lang="ko-KR" altLang="en-US" smtClean="0"/>
              <a:pPr/>
              <a:t>2022-06-08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42594-A32F-4F2D-8AB2-6B2C39E4AAF6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1" name="직사각형 10"/>
          <p:cNvSpPr/>
          <p:nvPr userDrawn="1"/>
        </p:nvSpPr>
        <p:spPr>
          <a:xfrm>
            <a:off x="1" y="0"/>
            <a:ext cx="9144000" cy="500042"/>
          </a:xfrm>
          <a:prstGeom prst="rect">
            <a:avLst/>
          </a:prstGeom>
          <a:solidFill>
            <a:schemeClr val="tx2">
              <a:lumMod val="7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ko-KR" altLang="en-US"/>
          </a:p>
        </p:txBody>
      </p:sp>
      <p:pic>
        <p:nvPicPr>
          <p:cNvPr id="12" name="그림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0330" y="6455281"/>
            <a:ext cx="981060" cy="180492"/>
          </a:xfrm>
          <a:prstGeom prst="rect">
            <a:avLst/>
          </a:prstGeom>
        </p:spPr>
      </p:pic>
      <p:sp>
        <p:nvSpPr>
          <p:cNvPr id="14" name="직사각형 13"/>
          <p:cNvSpPr/>
          <p:nvPr userDrawn="1"/>
        </p:nvSpPr>
        <p:spPr>
          <a:xfrm>
            <a:off x="0" y="6604088"/>
            <a:ext cx="2566708" cy="215431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sz="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/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World Wide Intelligent Networking &amp; Tech System</a:t>
            </a:r>
            <a:endParaRPr lang="en-US" altLang="ko-KR" sz="9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/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5" name="직사각형 14"/>
          <p:cNvSpPr/>
          <p:nvPr userDrawn="1"/>
        </p:nvSpPr>
        <p:spPr>
          <a:xfrm>
            <a:off x="-16417" y="6544738"/>
            <a:ext cx="7929586" cy="45719"/>
          </a:xfrm>
          <a:prstGeom prst="rect">
            <a:avLst/>
          </a:prstGeom>
          <a:solidFill>
            <a:schemeClr val="tx2">
              <a:lumMod val="7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9605C-A0C3-4C86-91D2-0ED15B298BF5}" type="datetimeFigureOut">
              <a:rPr lang="ko-KR" altLang="en-US" smtClean="0"/>
              <a:pPr/>
              <a:t>2022-06-08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42594-A32F-4F2D-8AB2-6B2C39E4AAF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1" y="274642"/>
            <a:ext cx="2057400" cy="58515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9605C-A0C3-4C86-91D2-0ED15B298BF5}" type="datetimeFigureOut">
              <a:rPr lang="ko-KR" altLang="en-US" smtClean="0"/>
              <a:pPr/>
              <a:t>2022-06-08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42594-A32F-4F2D-8AB2-6B2C39E4AAF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9605C-A0C3-4C86-91D2-0ED15B298BF5}" type="datetimeFigureOut">
              <a:rPr lang="ko-KR" altLang="en-US" smtClean="0"/>
              <a:pPr/>
              <a:t>2022-06-08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42594-A32F-4F2D-8AB2-6B2C39E4AAF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4" y="4406902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4" y="290671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4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9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44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59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7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89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04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19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9605C-A0C3-4C86-91D2-0ED15B298BF5}" type="datetimeFigureOut">
              <a:rPr lang="ko-KR" altLang="en-US" smtClean="0"/>
              <a:pPr/>
              <a:t>2022-06-08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42594-A32F-4F2D-8AB2-6B2C39E4AAF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2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9605C-A0C3-4C86-91D2-0ED15B298BF5}" type="datetimeFigureOut">
              <a:rPr lang="ko-KR" altLang="en-US" smtClean="0"/>
              <a:pPr/>
              <a:t>2022-06-08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42594-A32F-4F2D-8AB2-6B2C39E4AAF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9" indent="0">
              <a:buNone/>
              <a:defRPr sz="2000" b="1"/>
            </a:lvl2pPr>
            <a:lvl3pPr marL="914298" indent="0">
              <a:buNone/>
              <a:defRPr sz="1800" b="1"/>
            </a:lvl3pPr>
            <a:lvl4pPr marL="1371446" indent="0">
              <a:buNone/>
              <a:defRPr sz="1600" b="1"/>
            </a:lvl4pPr>
            <a:lvl5pPr marL="1828595" indent="0">
              <a:buNone/>
              <a:defRPr sz="1600" b="1"/>
            </a:lvl5pPr>
            <a:lvl6pPr marL="2285744" indent="0">
              <a:buNone/>
              <a:defRPr sz="1600" b="1"/>
            </a:lvl6pPr>
            <a:lvl7pPr marL="2742893" indent="0">
              <a:buNone/>
              <a:defRPr sz="1600" b="1"/>
            </a:lvl7pPr>
            <a:lvl8pPr marL="3200042" indent="0">
              <a:buNone/>
              <a:defRPr sz="1600" b="1"/>
            </a:lvl8pPr>
            <a:lvl9pPr marL="365719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6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8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9" indent="0">
              <a:buNone/>
              <a:defRPr sz="2000" b="1"/>
            </a:lvl2pPr>
            <a:lvl3pPr marL="914298" indent="0">
              <a:buNone/>
              <a:defRPr sz="1800" b="1"/>
            </a:lvl3pPr>
            <a:lvl4pPr marL="1371446" indent="0">
              <a:buNone/>
              <a:defRPr sz="1600" b="1"/>
            </a:lvl4pPr>
            <a:lvl5pPr marL="1828595" indent="0">
              <a:buNone/>
              <a:defRPr sz="1600" b="1"/>
            </a:lvl5pPr>
            <a:lvl6pPr marL="2285744" indent="0">
              <a:buNone/>
              <a:defRPr sz="1600" b="1"/>
            </a:lvl6pPr>
            <a:lvl7pPr marL="2742893" indent="0">
              <a:buNone/>
              <a:defRPr sz="1600" b="1"/>
            </a:lvl7pPr>
            <a:lvl8pPr marL="3200042" indent="0">
              <a:buNone/>
              <a:defRPr sz="1600" b="1"/>
            </a:lvl8pPr>
            <a:lvl9pPr marL="365719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8" y="2174876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9605C-A0C3-4C86-91D2-0ED15B298BF5}" type="datetimeFigureOut">
              <a:rPr lang="ko-KR" altLang="en-US" smtClean="0"/>
              <a:pPr/>
              <a:t>2022-06-08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42594-A32F-4F2D-8AB2-6B2C39E4AAF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9605C-A0C3-4C86-91D2-0ED15B298BF5}" type="datetimeFigureOut">
              <a:rPr lang="ko-KR" altLang="en-US" smtClean="0"/>
              <a:pPr/>
              <a:t>2022-06-08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42594-A32F-4F2D-8AB2-6B2C39E4AAF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9605C-A0C3-4C86-91D2-0ED15B298BF5}" type="datetimeFigureOut">
              <a:rPr lang="ko-KR" altLang="en-US" smtClean="0"/>
              <a:pPr/>
              <a:t>2022-06-08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42594-A32F-4F2D-8AB2-6B2C39E4AAF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4" y="273051"/>
            <a:ext cx="300831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49" indent="0">
              <a:buNone/>
              <a:defRPr sz="1200"/>
            </a:lvl2pPr>
            <a:lvl3pPr marL="914298" indent="0">
              <a:buNone/>
              <a:defRPr sz="1000"/>
            </a:lvl3pPr>
            <a:lvl4pPr marL="1371446" indent="0">
              <a:buNone/>
              <a:defRPr sz="900"/>
            </a:lvl4pPr>
            <a:lvl5pPr marL="1828595" indent="0">
              <a:buNone/>
              <a:defRPr sz="900"/>
            </a:lvl5pPr>
            <a:lvl6pPr marL="2285744" indent="0">
              <a:buNone/>
              <a:defRPr sz="900"/>
            </a:lvl6pPr>
            <a:lvl7pPr marL="2742893" indent="0">
              <a:buNone/>
              <a:defRPr sz="900"/>
            </a:lvl7pPr>
            <a:lvl8pPr marL="3200042" indent="0">
              <a:buNone/>
              <a:defRPr sz="900"/>
            </a:lvl8pPr>
            <a:lvl9pPr marL="365719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9605C-A0C3-4C86-91D2-0ED15B298BF5}" type="datetimeFigureOut">
              <a:rPr lang="ko-KR" altLang="en-US" smtClean="0"/>
              <a:pPr/>
              <a:t>2022-06-08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42594-A32F-4F2D-8AB2-6B2C39E4AAF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49" indent="0">
              <a:buNone/>
              <a:defRPr sz="2800"/>
            </a:lvl2pPr>
            <a:lvl3pPr marL="914298" indent="0">
              <a:buNone/>
              <a:defRPr sz="2400"/>
            </a:lvl3pPr>
            <a:lvl4pPr marL="1371446" indent="0">
              <a:buNone/>
              <a:defRPr sz="2000"/>
            </a:lvl4pPr>
            <a:lvl5pPr marL="1828595" indent="0">
              <a:buNone/>
              <a:defRPr sz="2000"/>
            </a:lvl5pPr>
            <a:lvl6pPr marL="2285744" indent="0">
              <a:buNone/>
              <a:defRPr sz="2000"/>
            </a:lvl6pPr>
            <a:lvl7pPr marL="2742893" indent="0">
              <a:buNone/>
              <a:defRPr sz="2000"/>
            </a:lvl7pPr>
            <a:lvl8pPr marL="3200042" indent="0">
              <a:buNone/>
              <a:defRPr sz="2000"/>
            </a:lvl8pPr>
            <a:lvl9pPr marL="365719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49" indent="0">
              <a:buNone/>
              <a:defRPr sz="1200"/>
            </a:lvl2pPr>
            <a:lvl3pPr marL="914298" indent="0">
              <a:buNone/>
              <a:defRPr sz="1000"/>
            </a:lvl3pPr>
            <a:lvl4pPr marL="1371446" indent="0">
              <a:buNone/>
              <a:defRPr sz="900"/>
            </a:lvl4pPr>
            <a:lvl5pPr marL="1828595" indent="0">
              <a:buNone/>
              <a:defRPr sz="900"/>
            </a:lvl5pPr>
            <a:lvl6pPr marL="2285744" indent="0">
              <a:buNone/>
              <a:defRPr sz="900"/>
            </a:lvl6pPr>
            <a:lvl7pPr marL="2742893" indent="0">
              <a:buNone/>
              <a:defRPr sz="900"/>
            </a:lvl7pPr>
            <a:lvl8pPr marL="3200042" indent="0">
              <a:buNone/>
              <a:defRPr sz="900"/>
            </a:lvl8pPr>
            <a:lvl9pPr marL="365719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E9605C-A0C3-4C86-91D2-0ED15B298BF5}" type="datetimeFigureOut">
              <a:rPr lang="ko-KR" altLang="en-US" smtClean="0"/>
              <a:pPr/>
              <a:t>2022-06-08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42594-A32F-4F2D-8AB2-6B2C39E4AAF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2" y="274638"/>
            <a:ext cx="8229600" cy="1143000"/>
          </a:xfrm>
          <a:prstGeom prst="rect">
            <a:avLst/>
          </a:prstGeom>
        </p:spPr>
        <p:txBody>
          <a:bodyPr vert="horz" lIns="91430" tIns="45714" rIns="91430" bIns="45714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2" y="1600202"/>
            <a:ext cx="8229600" cy="4525963"/>
          </a:xfrm>
          <a:prstGeom prst="rect">
            <a:avLst/>
          </a:prstGeom>
        </p:spPr>
        <p:txBody>
          <a:bodyPr vert="horz" lIns="91430" tIns="45714" rIns="91430" bIns="45714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30" tIns="45714" rIns="91430" bIns="45714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E9605C-A0C3-4C86-91D2-0ED15B298BF5}" type="datetimeFigureOut">
              <a:rPr lang="ko-KR" altLang="en-US" smtClean="0"/>
              <a:pPr/>
              <a:t>2022-06-08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1" y="6356354"/>
            <a:ext cx="2895600" cy="365125"/>
          </a:xfrm>
          <a:prstGeom prst="rect">
            <a:avLst/>
          </a:prstGeom>
        </p:spPr>
        <p:txBody>
          <a:bodyPr vert="horz" lIns="91430" tIns="45714" rIns="91430" bIns="45714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30" tIns="45714" rIns="91430" bIns="45714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D42594-A32F-4F2D-8AB2-6B2C39E4AAF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298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62" indent="-342862" algn="l" defTabSz="914298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7" indent="-285718" algn="l" defTabSz="914298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2" indent="-228574" algn="l" defTabSz="914298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21" indent="-228574" algn="l" defTabSz="914298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70" indent="-228574" algn="l" defTabSz="914298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8" indent="-228574" algn="l" defTabSz="914298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7" indent="-228574" algn="l" defTabSz="914298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6" indent="-228574" algn="l" defTabSz="914298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65" indent="-228574" algn="l" defTabSz="914298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298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9" algn="l" defTabSz="914298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8" algn="l" defTabSz="914298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6" algn="l" defTabSz="914298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5" algn="l" defTabSz="914298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4" algn="l" defTabSz="914298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93" algn="l" defTabSz="914298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42" algn="l" defTabSz="914298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90" algn="l" defTabSz="914298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69.png"/><Relationship Id="rId7" Type="http://schemas.openxmlformats.org/officeDocument/2006/relationships/image" Target="../media/image14.wmf"/><Relationship Id="rId12" Type="http://schemas.openxmlformats.org/officeDocument/2006/relationships/image" Target="../media/image74.wmf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11" Type="http://schemas.openxmlformats.org/officeDocument/2006/relationships/oleObject" Target="../embeddings/oleObject1.bin"/><Relationship Id="rId5" Type="http://schemas.openxmlformats.org/officeDocument/2006/relationships/image" Target="../media/image71.jpeg"/><Relationship Id="rId10" Type="http://schemas.openxmlformats.org/officeDocument/2006/relationships/image" Target="../media/image73.png"/><Relationship Id="rId4" Type="http://schemas.openxmlformats.org/officeDocument/2006/relationships/image" Target="../media/image70.png"/><Relationship Id="rId9" Type="http://schemas.openxmlformats.org/officeDocument/2006/relationships/image" Target="../media/image72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69.png"/><Relationship Id="rId7" Type="http://schemas.openxmlformats.org/officeDocument/2006/relationships/image" Target="../media/image14.wmf"/><Relationship Id="rId12" Type="http://schemas.openxmlformats.org/officeDocument/2006/relationships/image" Target="../media/image76.wmf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11" Type="http://schemas.openxmlformats.org/officeDocument/2006/relationships/oleObject" Target="../embeddings/oleObject2.bin"/><Relationship Id="rId5" Type="http://schemas.openxmlformats.org/officeDocument/2006/relationships/image" Target="../media/image71.jpeg"/><Relationship Id="rId10" Type="http://schemas.openxmlformats.org/officeDocument/2006/relationships/image" Target="../media/image73.png"/><Relationship Id="rId4" Type="http://schemas.openxmlformats.org/officeDocument/2006/relationships/image" Target="../media/image70.png"/><Relationship Id="rId9" Type="http://schemas.openxmlformats.org/officeDocument/2006/relationships/image" Target="../media/image72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12" Type="http://schemas.openxmlformats.org/officeDocument/2006/relationships/image" Target="../media/image17.png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17.pn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12" Type="http://schemas.openxmlformats.org/officeDocument/2006/relationships/image" Target="../media/image18.png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6"/>
          <p:cNvSpPr>
            <a:spLocks noChangeShapeType="1"/>
          </p:cNvSpPr>
          <p:nvPr/>
        </p:nvSpPr>
        <p:spPr bwMode="auto">
          <a:xfrm>
            <a:off x="0" y="549275"/>
            <a:ext cx="7812088" cy="0"/>
          </a:xfrm>
          <a:prstGeom prst="line">
            <a:avLst/>
          </a:prstGeom>
          <a:noFill/>
          <a:ln w="63500">
            <a:solidFill>
              <a:srgbClr val="808080"/>
            </a:solidFill>
            <a:round/>
            <a:headEnd/>
            <a:tailEnd/>
          </a:ln>
          <a:effectLst/>
        </p:spPr>
        <p:txBody>
          <a:bodyPr lIns="89990" tIns="46795" rIns="89990" bIns="46795" anchor="ctr"/>
          <a:lstStyle/>
          <a:p>
            <a:pPr fontAlgn="b">
              <a:spcBef>
                <a:spcPct val="50000"/>
              </a:spcBef>
              <a:defRPr/>
            </a:pPr>
            <a:endParaRPr lang="ko-KR" altLang="en-US" sz="1600" dirty="0">
              <a:solidFill>
                <a:srgbClr val="000000"/>
              </a:solidFill>
              <a:latin typeface="Arial Rounded MT Bold" pitchFamily="34" charset="0"/>
              <a:ea typeface="HY헤드라인M" pitchFamily="18" charset="-127"/>
            </a:endParaRPr>
          </a:p>
        </p:txBody>
      </p:sp>
      <p:sp>
        <p:nvSpPr>
          <p:cNvPr id="6" name="Line 7"/>
          <p:cNvSpPr>
            <a:spLocks noChangeShapeType="1"/>
          </p:cNvSpPr>
          <p:nvPr/>
        </p:nvSpPr>
        <p:spPr bwMode="auto">
          <a:xfrm>
            <a:off x="7740652" y="549275"/>
            <a:ext cx="1403350" cy="0"/>
          </a:xfrm>
          <a:prstGeom prst="line">
            <a:avLst/>
          </a:prstGeom>
          <a:noFill/>
          <a:ln w="63500">
            <a:solidFill>
              <a:srgbClr val="FF0000"/>
            </a:solidFill>
            <a:round/>
            <a:headEnd/>
            <a:tailEnd/>
          </a:ln>
          <a:effectLst/>
        </p:spPr>
        <p:txBody>
          <a:bodyPr lIns="89990" tIns="46795" rIns="89990" bIns="46795" anchor="ctr"/>
          <a:lstStyle/>
          <a:p>
            <a:pPr fontAlgn="b">
              <a:spcBef>
                <a:spcPct val="50000"/>
              </a:spcBef>
              <a:defRPr/>
            </a:pPr>
            <a:endParaRPr lang="ko-KR" altLang="en-US" sz="1600" dirty="0">
              <a:solidFill>
                <a:srgbClr val="000000"/>
              </a:solidFill>
              <a:latin typeface="Arial Rounded MT Bold" pitchFamily="34" charset="0"/>
              <a:ea typeface="HY헤드라인M" pitchFamily="18" charset="-127"/>
            </a:endParaRPr>
          </a:p>
        </p:txBody>
      </p:sp>
      <p:sp>
        <p:nvSpPr>
          <p:cNvPr id="9" name="직사각형 7"/>
          <p:cNvSpPr>
            <a:spLocks noChangeArrowheads="1"/>
          </p:cNvSpPr>
          <p:nvPr/>
        </p:nvSpPr>
        <p:spPr bwMode="auto">
          <a:xfrm>
            <a:off x="4" y="1"/>
            <a:ext cx="1933575" cy="523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4" rIns="91430" bIns="45714">
            <a:spAutoFit/>
          </a:bodyPr>
          <a:lstStyle/>
          <a:p>
            <a:r>
              <a:rPr lang="en-US" altLang="ko-KR" b="1" dirty="0">
                <a:solidFill>
                  <a:srgbClr val="333F50"/>
                </a:solidFill>
                <a:latin typeface="Calibri" pitchFamily="34" charset="0"/>
                <a:ea typeface="굴림" pitchFamily="50" charset="-127"/>
              </a:rPr>
              <a:t>WTLAN-96G</a:t>
            </a:r>
          </a:p>
          <a:p>
            <a:r>
              <a:rPr lang="ko-KR" altLang="en-US" sz="800" b="1" dirty="0">
                <a:solidFill>
                  <a:srgbClr val="333F50"/>
                </a:solidFill>
                <a:latin typeface="Calibri" pitchFamily="34" charset="0"/>
                <a:ea typeface="굴림" pitchFamily="50" charset="-127"/>
              </a:rPr>
              <a:t> 대용량  </a:t>
            </a:r>
            <a:r>
              <a:rPr lang="en-US" altLang="ko-KR" sz="1000" b="1" dirty="0">
                <a:solidFill>
                  <a:srgbClr val="333F50"/>
                </a:solidFill>
                <a:latin typeface="Calibri" pitchFamily="34" charset="0"/>
                <a:ea typeface="굴림" pitchFamily="50" charset="-127"/>
              </a:rPr>
              <a:t>CCTV </a:t>
            </a:r>
            <a:r>
              <a:rPr lang="ko-KR" altLang="en-US" sz="800" b="1" dirty="0">
                <a:solidFill>
                  <a:srgbClr val="333F50"/>
                </a:solidFill>
                <a:latin typeface="Calibri" pitchFamily="34" charset="0"/>
                <a:ea typeface="굴림" pitchFamily="50" charset="-127"/>
              </a:rPr>
              <a:t>전송장치</a:t>
            </a:r>
            <a:endParaRPr lang="en-US" altLang="ko-KR" sz="800" b="1" dirty="0">
              <a:solidFill>
                <a:srgbClr val="333F50"/>
              </a:solidFill>
              <a:latin typeface="Calibri" pitchFamily="34" charset="0"/>
              <a:ea typeface="굴림" pitchFamily="50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642910" y="4572009"/>
            <a:ext cx="7567638" cy="1569648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/>
            </a:outerShdw>
          </a:effectLst>
        </p:spPr>
        <p:txBody>
          <a:bodyPr wrap="square" lIns="91430" tIns="45714" rIns="91430" bIns="45714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en-US" altLang="ko-KR" sz="4000" b="1" spc="-244" dirty="0">
                <a:ln w="38100" cmpd="sng">
                  <a:noFill/>
                  <a:prstDash val="solid"/>
                </a:ln>
                <a:effectLst>
                  <a:glow rad="38100">
                    <a:srgbClr val="5B9BD5">
                      <a:alpha val="40000"/>
                    </a:srgbClr>
                  </a:glow>
                  <a:outerShdw blurRad="127000" algn="ctr" rotWithShape="0">
                    <a:prstClr val="white">
                      <a:alpha val="77000"/>
                    </a:prstClr>
                  </a:outerShdw>
                </a:effectLst>
                <a:latin typeface="Droid Sans Fallback" panose="020B0502000000000001" pitchFamily="50" charset="-127"/>
                <a:ea typeface="Droid Sans Fallback" panose="020B0502000000000001" pitchFamily="50" charset="-127"/>
                <a:cs typeface="Droid Sans Fallback" panose="020B0502000000000001" pitchFamily="50" charset="-127"/>
              </a:rPr>
              <a:t>WTLAN -96G</a:t>
            </a:r>
          </a:p>
          <a:p>
            <a:pPr algn="ctr">
              <a:lnSpc>
                <a:spcPct val="80000"/>
              </a:lnSpc>
              <a:defRPr/>
            </a:pPr>
            <a:endParaRPr lang="en-US" altLang="ko-KR" sz="4000" b="1" spc="-244" dirty="0">
              <a:ln w="38100" cmpd="sng">
                <a:noFill/>
                <a:prstDash val="solid"/>
              </a:ln>
              <a:effectLst>
                <a:glow rad="38100">
                  <a:srgbClr val="5B9BD5">
                    <a:alpha val="40000"/>
                  </a:srgbClr>
                </a:glow>
                <a:outerShdw blurRad="127000" algn="ctr" rotWithShape="0">
                  <a:prstClr val="white">
                    <a:alpha val="77000"/>
                  </a:prstClr>
                </a:outerShdw>
              </a:effectLst>
              <a:latin typeface="Droid Sans Fallback" panose="020B0502000000000001" pitchFamily="50" charset="-127"/>
              <a:ea typeface="Droid Sans Fallback" panose="020B0502000000000001" pitchFamily="50" charset="-127"/>
              <a:cs typeface="Droid Sans Fallback" panose="020B0502000000000001" pitchFamily="50" charset="-127"/>
            </a:endParaRPr>
          </a:p>
          <a:p>
            <a:pPr algn="ctr">
              <a:lnSpc>
                <a:spcPct val="80000"/>
              </a:lnSpc>
              <a:defRPr/>
            </a:pPr>
            <a:r>
              <a:rPr lang="en-US" altLang="ko-KR" sz="4000" b="1" spc="-244" dirty="0">
                <a:ln w="38100" cmpd="sng">
                  <a:noFill/>
                  <a:prstDash val="solid"/>
                </a:ln>
                <a:effectLst>
                  <a:glow rad="38100">
                    <a:srgbClr val="5B9BD5">
                      <a:alpha val="40000"/>
                    </a:srgbClr>
                  </a:glow>
                  <a:outerShdw blurRad="127000" algn="ctr" rotWithShape="0">
                    <a:prstClr val="white">
                      <a:alpha val="77000"/>
                    </a:prstClr>
                  </a:outerShdw>
                </a:effectLst>
                <a:latin typeface="Droid Sans Fallback" panose="020B0502000000000001" pitchFamily="50" charset="-127"/>
                <a:ea typeface="Droid Sans Fallback" panose="020B0502000000000001" pitchFamily="50" charset="-127"/>
                <a:cs typeface="Droid Sans Fallback" panose="020B0502000000000001" pitchFamily="50" charset="-127"/>
              </a:rPr>
              <a:t> </a:t>
            </a:r>
            <a:r>
              <a:rPr lang="ko-KR" altLang="en-US" sz="4000" b="1" spc="-244" dirty="0">
                <a:ln w="38100" cmpd="sng">
                  <a:noFill/>
                  <a:prstDash val="solid"/>
                </a:ln>
                <a:effectLst>
                  <a:glow rad="38100">
                    <a:srgbClr val="5B9BD5">
                      <a:alpha val="40000"/>
                    </a:srgbClr>
                  </a:glow>
                  <a:outerShdw blurRad="127000" algn="ctr" rotWithShape="0">
                    <a:prstClr val="white">
                      <a:alpha val="77000"/>
                    </a:prstClr>
                  </a:outerShdw>
                </a:effectLst>
                <a:latin typeface="Droid Sans Fallback" panose="020B0502000000000001" pitchFamily="50" charset="-127"/>
                <a:ea typeface="Droid Sans Fallback" panose="020B0502000000000001" pitchFamily="50" charset="-127"/>
                <a:cs typeface="Droid Sans Fallback" panose="020B0502000000000001" pitchFamily="50" charset="-127"/>
              </a:rPr>
              <a:t>교육자료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9" y="1071546"/>
            <a:ext cx="5572164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3571876"/>
            <a:ext cx="218723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그림 6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087" y="119592"/>
            <a:ext cx="1714512" cy="23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내용 개체 틀 3"/>
          <p:cNvGraphicFramePr>
            <a:graphicFrameLocks/>
          </p:cNvGraphicFramePr>
          <p:nvPr/>
        </p:nvGraphicFramePr>
        <p:xfrm>
          <a:off x="500034" y="4069978"/>
          <a:ext cx="8001056" cy="2051322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10540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89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28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56068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ko-KR" altLang="en-US" sz="1100" b="0" spc="-30" dirty="0"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구분 </a:t>
                      </a:r>
                      <a:endParaRPr lang="ko-KR" altLang="en-US" sz="110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4" marB="3483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100" b="0" spc="-30" dirty="0">
                          <a:solidFill>
                            <a:schemeClr val="bg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COT</a:t>
                      </a:r>
                      <a:endParaRPr lang="ko-KR" altLang="en-US" sz="1100" b="0" spc="-30" dirty="0">
                        <a:solidFill>
                          <a:schemeClr val="bg1"/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100" b="0" spc="-30" dirty="0"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Specification</a:t>
                      </a:r>
                      <a:r>
                        <a:rPr lang="ko-KR" altLang="en-US" sz="1100" b="0" spc="-30" dirty="0"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</a:t>
                      </a:r>
                      <a:endParaRPr lang="ko-KR" altLang="en-US" sz="110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70">
                <a:tc rowSpan="7"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1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etc</a:t>
                      </a:r>
                      <a:r>
                        <a:rPr lang="en-US" altLang="ko-KR" sz="1100" b="0" spc="-3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.</a:t>
                      </a:r>
                      <a:endParaRPr lang="ko-KR" altLang="en-US" sz="1100" b="0" spc="-30" dirty="0">
                        <a:solidFill>
                          <a:schemeClr val="bg1">
                            <a:lumMod val="85000"/>
                          </a:schemeClr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4" marB="3483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10000"/>
                        </a:lnSpc>
                      </a:pPr>
                      <a:r>
                        <a:rPr lang="ko-KR" altLang="en-US" sz="11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용 량</a:t>
                      </a: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kern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 </a:t>
                      </a:r>
                      <a:r>
                        <a:rPr lang="en-US" altLang="ko-KR" sz="1100" b="0" kern="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Slot</a:t>
                      </a:r>
                      <a:r>
                        <a:rPr lang="ko-KR" altLang="en-US" sz="1100" b="0" kern="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당 </a:t>
                      </a:r>
                      <a:r>
                        <a:rPr lang="en-US" altLang="ko-KR" sz="1100" b="0" kern="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16</a:t>
                      </a:r>
                      <a:r>
                        <a:rPr lang="ko-KR" altLang="en-US" sz="1100" b="0" kern="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회선 </a:t>
                      </a:r>
                      <a:r>
                        <a:rPr lang="en-US" altLang="ko-KR" sz="1100" b="0" kern="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x  6ea Unit = 96</a:t>
                      </a:r>
                      <a:r>
                        <a:rPr lang="ko-KR" altLang="en-US" sz="1100" b="0" kern="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회선 가입자 수용</a:t>
                      </a:r>
                      <a:endParaRPr lang="ko-KR" altLang="ko-KR" sz="1100" b="0" kern="100" dirty="0">
                        <a:solidFill>
                          <a:schemeClr val="tx1"/>
                        </a:solidFill>
                        <a:effectLst/>
                        <a:latin typeface="나눔바른고딕" panose="020B0603020101020101" pitchFamily="50" charset="-127"/>
                        <a:ea typeface="나눔바른고딕" panose="020B0603020101020101" pitchFamily="50" charset="-127"/>
                        <a:cs typeface="Times New Roman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70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endParaRPr lang="ko-KR" altLang="en-US" sz="1050" b="1" spc="-30" dirty="0">
                        <a:solidFill>
                          <a:schemeClr val="bg1">
                            <a:lumMod val="85000"/>
                          </a:schemeClr>
                        </a:solidFill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92887" marR="92887" marT="46444" marB="4644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10000"/>
                        </a:lnSpc>
                      </a:pPr>
                      <a:r>
                        <a:rPr lang="ko-KR" altLang="en-US" sz="11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크기</a:t>
                      </a:r>
                      <a:r>
                        <a:rPr lang="en-US" altLang="ko-KR" sz="11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(</a:t>
                      </a:r>
                      <a:r>
                        <a:rPr lang="en-US" altLang="ko-KR" sz="1100" b="0" spc="-30" dirty="0" err="1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WidthxHeightxDepth</a:t>
                      </a:r>
                      <a:r>
                        <a:rPr lang="en-US" altLang="ko-KR" sz="11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)</a:t>
                      </a:r>
                      <a:endParaRPr lang="ko-KR" altLang="en-US" sz="1100" b="0" spc="-30" dirty="0">
                        <a:solidFill>
                          <a:schemeClr val="tx1"/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kern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 475mm x 310mm x 325mm (7-RU)</a:t>
                      </a:r>
                      <a:endParaRPr lang="ko-KR" altLang="ko-KR" sz="1100" b="0" kern="100" dirty="0">
                        <a:solidFill>
                          <a:schemeClr val="tx1"/>
                        </a:solidFill>
                        <a:effectLst/>
                        <a:latin typeface="나눔바른고딕" panose="020B0603020101020101" pitchFamily="50" charset="-127"/>
                        <a:ea typeface="나눔바른고딕" panose="020B0603020101020101" pitchFamily="50" charset="-127"/>
                        <a:cs typeface="Times New Roman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70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50" b="1" spc="-30" dirty="0">
                        <a:solidFill>
                          <a:schemeClr val="bg1">
                            <a:lumMod val="85000"/>
                          </a:schemeClr>
                        </a:solidFill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92887" marR="92887" marT="46444" marB="4644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10000"/>
                        </a:lnSpc>
                      </a:pPr>
                      <a:r>
                        <a:rPr lang="ko-KR" altLang="en-US" sz="11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무게 </a:t>
                      </a:r>
                      <a:r>
                        <a:rPr lang="en-US" altLang="ko-KR" sz="11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(Weight)</a:t>
                      </a:r>
                      <a:endParaRPr lang="ko-KR" altLang="en-US" sz="1100" b="0" spc="-30" dirty="0">
                        <a:solidFill>
                          <a:schemeClr val="tx1"/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kern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 18kg</a:t>
                      </a:r>
                      <a:r>
                        <a:rPr lang="pt-BR" altLang="ko-KR" sz="11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( Shelf Full </a:t>
                      </a:r>
                      <a:r>
                        <a:rPr lang="ko-KR" altLang="en-US" sz="1100" b="0" kern="100" dirty="0" err="1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실장시</a:t>
                      </a:r>
                      <a:r>
                        <a:rPr lang="ko-KR" altLang="en-US" sz="11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 </a:t>
                      </a:r>
                      <a:r>
                        <a:rPr lang="pt-BR" altLang="ko-KR" sz="11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)</a:t>
                      </a:r>
                      <a:endParaRPr lang="ko-KR" altLang="ko-KR" sz="1100" b="0" kern="100" dirty="0">
                        <a:solidFill>
                          <a:schemeClr val="tx1"/>
                        </a:solidFill>
                        <a:effectLst/>
                        <a:latin typeface="나눔바른고딕" panose="020B0603020101020101" pitchFamily="50" charset="-127"/>
                        <a:ea typeface="나눔바른고딕" panose="020B0603020101020101" pitchFamily="50" charset="-127"/>
                        <a:cs typeface="Times New Roman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70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endParaRPr lang="ko-KR" altLang="en-US" sz="1050" b="1" spc="-30" dirty="0">
                        <a:solidFill>
                          <a:schemeClr val="bg1">
                            <a:lumMod val="85000"/>
                          </a:schemeClr>
                        </a:solidFill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92887" marR="92887" marT="46444" marB="4644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10000"/>
                        </a:lnSpc>
                      </a:pPr>
                      <a:r>
                        <a:rPr lang="en-US" altLang="ko-KR" sz="11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Operating Temperature</a:t>
                      </a:r>
                      <a:endParaRPr lang="ko-KR" altLang="en-US" sz="1100" b="0" spc="-30" dirty="0">
                        <a:solidFill>
                          <a:schemeClr val="tx1"/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kern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 -48V</a:t>
                      </a:r>
                      <a:r>
                        <a:rPr lang="en-US" altLang="ko-KR" sz="1100" b="0" kern="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FAN</a:t>
                      </a:r>
                      <a:r>
                        <a:rPr lang="ko-KR" altLang="en-US" sz="1100" b="0" kern="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</a:t>
                      </a:r>
                      <a:r>
                        <a:rPr lang="en-US" altLang="ko-KR" sz="1100" b="0" kern="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4ea</a:t>
                      </a:r>
                      <a:r>
                        <a:rPr lang="ko-KR" altLang="en-US" sz="1100" b="0" kern="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설치 </a:t>
                      </a:r>
                      <a:r>
                        <a:rPr lang="en-US" altLang="ko-KR" sz="1100" b="0" kern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25</a:t>
                      </a:r>
                      <a:r>
                        <a:rPr lang="ko-KR" altLang="ko-KR" sz="1100" b="0" kern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℃</a:t>
                      </a:r>
                      <a:r>
                        <a:rPr lang="ko-KR" altLang="en-US" sz="1100" b="0" kern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이하 유지</a:t>
                      </a:r>
                      <a:endParaRPr lang="ko-KR" altLang="ko-KR" sz="1100" b="0" kern="0" dirty="0">
                        <a:solidFill>
                          <a:schemeClr val="tx1"/>
                        </a:solidFill>
                        <a:effectLst/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2452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50" b="1" spc="-30" dirty="0">
                        <a:solidFill>
                          <a:schemeClr val="bg1">
                            <a:lumMod val="85000"/>
                          </a:schemeClr>
                        </a:solidFill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92887" marR="92887" marT="46444" marB="4644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10000"/>
                        </a:lnSpc>
                      </a:pPr>
                      <a:r>
                        <a:rPr lang="ko-KR" altLang="en-US" sz="11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소모전력</a:t>
                      </a:r>
                      <a:r>
                        <a:rPr lang="en-US" altLang="ko-KR" sz="11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(Power Consumption)</a:t>
                      </a:r>
                      <a:endParaRPr lang="ko-KR" altLang="en-US" sz="1100" b="0" spc="-30" dirty="0">
                        <a:solidFill>
                          <a:schemeClr val="tx1"/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altLang="ko-KR" sz="11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  Max  350Watt,  ( Shelf Full </a:t>
                      </a:r>
                      <a:r>
                        <a:rPr lang="ko-KR" altLang="en-US" sz="1100" b="0" kern="100" dirty="0" err="1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실장시</a:t>
                      </a:r>
                      <a:r>
                        <a:rPr lang="ko-KR" altLang="en-US" sz="11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 </a:t>
                      </a:r>
                      <a:r>
                        <a:rPr lang="pt-BR" altLang="ko-KR" sz="11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)</a:t>
                      </a: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245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소모전류</a:t>
                      </a:r>
                      <a:r>
                        <a:rPr lang="en-US" altLang="ko-KR" sz="11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(Power Current</a:t>
                      </a:r>
                      <a:r>
                        <a:rPr lang="en-US" altLang="ko-KR" sz="1100" b="0" spc="-30" baseline="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</a:t>
                      </a:r>
                      <a:r>
                        <a:rPr lang="en-US" altLang="ko-KR" sz="11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)</a:t>
                      </a:r>
                      <a:endParaRPr lang="ko-KR" altLang="en-US" sz="1100" b="0" spc="-30" dirty="0">
                        <a:solidFill>
                          <a:schemeClr val="tx1"/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altLang="ko-KR" sz="11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  10A( Shelf Full </a:t>
                      </a:r>
                      <a:r>
                        <a:rPr lang="ko-KR" altLang="en-US" sz="1100" b="0" kern="100" dirty="0" err="1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실장시</a:t>
                      </a:r>
                      <a:r>
                        <a:rPr lang="ko-KR" altLang="en-US" sz="11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 </a:t>
                      </a:r>
                      <a:r>
                        <a:rPr lang="pt-BR" altLang="ko-KR" sz="11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)</a:t>
                      </a: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070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endParaRPr lang="ko-KR" altLang="en-US" sz="1050" b="1" spc="-30" dirty="0">
                        <a:solidFill>
                          <a:schemeClr val="bg1">
                            <a:lumMod val="85000"/>
                          </a:schemeClr>
                        </a:solidFill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92887" marR="92887" marT="46444" marB="4644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Power Source</a:t>
                      </a:r>
                      <a:endParaRPr lang="ko-KR" altLang="en-US" sz="1100" b="0" spc="-30" dirty="0">
                        <a:solidFill>
                          <a:schemeClr val="tx1"/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kern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  DC</a:t>
                      </a:r>
                      <a:r>
                        <a:rPr lang="en-US" altLang="ko-KR" sz="1100" b="0" kern="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 -48V </a:t>
                      </a:r>
                      <a:r>
                        <a:rPr lang="ko-KR" altLang="en-US" sz="1100" b="0" kern="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이중화 </a:t>
                      </a:r>
                      <a:r>
                        <a:rPr lang="en-US" altLang="ko-KR" sz="1100" b="0" kern="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(-42.5~56.5V)</a:t>
                      </a:r>
                      <a:endParaRPr lang="ko-KR" altLang="ko-KR" sz="1100" b="0" kern="100" dirty="0">
                        <a:solidFill>
                          <a:schemeClr val="tx1"/>
                        </a:solidFill>
                        <a:effectLst/>
                        <a:latin typeface="나눔바른고딕" panose="020B0603020101020101" pitchFamily="50" charset="-127"/>
                        <a:ea typeface="나눔바른고딕" panose="020B0603020101020101" pitchFamily="50" charset="-127"/>
                        <a:cs typeface="Times New Roman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23" name="Picture 13" descr="C:\Users\OPR-GI\Desktop\수정본\후면0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1142985"/>
            <a:ext cx="4357718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5" descr="C:\Users\OPR-GI\Desktop\96G\카드사진\96G전면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9" y="1214426"/>
            <a:ext cx="3714776" cy="2502103"/>
          </a:xfrm>
          <a:prstGeom prst="rect">
            <a:avLst/>
          </a:prstGeom>
          <a:noFill/>
        </p:spPr>
      </p:pic>
      <p:sp>
        <p:nvSpPr>
          <p:cNvPr id="13" name="직사각형 12"/>
          <p:cNvSpPr/>
          <p:nvPr/>
        </p:nvSpPr>
        <p:spPr>
          <a:xfrm>
            <a:off x="59444" y="67684"/>
            <a:ext cx="3298110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Ⅱ.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시스템 구성 및 기능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15" name="그룹 272"/>
          <p:cNvGrpSpPr/>
          <p:nvPr/>
        </p:nvGrpSpPr>
        <p:grpSpPr>
          <a:xfrm>
            <a:off x="361384" y="627255"/>
            <a:ext cx="1281658" cy="307777"/>
            <a:chOff x="500034" y="1071546"/>
            <a:chExt cx="1000132" cy="307777"/>
          </a:xfrm>
        </p:grpSpPr>
        <p:sp>
          <p:nvSpPr>
            <p:cNvPr id="16" name="AutoShape 5"/>
            <p:cNvSpPr>
              <a:spLocks noChangeArrowheads="1"/>
            </p:cNvSpPr>
            <p:nvPr/>
          </p:nvSpPr>
          <p:spPr bwMode="gray">
            <a:xfrm>
              <a:off x="500034" y="1071546"/>
              <a:ext cx="888640" cy="304800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478E"/>
                </a:gs>
              </a:gsLst>
              <a:lin ang="5400000" scaled="1"/>
            </a:gradFill>
            <a:ln w="38100">
              <a:noFill/>
              <a:round/>
              <a:headEnd/>
              <a:tailEnd/>
            </a:ln>
          </p:spPr>
          <p:txBody>
            <a:bodyPr wrap="none"/>
            <a:lstStyle/>
            <a:p>
              <a:r>
                <a:rPr lang="en-US" altLang="ko-KR" sz="1400" b="1" dirty="0">
                  <a:solidFill>
                    <a:schemeClr val="bg1"/>
                  </a:solidFill>
                  <a:ea typeface="HY신명조" pitchFamily="18" charset="-127"/>
                </a:rPr>
                <a:t> </a:t>
              </a:r>
              <a:endParaRPr lang="en-US" altLang="ko-KR" sz="1400" b="1" dirty="0">
                <a:solidFill>
                  <a:schemeClr val="bg1"/>
                </a:solidFill>
                <a:latin typeface="굴림체" pitchFamily="49" charset="-127"/>
                <a:ea typeface="굴림체" pitchFamily="49" charset="-127"/>
              </a:endParaRPr>
            </a:p>
          </p:txBody>
        </p:sp>
        <p:sp>
          <p:nvSpPr>
            <p:cNvPr id="17" name="직사각형 16"/>
            <p:cNvSpPr/>
            <p:nvPr/>
          </p:nvSpPr>
          <p:spPr bwMode="auto">
            <a:xfrm>
              <a:off x="500034" y="1071546"/>
              <a:ext cx="100013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ko-KR" sz="14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bg1"/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SHELF </a:t>
              </a:r>
              <a:r>
                <a:rPr lang="ko-KR" altLang="en-US" sz="14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bg1"/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사양</a:t>
              </a:r>
              <a:endPara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19" name="직사각형 18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시스템 구성 </a:t>
            </a:r>
            <a:endParaRPr lang="ko-KR" altLang="en-US" sz="1600" dirty="0"/>
          </a:p>
        </p:txBody>
      </p:sp>
      <p:sp>
        <p:nvSpPr>
          <p:cNvPr id="10" name="직사각형 9"/>
          <p:cNvSpPr/>
          <p:nvPr/>
        </p:nvSpPr>
        <p:spPr>
          <a:xfrm>
            <a:off x="4303618" y="6616793"/>
            <a:ext cx="229530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9</a:t>
            </a:r>
            <a:endParaRPr lang="ko-KR" altLang="en-US" sz="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내용 개체 틀 3"/>
          <p:cNvGraphicFramePr>
            <a:graphicFrameLocks/>
          </p:cNvGraphicFramePr>
          <p:nvPr/>
        </p:nvGraphicFramePr>
        <p:xfrm>
          <a:off x="928663" y="4059428"/>
          <a:ext cx="7350918" cy="2223648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9683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142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682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39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ko-KR" altLang="en-US" sz="1100" b="0" spc="-30" dirty="0"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구분 </a:t>
                      </a:r>
                      <a:endParaRPr lang="ko-KR" altLang="en-US" sz="110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4" marB="3483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100" b="0" spc="-30" dirty="0">
                          <a:solidFill>
                            <a:schemeClr val="bg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COT</a:t>
                      </a:r>
                      <a:endParaRPr lang="ko-KR" altLang="en-US" sz="1100" b="0" spc="-30" dirty="0">
                        <a:solidFill>
                          <a:schemeClr val="bg1"/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100" b="0" spc="-30" dirty="0"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Specification</a:t>
                      </a:r>
                      <a:r>
                        <a:rPr lang="ko-KR" altLang="en-US" sz="1100" b="0" spc="-30" dirty="0"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</a:t>
                      </a:r>
                      <a:endParaRPr lang="ko-KR" altLang="en-US" sz="110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931">
                <a:tc rowSpan="7"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100" b="0" spc="-3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etc.</a:t>
                      </a:r>
                      <a:endParaRPr lang="ko-KR" altLang="en-US" sz="1100" b="0" spc="-30" dirty="0">
                        <a:solidFill>
                          <a:schemeClr val="bg1">
                            <a:lumMod val="85000"/>
                          </a:schemeClr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4" marB="3483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ko-KR" altLang="en-US" sz="11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용 량</a:t>
                      </a: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kern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 </a:t>
                      </a:r>
                      <a:r>
                        <a:rPr lang="en-US" altLang="ko-KR" sz="1100" b="0" kern="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</a:t>
                      </a:r>
                      <a:r>
                        <a:rPr lang="ko-KR" altLang="en-US" sz="1100" b="0" kern="0" baseline="0" dirty="0" err="1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상하향</a:t>
                      </a:r>
                      <a:r>
                        <a:rPr lang="ko-KR" altLang="en-US" sz="1100" b="0" kern="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</a:t>
                      </a:r>
                      <a:r>
                        <a:rPr lang="en-US" altLang="ko-KR" sz="1100" b="0" kern="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link : 1Gbps </a:t>
                      </a:r>
                      <a:endParaRPr lang="ko-KR" altLang="ko-KR" sz="1100" b="0" kern="100" dirty="0">
                        <a:solidFill>
                          <a:schemeClr val="tx1"/>
                        </a:solidFill>
                        <a:effectLst/>
                        <a:latin typeface="나눔바른고딕" panose="020B0603020101020101" pitchFamily="50" charset="-127"/>
                        <a:ea typeface="나눔바른고딕" panose="020B0603020101020101" pitchFamily="50" charset="-127"/>
                        <a:cs typeface="Times New Roman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262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endParaRPr lang="ko-KR" altLang="en-US" sz="1050" b="1" spc="-30" dirty="0">
                        <a:solidFill>
                          <a:schemeClr val="bg1">
                            <a:lumMod val="85000"/>
                          </a:schemeClr>
                        </a:solidFill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92887" marR="92887" marT="46444" marB="4644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ko-KR" altLang="en-US" sz="11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크기</a:t>
                      </a:r>
                      <a:r>
                        <a:rPr lang="en-US" altLang="ko-KR" sz="11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(</a:t>
                      </a:r>
                      <a:r>
                        <a:rPr lang="en-US" altLang="ko-KR" sz="1100" b="0" spc="-30" dirty="0" err="1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WidthxHeightxDepth</a:t>
                      </a:r>
                      <a:r>
                        <a:rPr lang="en-US" altLang="ko-KR" sz="11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)</a:t>
                      </a:r>
                      <a:endParaRPr lang="ko-KR" altLang="en-US" sz="1100" b="0" spc="-30" dirty="0">
                        <a:solidFill>
                          <a:schemeClr val="tx1"/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kern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 255mm x 31mm x 180mm (</a:t>
                      </a:r>
                      <a:r>
                        <a:rPr lang="en-US" altLang="ko-KR" sz="1100" b="0" kern="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Modem Type)</a:t>
                      </a:r>
                      <a:endParaRPr lang="ko-KR" altLang="ko-KR" sz="1100" b="0" kern="100" dirty="0">
                        <a:solidFill>
                          <a:schemeClr val="tx1"/>
                        </a:solidFill>
                        <a:effectLst/>
                        <a:latin typeface="나눔바른고딕" panose="020B0603020101020101" pitchFamily="50" charset="-127"/>
                        <a:ea typeface="나눔바른고딕" panose="020B0603020101020101" pitchFamily="50" charset="-127"/>
                        <a:cs typeface="Times New Roman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8262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50" b="1" spc="-30" dirty="0">
                        <a:solidFill>
                          <a:schemeClr val="bg1">
                            <a:lumMod val="85000"/>
                          </a:schemeClr>
                        </a:solidFill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92887" marR="92887" marT="46444" marB="4644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ko-KR" altLang="en-US" sz="11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무게 </a:t>
                      </a:r>
                      <a:r>
                        <a:rPr lang="en-US" altLang="ko-KR" sz="11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(Weight)</a:t>
                      </a:r>
                      <a:endParaRPr lang="ko-KR" altLang="en-US" sz="1100" b="0" spc="-30" dirty="0">
                        <a:solidFill>
                          <a:schemeClr val="tx1"/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kern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 0.8kg</a:t>
                      </a:r>
                      <a:endParaRPr lang="ko-KR" altLang="ko-KR" sz="1100" b="0" kern="100" dirty="0">
                        <a:solidFill>
                          <a:schemeClr val="tx1"/>
                        </a:solidFill>
                        <a:effectLst/>
                        <a:latin typeface="나눔바른고딕" panose="020B0603020101020101" pitchFamily="50" charset="-127"/>
                        <a:ea typeface="나눔바른고딕" panose="020B0603020101020101" pitchFamily="50" charset="-127"/>
                        <a:cs typeface="Times New Roman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8262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endParaRPr lang="ko-KR" altLang="en-US" sz="1050" b="1" spc="-30" dirty="0">
                        <a:solidFill>
                          <a:schemeClr val="bg1">
                            <a:lumMod val="85000"/>
                          </a:schemeClr>
                        </a:solidFill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92887" marR="92887" marT="46444" marB="4644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1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Operating Temperature</a:t>
                      </a:r>
                      <a:endParaRPr lang="ko-KR" altLang="en-US" sz="1100" b="0" spc="-30" dirty="0">
                        <a:solidFill>
                          <a:schemeClr val="tx1"/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kern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 -20</a:t>
                      </a:r>
                      <a:r>
                        <a:rPr lang="ko-KR" altLang="ko-KR" sz="1100" b="0" kern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℃</a:t>
                      </a:r>
                      <a:r>
                        <a:rPr lang="en-US" altLang="ko-KR" sz="1100" b="0" kern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~+60</a:t>
                      </a:r>
                      <a:r>
                        <a:rPr lang="ko-KR" altLang="ko-KR" sz="1100" b="0" kern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℃</a:t>
                      </a:r>
                      <a:r>
                        <a:rPr lang="ko-KR" altLang="en-US" sz="1100" b="0" kern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유지</a:t>
                      </a:r>
                      <a:endParaRPr lang="ko-KR" altLang="ko-KR" sz="1100" b="0" kern="0" dirty="0">
                        <a:solidFill>
                          <a:schemeClr val="tx1"/>
                        </a:solidFill>
                        <a:effectLst/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1370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050" b="1" spc="-30" dirty="0">
                        <a:solidFill>
                          <a:schemeClr val="bg1">
                            <a:lumMod val="85000"/>
                          </a:schemeClr>
                        </a:solidFill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92887" marR="92887" marT="46444" marB="4644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ko-KR" altLang="en-US" sz="11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소모전력</a:t>
                      </a:r>
                      <a:r>
                        <a:rPr lang="en-US" altLang="ko-KR" sz="11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(Power Consumption)</a:t>
                      </a:r>
                      <a:endParaRPr lang="ko-KR" altLang="en-US" sz="1100" b="0" spc="-30" dirty="0">
                        <a:solidFill>
                          <a:schemeClr val="tx1"/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altLang="ko-KR" sz="11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Max  8Watt</a:t>
                      </a:r>
                      <a:r>
                        <a:rPr lang="pt-BR" altLang="ko-KR" sz="1100" b="0" kern="10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 </a:t>
                      </a:r>
                      <a:r>
                        <a:rPr lang="ko-KR" altLang="en-US" sz="1100" b="0" kern="10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이내</a:t>
                      </a:r>
                      <a:endParaRPr lang="pt-BR" altLang="ko-KR" sz="1100" b="0" kern="100" dirty="0">
                        <a:solidFill>
                          <a:schemeClr val="tx1"/>
                        </a:solidFill>
                        <a:effectLst/>
                        <a:latin typeface="나눔바른고딕" panose="020B0603020101020101" pitchFamily="50" charset="-127"/>
                        <a:ea typeface="나눔바른고딕" panose="020B0603020101020101" pitchFamily="50" charset="-127"/>
                        <a:cs typeface="Times New Roman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137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ko-KR" altLang="en-US" sz="11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소모전류</a:t>
                      </a:r>
                      <a:r>
                        <a:rPr lang="en-US" altLang="ko-KR" sz="11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(Power Current)</a:t>
                      </a:r>
                      <a:endParaRPr lang="ko-KR" altLang="en-US" sz="1100" b="0" spc="-30" dirty="0">
                        <a:solidFill>
                          <a:schemeClr val="tx1"/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altLang="ko-KR" sz="11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 0.03A</a:t>
                      </a:r>
                      <a:r>
                        <a:rPr lang="pt-BR" altLang="ko-KR" sz="1100" b="0" kern="10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 </a:t>
                      </a:r>
                      <a:r>
                        <a:rPr lang="ko-KR" altLang="en-US" sz="1100" b="0" kern="10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이내</a:t>
                      </a:r>
                      <a:endParaRPr lang="pt-BR" altLang="ko-KR" sz="1100" b="0" kern="100" dirty="0">
                        <a:solidFill>
                          <a:schemeClr val="tx1"/>
                        </a:solidFill>
                        <a:effectLst/>
                        <a:latin typeface="나눔바른고딕" panose="020B0603020101020101" pitchFamily="50" charset="-127"/>
                        <a:ea typeface="나눔바른고딕" panose="020B0603020101020101" pitchFamily="50" charset="-127"/>
                        <a:cs typeface="Times New Roman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8262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endParaRPr lang="ko-KR" altLang="en-US" sz="1050" b="1" spc="-30" dirty="0">
                        <a:solidFill>
                          <a:schemeClr val="bg1">
                            <a:lumMod val="85000"/>
                          </a:schemeClr>
                        </a:solidFill>
                        <a:latin typeface="나눔고딕" pitchFamily="50" charset="-127"/>
                        <a:ea typeface="나눔고딕" pitchFamily="50" charset="-127"/>
                      </a:endParaRPr>
                    </a:p>
                  </a:txBody>
                  <a:tcPr marL="92887" marR="92887" marT="46444" marB="4644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Power Source</a:t>
                      </a:r>
                      <a:endParaRPr lang="ko-KR" altLang="en-US" sz="1100" b="0" spc="-30" dirty="0">
                        <a:solidFill>
                          <a:schemeClr val="tx1"/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220V Free</a:t>
                      </a:r>
                      <a:r>
                        <a:rPr lang="en-US" altLang="ko-KR" sz="1100" b="0" kern="10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 </a:t>
                      </a:r>
                      <a:r>
                        <a:rPr lang="en-US" altLang="ko-KR" sz="1100" b="0" kern="100" baseline="0" dirty="0" err="1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Voltags</a:t>
                      </a:r>
                      <a:r>
                        <a:rPr lang="en-US" altLang="ko-KR" sz="11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 (AC±10%)</a:t>
                      </a:r>
                      <a:endParaRPr lang="ko-KR" altLang="ko-KR" sz="1100" b="0" kern="100" dirty="0">
                        <a:solidFill>
                          <a:schemeClr val="tx1"/>
                        </a:solidFill>
                        <a:effectLst/>
                        <a:latin typeface="나눔바른고딕" panose="020B0603020101020101" pitchFamily="50" charset="-127"/>
                        <a:ea typeface="나눔바른고딕" panose="020B0603020101020101" pitchFamily="50" charset="-127"/>
                        <a:cs typeface="Times New Roman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7270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7" y="1714489"/>
            <a:ext cx="2143140" cy="2138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8" name="그룹 27"/>
          <p:cNvGrpSpPr/>
          <p:nvPr/>
        </p:nvGrpSpPr>
        <p:grpSpPr>
          <a:xfrm>
            <a:off x="3857620" y="1785925"/>
            <a:ext cx="5000660" cy="1804276"/>
            <a:chOff x="4193938" y="1289558"/>
            <a:chExt cx="4950062" cy="1804277"/>
          </a:xfrm>
        </p:grpSpPr>
        <p:cxnSp>
          <p:nvCxnSpPr>
            <p:cNvPr id="13" name="직선 화살표 연결선 10"/>
            <p:cNvCxnSpPr>
              <a:cxnSpLocks noChangeShapeType="1"/>
            </p:cNvCxnSpPr>
            <p:nvPr/>
          </p:nvCxnSpPr>
          <p:spPr bwMode="auto">
            <a:xfrm rot="16200000" flipH="1">
              <a:off x="7250921" y="2321715"/>
              <a:ext cx="503709" cy="3635"/>
            </a:xfrm>
            <a:prstGeom prst="straightConnector1">
              <a:avLst/>
            </a:prstGeom>
            <a:noFill/>
            <a:ln w="19050" algn="ctr">
              <a:solidFill>
                <a:schemeClr val="tx2"/>
              </a:solidFill>
              <a:prstDash val="sysDash"/>
              <a:round/>
              <a:headEnd type="triangle" w="med" len="med"/>
              <a:tailEnd type="triangle" w="med" len="med"/>
            </a:ln>
          </p:spPr>
        </p:cxnSp>
        <p:sp>
          <p:nvSpPr>
            <p:cNvPr id="14" name="직사각형 10"/>
            <p:cNvSpPr>
              <a:spLocks noChangeArrowheads="1"/>
            </p:cNvSpPr>
            <p:nvPr/>
          </p:nvSpPr>
          <p:spPr bwMode="auto">
            <a:xfrm>
              <a:off x="4857752" y="2786058"/>
              <a:ext cx="242570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ko-KR" altLang="en-US" sz="1400" dirty="0">
                  <a:solidFill>
                    <a:schemeClr val="tx2"/>
                  </a:solidFill>
                  <a:latin typeface="+mn-ea"/>
                </a:rPr>
                <a:t>가로</a:t>
              </a:r>
              <a:r>
                <a:rPr lang="en-US" altLang="ko-KR" sz="1400" dirty="0">
                  <a:solidFill>
                    <a:schemeClr val="tx2"/>
                  </a:solidFill>
                  <a:latin typeface="+mn-ea"/>
                </a:rPr>
                <a:t>(width)</a:t>
              </a:r>
              <a:r>
                <a:rPr lang="ko-KR" altLang="en-US" sz="1400" dirty="0">
                  <a:solidFill>
                    <a:schemeClr val="tx2"/>
                  </a:solidFill>
                  <a:latin typeface="+mn-ea"/>
                </a:rPr>
                <a:t> </a:t>
              </a:r>
              <a:r>
                <a:rPr lang="en-US" altLang="ko-KR" sz="1400" dirty="0">
                  <a:solidFill>
                    <a:schemeClr val="tx2"/>
                  </a:solidFill>
                  <a:latin typeface="+mn-ea"/>
                </a:rPr>
                <a:t>: 25.5 cm</a:t>
              </a:r>
            </a:p>
          </p:txBody>
        </p:sp>
        <p:cxnSp>
          <p:nvCxnSpPr>
            <p:cNvPr id="15" name="직선 화살표 연결선 17"/>
            <p:cNvCxnSpPr>
              <a:cxnSpLocks noChangeShapeType="1"/>
            </p:cNvCxnSpPr>
            <p:nvPr/>
          </p:nvCxnSpPr>
          <p:spPr bwMode="auto">
            <a:xfrm rot="10800000">
              <a:off x="4643438" y="2714620"/>
              <a:ext cx="2780475" cy="1588"/>
            </a:xfrm>
            <a:prstGeom prst="straightConnector1">
              <a:avLst/>
            </a:prstGeom>
            <a:noFill/>
            <a:ln w="19050" algn="ctr">
              <a:solidFill>
                <a:schemeClr val="tx2"/>
              </a:solidFill>
              <a:prstDash val="sysDash"/>
              <a:round/>
              <a:headEnd type="triangle" w="med" len="med"/>
              <a:tailEnd type="triangle" w="med" len="med"/>
            </a:ln>
          </p:spPr>
        </p:cxnSp>
        <p:sp>
          <p:nvSpPr>
            <p:cNvPr id="16" name="직사각형 10"/>
            <p:cNvSpPr>
              <a:spLocks noChangeArrowheads="1"/>
            </p:cNvSpPr>
            <p:nvPr/>
          </p:nvSpPr>
          <p:spPr bwMode="auto">
            <a:xfrm>
              <a:off x="7620000" y="2071678"/>
              <a:ext cx="152400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ko-KR" altLang="en-US" sz="1400" dirty="0">
                  <a:solidFill>
                    <a:schemeClr val="tx2"/>
                  </a:solidFill>
                  <a:latin typeface="+mn-ea"/>
                </a:rPr>
                <a:t>높이</a:t>
              </a:r>
              <a:r>
                <a:rPr lang="en-US" altLang="ko-KR" sz="1400" dirty="0">
                  <a:solidFill>
                    <a:schemeClr val="tx2"/>
                  </a:solidFill>
                  <a:latin typeface="+mn-ea"/>
                </a:rPr>
                <a:t>(</a:t>
              </a:r>
              <a:r>
                <a:rPr lang="en-US" altLang="ko-KR" sz="1400" dirty="0" err="1">
                  <a:solidFill>
                    <a:schemeClr val="tx2"/>
                  </a:solidFill>
                  <a:latin typeface="+mn-ea"/>
                </a:rPr>
                <a:t>heigth</a:t>
              </a:r>
              <a:r>
                <a:rPr lang="en-US" altLang="ko-KR" sz="1400" dirty="0">
                  <a:solidFill>
                    <a:schemeClr val="tx2"/>
                  </a:solidFill>
                  <a:latin typeface="+mn-ea"/>
                </a:rPr>
                <a:t>)</a:t>
              </a:r>
              <a:r>
                <a:rPr lang="ko-KR" altLang="en-US" sz="1400" dirty="0">
                  <a:solidFill>
                    <a:schemeClr val="tx2"/>
                  </a:solidFill>
                  <a:latin typeface="+mn-ea"/>
                </a:rPr>
                <a:t> </a:t>
              </a:r>
              <a:r>
                <a:rPr lang="en-US" altLang="ko-KR" sz="1400" dirty="0">
                  <a:solidFill>
                    <a:schemeClr val="tx2"/>
                  </a:solidFill>
                  <a:latin typeface="+mn-ea"/>
                </a:rPr>
                <a:t>: 3.2 cm</a:t>
              </a:r>
            </a:p>
          </p:txBody>
        </p:sp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643438" y="2000240"/>
              <a:ext cx="2723765" cy="571504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  <a:headEnd/>
              <a:tailEnd/>
            </a:ln>
            <a:effectLst>
              <a:prstShdw prst="shdw18" dist="17961" dir="13500000">
                <a:schemeClr val="accent1">
                  <a:gamma/>
                  <a:shade val="60000"/>
                  <a:invGamma/>
                </a:schemeClr>
              </a:prstShdw>
            </a:effectLst>
          </p:spPr>
        </p:pic>
        <p:sp>
          <p:nvSpPr>
            <p:cNvPr id="24" name="직사각형 10"/>
            <p:cNvSpPr>
              <a:spLocks noChangeArrowheads="1"/>
            </p:cNvSpPr>
            <p:nvPr/>
          </p:nvSpPr>
          <p:spPr bwMode="auto">
            <a:xfrm rot="20569879">
              <a:off x="4193938" y="1289558"/>
              <a:ext cx="2975647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ko-KR" altLang="en-US" sz="1400" dirty="0">
                  <a:solidFill>
                    <a:schemeClr val="tx2"/>
                  </a:solidFill>
                  <a:ea typeface="굴림" pitchFamily="50" charset="-127"/>
                </a:rPr>
                <a:t>세로</a:t>
              </a:r>
              <a:r>
                <a:rPr lang="en-US" altLang="ko-KR" sz="1400" dirty="0">
                  <a:solidFill>
                    <a:schemeClr val="tx2"/>
                  </a:solidFill>
                  <a:ea typeface="굴림" pitchFamily="50" charset="-127"/>
                </a:rPr>
                <a:t>(</a:t>
              </a:r>
              <a:r>
                <a:rPr lang="ko-KR" altLang="en-US" sz="1400" dirty="0">
                  <a:solidFill>
                    <a:schemeClr val="tx2"/>
                  </a:solidFill>
                  <a:ea typeface="굴림" pitchFamily="50" charset="-127"/>
                </a:rPr>
                <a:t>깊이</a:t>
              </a:r>
              <a:r>
                <a:rPr lang="en-US" altLang="ko-KR" sz="1400" dirty="0">
                  <a:solidFill>
                    <a:schemeClr val="tx2"/>
                  </a:solidFill>
                  <a:ea typeface="굴림" pitchFamily="50" charset="-127"/>
                </a:rPr>
                <a:t>)Depth</a:t>
              </a:r>
              <a:r>
                <a:rPr lang="ko-KR" altLang="en-US" sz="1400" dirty="0">
                  <a:solidFill>
                    <a:schemeClr val="tx2"/>
                  </a:solidFill>
                  <a:ea typeface="굴림" pitchFamily="50" charset="-127"/>
                </a:rPr>
                <a:t> </a:t>
              </a:r>
              <a:r>
                <a:rPr lang="en-US" altLang="ko-KR" sz="1400" dirty="0">
                  <a:solidFill>
                    <a:schemeClr val="tx2"/>
                  </a:solidFill>
                  <a:ea typeface="굴림" pitchFamily="50" charset="-127"/>
                </a:rPr>
                <a:t>: 18 cm</a:t>
              </a:r>
            </a:p>
          </p:txBody>
        </p:sp>
        <p:cxnSp>
          <p:nvCxnSpPr>
            <p:cNvPr id="25" name="직선 화살표 연결선 10"/>
            <p:cNvCxnSpPr>
              <a:cxnSpLocks noChangeShapeType="1"/>
            </p:cNvCxnSpPr>
            <p:nvPr/>
          </p:nvCxnSpPr>
          <p:spPr bwMode="auto">
            <a:xfrm rot="10800000" flipV="1">
              <a:off x="4572000" y="1857364"/>
              <a:ext cx="571503" cy="146519"/>
            </a:xfrm>
            <a:prstGeom prst="straightConnector1">
              <a:avLst/>
            </a:prstGeom>
            <a:noFill/>
            <a:ln w="19050" algn="ctr">
              <a:solidFill>
                <a:schemeClr val="tx2"/>
              </a:solidFill>
              <a:prstDash val="sysDash"/>
              <a:round/>
              <a:headEnd type="triangle" w="med" len="med"/>
              <a:tailEnd type="triangle" w="med" len="med"/>
            </a:ln>
          </p:spPr>
        </p:cxnSp>
      </p:grpSp>
      <p:sp>
        <p:nvSpPr>
          <p:cNvPr id="26" name="직사각형 25"/>
          <p:cNvSpPr/>
          <p:nvPr/>
        </p:nvSpPr>
        <p:spPr>
          <a:xfrm>
            <a:off x="59444" y="67684"/>
            <a:ext cx="3298110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Ⅱ.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시스템 구성 및 기능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18" name="그룹 272"/>
          <p:cNvGrpSpPr/>
          <p:nvPr/>
        </p:nvGrpSpPr>
        <p:grpSpPr>
          <a:xfrm>
            <a:off x="361384" y="627255"/>
            <a:ext cx="1281658" cy="307777"/>
            <a:chOff x="500034" y="1071546"/>
            <a:chExt cx="1000132" cy="307777"/>
          </a:xfrm>
        </p:grpSpPr>
        <p:sp>
          <p:nvSpPr>
            <p:cNvPr id="19" name="AutoShape 5"/>
            <p:cNvSpPr>
              <a:spLocks noChangeArrowheads="1"/>
            </p:cNvSpPr>
            <p:nvPr/>
          </p:nvSpPr>
          <p:spPr bwMode="gray">
            <a:xfrm>
              <a:off x="500034" y="1071546"/>
              <a:ext cx="888640" cy="304800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478E"/>
                </a:gs>
              </a:gsLst>
              <a:lin ang="5400000" scaled="1"/>
            </a:gradFill>
            <a:ln w="38100">
              <a:noFill/>
              <a:round/>
              <a:headEnd/>
              <a:tailEnd/>
            </a:ln>
          </p:spPr>
          <p:txBody>
            <a:bodyPr wrap="none"/>
            <a:lstStyle/>
            <a:p>
              <a:r>
                <a:rPr lang="en-US" altLang="ko-KR" sz="1400" b="1" dirty="0">
                  <a:solidFill>
                    <a:schemeClr val="bg1"/>
                  </a:solidFill>
                  <a:ea typeface="HY신명조" pitchFamily="18" charset="-127"/>
                </a:rPr>
                <a:t> </a:t>
              </a:r>
              <a:endParaRPr lang="en-US" altLang="ko-KR" sz="1400" b="1" dirty="0">
                <a:solidFill>
                  <a:schemeClr val="bg1"/>
                </a:solidFill>
                <a:latin typeface="굴림체" pitchFamily="49" charset="-127"/>
                <a:ea typeface="굴림체" pitchFamily="49" charset="-127"/>
              </a:endParaRPr>
            </a:p>
          </p:txBody>
        </p:sp>
        <p:sp>
          <p:nvSpPr>
            <p:cNvPr id="27" name="직사각형 26"/>
            <p:cNvSpPr/>
            <p:nvPr/>
          </p:nvSpPr>
          <p:spPr bwMode="auto">
            <a:xfrm>
              <a:off x="500034" y="1071546"/>
              <a:ext cx="100013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ko-KR" sz="14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bg1"/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RT</a:t>
              </a:r>
              <a:r>
                <a:rPr lang="ko-KR" altLang="en-US" sz="14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bg1"/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모뎀사양</a:t>
              </a:r>
              <a:endPara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29" name="직사각형 28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시스템 구성 </a:t>
            </a:r>
            <a:endParaRPr lang="ko-KR" altLang="en-US" sz="1600" dirty="0"/>
          </a:p>
        </p:txBody>
      </p:sp>
      <p:sp>
        <p:nvSpPr>
          <p:cNvPr id="20" name="직사각형 19"/>
          <p:cNvSpPr/>
          <p:nvPr/>
        </p:nvSpPr>
        <p:spPr>
          <a:xfrm>
            <a:off x="4303618" y="6616793"/>
            <a:ext cx="274414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10</a:t>
            </a:r>
            <a:endParaRPr lang="ko-KR" altLang="en-US" sz="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27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2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직사각형 230"/>
          <p:cNvSpPr/>
          <p:nvPr/>
        </p:nvSpPr>
        <p:spPr>
          <a:xfrm>
            <a:off x="59444" y="67684"/>
            <a:ext cx="3298110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Ⅱ.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시스템 구성 및 기능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58542"/>
              </p:ext>
            </p:extLst>
          </p:nvPr>
        </p:nvGraphicFramePr>
        <p:xfrm>
          <a:off x="357162" y="1428737"/>
          <a:ext cx="4357717" cy="4572028"/>
        </p:xfrm>
        <a:graphic>
          <a:graphicData uri="http://schemas.openxmlformats.org/drawingml/2006/table">
            <a:tbl>
              <a:tblPr/>
              <a:tblGrid>
                <a:gridCol w="1214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8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05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868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7460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400" b="0" spc="-30" dirty="0">
                          <a:solidFill>
                            <a:schemeClr val="bg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모델명</a:t>
                      </a:r>
                      <a:endParaRPr kumimoji="0" lang="ko-KR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400" b="0" i="0" u="none" strike="noStrike" cap="none" spc="-3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구  분</a:t>
                      </a:r>
                      <a:endParaRPr kumimoji="0" lang="ko-KR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8714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spc="-30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장비 명</a:t>
                      </a:r>
                      <a:endParaRPr kumimoji="0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WTLAN-96G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8714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Rack Size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19”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8714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Shelf </a:t>
                      </a:r>
                      <a:r>
                        <a:rPr lang="ko-KR" altLang="en-US" sz="1200" b="0" spc="-30" dirty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구성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COT-RT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8714"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Switch  </a:t>
                      </a:r>
                      <a:r>
                        <a:rPr kumimoji="0" lang="ko-KR" altLang="en-US" sz="1200" b="0" i="0" u="none" strike="noStrike" cap="none" spc="-30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용량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Up:80G ,Down:96G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8714"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Interface </a:t>
                      </a:r>
                      <a:r>
                        <a:rPr kumimoji="0" lang="ko-KR" altLang="en-US" sz="1200" b="0" i="0" u="none" strike="noStrike" cap="none" spc="-30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종류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COT3</a:t>
                      </a:r>
                      <a:r>
                        <a:rPr kumimoji="0" lang="ko-KR" altLang="en-US" sz="1200" b="0" i="0" u="none" strike="noStrike" cap="none" spc="-30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형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UP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1G or 10G-Fx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8714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>
                        <a:alpha val="50195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DOWN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100M or 1G-Fx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8714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>
                        <a:alpha val="50195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RT3</a:t>
                      </a:r>
                      <a:r>
                        <a:rPr kumimoji="0" lang="ko-KR" altLang="en-US" sz="1200" b="0" i="0" u="none" strike="noStrike" cap="none" spc="-30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형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UP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1G-Fx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8714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>
                        <a:alpha val="50195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DOWN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10M/100M/1G </a:t>
                      </a:r>
                      <a:r>
                        <a:rPr kumimoji="0" lang="en-US" altLang="ko-KR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Tx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8714">
                <a:tc rowSpan="4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spc="-30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      </a:t>
                      </a:r>
                      <a:r>
                        <a:rPr kumimoji="0" lang="ko-KR" altLang="en-US" sz="1200" b="0" i="0" u="none" strike="noStrike" cap="none" spc="-30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 포트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COT3</a:t>
                      </a:r>
                      <a:r>
                        <a:rPr kumimoji="0" lang="ko-KR" altLang="en-US" sz="1200" b="0" i="0" u="none" strike="noStrike" cap="none" spc="-30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형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UP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1G or 10G x 8 port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8714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>
                        <a:alpha val="50195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DOWN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1G x 96 port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8714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>
                        <a:alpha val="50195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RT3</a:t>
                      </a:r>
                      <a:r>
                        <a:rPr kumimoji="0" lang="ko-KR" altLang="en-US" sz="1200" b="0" i="0" u="none" strike="noStrike" cap="none" spc="-30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형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UP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1G x 1 port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8714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>
                        <a:alpha val="50195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DOWN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 8 port  sum 1G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20" name="직사각형 19"/>
          <p:cNvSpPr/>
          <p:nvPr/>
        </p:nvSpPr>
        <p:spPr bwMode="auto">
          <a:xfrm>
            <a:off x="4882395" y="3128683"/>
            <a:ext cx="4118763" cy="307764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Down: RIU16(16Port)x6   / Up: 10G(8Port) </a:t>
            </a: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5" name="직사각형 14"/>
          <p:cNvSpPr/>
          <p:nvPr/>
        </p:nvSpPr>
        <p:spPr bwMode="auto">
          <a:xfrm>
            <a:off x="4870619" y="3483348"/>
            <a:ext cx="4118763" cy="307764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Unit Optic Module 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선택 </a:t>
            </a:r>
            <a:r>
              <a:rPr lang="ko-KR" altLang="en-US" sz="14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취부</a:t>
            </a: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6" name="직사각형 15"/>
          <p:cNvSpPr/>
          <p:nvPr/>
        </p:nvSpPr>
        <p:spPr bwMode="auto">
          <a:xfrm>
            <a:off x="4866129" y="3803554"/>
            <a:ext cx="4118763" cy="307764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Unit 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선택 실장</a:t>
            </a: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23" name="그룹 272"/>
          <p:cNvGrpSpPr/>
          <p:nvPr/>
        </p:nvGrpSpPr>
        <p:grpSpPr>
          <a:xfrm>
            <a:off x="361384" y="627255"/>
            <a:ext cx="710154" cy="307777"/>
            <a:chOff x="500034" y="1071546"/>
            <a:chExt cx="554163" cy="307777"/>
          </a:xfrm>
        </p:grpSpPr>
        <p:sp>
          <p:nvSpPr>
            <p:cNvPr id="24" name="AutoShape 5"/>
            <p:cNvSpPr>
              <a:spLocks noChangeArrowheads="1"/>
            </p:cNvSpPr>
            <p:nvPr/>
          </p:nvSpPr>
          <p:spPr bwMode="gray">
            <a:xfrm>
              <a:off x="500034" y="1071546"/>
              <a:ext cx="554163" cy="304800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478E"/>
                </a:gs>
              </a:gsLst>
              <a:lin ang="5400000" scaled="1"/>
            </a:gradFill>
            <a:ln w="38100">
              <a:noFill/>
              <a:round/>
              <a:headEnd/>
              <a:tailEnd/>
            </a:ln>
          </p:spPr>
          <p:txBody>
            <a:bodyPr wrap="none"/>
            <a:lstStyle/>
            <a:p>
              <a:r>
                <a:rPr lang="en-US" altLang="ko-KR" sz="1400" b="1" dirty="0">
                  <a:solidFill>
                    <a:schemeClr val="bg1"/>
                  </a:solidFill>
                  <a:ea typeface="HY신명조" pitchFamily="18" charset="-127"/>
                </a:rPr>
                <a:t> </a:t>
              </a:r>
              <a:endParaRPr lang="en-US" altLang="ko-KR" sz="1400" b="1" dirty="0">
                <a:solidFill>
                  <a:schemeClr val="bg1"/>
                </a:solidFill>
                <a:latin typeface="굴림체" pitchFamily="49" charset="-127"/>
                <a:ea typeface="굴림체" pitchFamily="49" charset="-127"/>
              </a:endParaRPr>
            </a:p>
          </p:txBody>
        </p:sp>
        <p:sp>
          <p:nvSpPr>
            <p:cNvPr id="25" name="직사각형 24"/>
            <p:cNvSpPr/>
            <p:nvPr/>
          </p:nvSpPr>
          <p:spPr bwMode="auto">
            <a:xfrm>
              <a:off x="500034" y="1071546"/>
              <a:ext cx="55416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ko-KR" altLang="en-US" sz="14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bg1"/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제 원</a:t>
              </a:r>
              <a:endPara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26" name="직사각형 25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시스템 구성 </a:t>
            </a:r>
            <a:endParaRPr lang="ko-KR" altLang="en-US" sz="1600" dirty="0"/>
          </a:p>
        </p:txBody>
      </p:sp>
      <p:sp>
        <p:nvSpPr>
          <p:cNvPr id="11" name="직사각형 10"/>
          <p:cNvSpPr/>
          <p:nvPr/>
        </p:nvSpPr>
        <p:spPr>
          <a:xfrm>
            <a:off x="4303618" y="6616793"/>
            <a:ext cx="274414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11</a:t>
            </a:r>
            <a:endParaRPr lang="ko-KR" altLang="en-US" sz="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표 14"/>
          <p:cNvGraphicFramePr>
            <a:graphicFrameLocks noGrp="1"/>
          </p:cNvGraphicFramePr>
          <p:nvPr/>
        </p:nvGraphicFramePr>
        <p:xfrm>
          <a:off x="531812" y="1572532"/>
          <a:ext cx="2428892" cy="1956816"/>
        </p:xfrm>
        <a:graphic>
          <a:graphicData uri="http://schemas.openxmlformats.org/drawingml/2006/table">
            <a:tbl>
              <a:tblPr/>
              <a:tblGrid>
                <a:gridCol w="12144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44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08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400" b="0" i="0" u="none" strike="noStrike" cap="none" spc="-3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구  분</a:t>
                      </a:r>
                      <a:endParaRPr kumimoji="0" lang="ko-KR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cap="none" spc="-3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소비전력</a:t>
                      </a:r>
                      <a:endParaRPr kumimoji="0" lang="ko-KR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MCU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4.8W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XGSW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86W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XGIU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29W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RIU16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29W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OIU1000-LD8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8W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FAN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36W (ea sum)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직사각형 15"/>
          <p:cNvSpPr/>
          <p:nvPr/>
        </p:nvSpPr>
        <p:spPr bwMode="auto">
          <a:xfrm>
            <a:off x="437034" y="1188088"/>
            <a:ext cx="2286016" cy="307764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소비 전력</a:t>
            </a: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accent6">
                  <a:lumMod val="7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aphicFrame>
        <p:nvGraphicFramePr>
          <p:cNvPr id="18" name="표 17"/>
          <p:cNvGraphicFramePr>
            <a:graphicFrameLocks noGrp="1"/>
          </p:cNvGraphicFramePr>
          <p:nvPr/>
        </p:nvGraphicFramePr>
        <p:xfrm>
          <a:off x="500034" y="4643448"/>
          <a:ext cx="2286016" cy="859536"/>
        </p:xfrm>
        <a:graphic>
          <a:graphicData uri="http://schemas.openxmlformats.org/drawingml/2006/table">
            <a:tbl>
              <a:tblPr/>
              <a:tblGrid>
                <a:gridCol w="11430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30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08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400" b="0" i="0" u="none" strike="noStrike" cap="none" spc="-3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구  분</a:t>
                      </a:r>
                      <a:endParaRPr kumimoji="0" lang="ko-KR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cap="none" spc="-30" normalizeH="0" baseline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최고저</a:t>
                      </a:r>
                      <a:r>
                        <a:rPr kumimoji="0" lang="ko-KR" altLang="en-US" sz="1400" b="0" i="0" u="none" strike="noStrike" cap="none" spc="-3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 전압</a:t>
                      </a:r>
                      <a:endParaRPr kumimoji="0" lang="ko-KR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COT 3</a:t>
                      </a:r>
                      <a:r>
                        <a:rPr kumimoji="0" lang="ko-KR" altLang="en-US" sz="1200" b="0" i="0" u="none" strike="noStrike" cap="none" spc="-30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형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-36V~56.5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RT 3</a:t>
                      </a:r>
                      <a:r>
                        <a:rPr kumimoji="0" lang="ko-KR" altLang="en-US" sz="1200" b="0" i="0" u="none" strike="noStrike" cap="none" spc="-30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형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195V ~ 245V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1" name="직사각형 20"/>
          <p:cNvSpPr/>
          <p:nvPr/>
        </p:nvSpPr>
        <p:spPr bwMode="auto">
          <a:xfrm>
            <a:off x="448267" y="4256255"/>
            <a:ext cx="2286016" cy="307764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400" u="sng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최고저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전압 변동전압</a:t>
            </a: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accent6">
                  <a:lumMod val="7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aphicFrame>
        <p:nvGraphicFramePr>
          <p:cNvPr id="11" name="표 10"/>
          <p:cNvGraphicFramePr>
            <a:graphicFrameLocks noGrp="1"/>
          </p:cNvGraphicFramePr>
          <p:nvPr/>
        </p:nvGraphicFramePr>
        <p:xfrm>
          <a:off x="4690746" y="1573011"/>
          <a:ext cx="2571768" cy="859536"/>
        </p:xfrm>
        <a:graphic>
          <a:graphicData uri="http://schemas.openxmlformats.org/drawingml/2006/table">
            <a:tbl>
              <a:tblPr/>
              <a:tblGrid>
                <a:gridCol w="12858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08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400" b="0" i="0" u="none" strike="noStrike" cap="none" spc="-3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구  분</a:t>
                      </a:r>
                      <a:endParaRPr kumimoji="0" lang="ko-KR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400" b="0" i="0" u="none" strike="noStrike" cap="none" spc="-3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시  간</a:t>
                      </a:r>
                      <a:endParaRPr kumimoji="0" lang="ko-KR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cap="none" spc="-30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통신 복구</a:t>
                      </a:r>
                      <a:endParaRPr kumimoji="0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58 sec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cap="none" spc="-30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서비스 복구</a:t>
                      </a:r>
                      <a:endParaRPr kumimoji="0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2 min 32 sec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2" name="표 11"/>
          <p:cNvGraphicFramePr>
            <a:graphicFrameLocks noGrp="1"/>
          </p:cNvGraphicFramePr>
          <p:nvPr/>
        </p:nvGraphicFramePr>
        <p:xfrm>
          <a:off x="4693775" y="3095334"/>
          <a:ext cx="2571768" cy="859536"/>
        </p:xfrm>
        <a:graphic>
          <a:graphicData uri="http://schemas.openxmlformats.org/drawingml/2006/table">
            <a:tbl>
              <a:tblPr/>
              <a:tblGrid>
                <a:gridCol w="12858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08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400" b="0" i="0" u="none" strike="noStrike" cap="none" spc="-3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구  분</a:t>
                      </a:r>
                      <a:endParaRPr kumimoji="0" lang="ko-KR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400" b="0" i="0" u="none" strike="noStrike" cap="none" spc="-3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시  간</a:t>
                      </a:r>
                      <a:endParaRPr kumimoji="0" lang="ko-KR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spc="-30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System Backup</a:t>
                      </a:r>
                      <a:endParaRPr kumimoji="0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39 sec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Restore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4 min 41 sec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3" name="직사각형 12"/>
          <p:cNvSpPr/>
          <p:nvPr/>
        </p:nvSpPr>
        <p:spPr bwMode="auto">
          <a:xfrm>
            <a:off x="4675893" y="1191748"/>
            <a:ext cx="2286016" cy="307764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전원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Booting time</a:t>
            </a:r>
          </a:p>
        </p:txBody>
      </p:sp>
      <p:sp>
        <p:nvSpPr>
          <p:cNvPr id="22" name="직사각형 21"/>
          <p:cNvSpPr/>
          <p:nvPr/>
        </p:nvSpPr>
        <p:spPr bwMode="auto">
          <a:xfrm>
            <a:off x="4678426" y="2756353"/>
            <a:ext cx="2536780" cy="307764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Software Upgrade time</a:t>
            </a:r>
          </a:p>
        </p:txBody>
      </p:sp>
      <p:sp>
        <p:nvSpPr>
          <p:cNvPr id="23" name="직사각형 22"/>
          <p:cNvSpPr/>
          <p:nvPr/>
        </p:nvSpPr>
        <p:spPr bwMode="auto">
          <a:xfrm>
            <a:off x="4687950" y="4243367"/>
            <a:ext cx="2286016" cy="307764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전원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accent6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Booting time</a:t>
            </a:r>
          </a:p>
        </p:txBody>
      </p:sp>
      <p:graphicFrame>
        <p:nvGraphicFramePr>
          <p:cNvPr id="24" name="표 23"/>
          <p:cNvGraphicFramePr>
            <a:graphicFrameLocks noGrp="1"/>
          </p:cNvGraphicFramePr>
          <p:nvPr/>
        </p:nvGraphicFramePr>
        <p:xfrm>
          <a:off x="4699695" y="4689072"/>
          <a:ext cx="2928958" cy="1408176"/>
        </p:xfrm>
        <a:graphic>
          <a:graphicData uri="http://schemas.openxmlformats.org/drawingml/2006/table">
            <a:tbl>
              <a:tblPr/>
              <a:tblGrid>
                <a:gridCol w="9286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8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16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10896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400" b="0" i="0" u="none" strike="noStrike" cap="none" spc="-3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구  분</a:t>
                      </a:r>
                      <a:endParaRPr kumimoji="0" lang="ko-KR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400" b="0" i="0" u="none" strike="noStrike" cap="none" spc="-3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시  간</a:t>
                      </a:r>
                      <a:endParaRPr kumimoji="0" lang="ko-KR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Download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MCU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1 min 27 sec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XGSW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12 min 56 sec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spc="-30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Rebooting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MCU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56 sec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2">
                              <a:lumMod val="75000"/>
                            </a:schemeClr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XGSW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>
                            <a:lumMod val="75000"/>
                          </a:schemeClr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2 min 50 sec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5" name="직사각형 24"/>
          <p:cNvSpPr/>
          <p:nvPr/>
        </p:nvSpPr>
        <p:spPr>
          <a:xfrm>
            <a:off x="59444" y="67684"/>
            <a:ext cx="3298110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Ⅱ.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시스템 구성 및 기능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35" name="그룹 272"/>
          <p:cNvGrpSpPr/>
          <p:nvPr/>
        </p:nvGrpSpPr>
        <p:grpSpPr>
          <a:xfrm>
            <a:off x="361384" y="627255"/>
            <a:ext cx="710154" cy="307777"/>
            <a:chOff x="500034" y="1071546"/>
            <a:chExt cx="554163" cy="307777"/>
          </a:xfrm>
        </p:grpSpPr>
        <p:sp>
          <p:nvSpPr>
            <p:cNvPr id="36" name="AutoShape 5"/>
            <p:cNvSpPr>
              <a:spLocks noChangeArrowheads="1"/>
            </p:cNvSpPr>
            <p:nvPr/>
          </p:nvSpPr>
          <p:spPr bwMode="gray">
            <a:xfrm>
              <a:off x="500034" y="1071546"/>
              <a:ext cx="554163" cy="304800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478E"/>
                </a:gs>
              </a:gsLst>
              <a:lin ang="5400000" scaled="1"/>
            </a:gradFill>
            <a:ln w="38100">
              <a:noFill/>
              <a:round/>
              <a:headEnd/>
              <a:tailEnd/>
            </a:ln>
          </p:spPr>
          <p:txBody>
            <a:bodyPr wrap="none"/>
            <a:lstStyle/>
            <a:p>
              <a:r>
                <a:rPr lang="en-US" altLang="ko-KR" sz="1400" b="1" dirty="0">
                  <a:solidFill>
                    <a:schemeClr val="bg1"/>
                  </a:solidFill>
                  <a:ea typeface="HY신명조" pitchFamily="18" charset="-127"/>
                </a:rPr>
                <a:t> </a:t>
              </a:r>
              <a:endParaRPr lang="en-US" altLang="ko-KR" sz="1400" b="1" dirty="0">
                <a:solidFill>
                  <a:schemeClr val="bg1"/>
                </a:solidFill>
                <a:latin typeface="굴림체" pitchFamily="49" charset="-127"/>
                <a:ea typeface="굴림체" pitchFamily="49" charset="-127"/>
              </a:endParaRPr>
            </a:p>
          </p:txBody>
        </p:sp>
        <p:sp>
          <p:nvSpPr>
            <p:cNvPr id="37" name="직사각형 36"/>
            <p:cNvSpPr/>
            <p:nvPr/>
          </p:nvSpPr>
          <p:spPr bwMode="auto">
            <a:xfrm>
              <a:off x="500034" y="1071546"/>
              <a:ext cx="55416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ko-KR" altLang="en-US" sz="14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bg1"/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 제 원</a:t>
              </a:r>
              <a:endPara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38" name="직사각형 37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시스템 구성 </a:t>
            </a:r>
            <a:endParaRPr lang="ko-KR" altLang="en-US" sz="1600" dirty="0"/>
          </a:p>
        </p:txBody>
      </p:sp>
      <p:sp>
        <p:nvSpPr>
          <p:cNvPr id="17" name="직사각형 16"/>
          <p:cNvSpPr/>
          <p:nvPr/>
        </p:nvSpPr>
        <p:spPr>
          <a:xfrm>
            <a:off x="4303618" y="6616793"/>
            <a:ext cx="274414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12</a:t>
            </a:r>
            <a:endParaRPr lang="ko-KR" altLang="en-US" sz="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  <p:bldP spid="13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직사각형 267"/>
          <p:cNvSpPr/>
          <p:nvPr/>
        </p:nvSpPr>
        <p:spPr bwMode="auto">
          <a:xfrm>
            <a:off x="4000497" y="785794"/>
            <a:ext cx="4714908" cy="138498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defRPr/>
            </a:pP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MCU  Unit  (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onitor &amp;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C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ontrol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U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nit )</a:t>
            </a:r>
          </a:p>
          <a:p>
            <a:pPr algn="l"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외부 경보 </a:t>
            </a:r>
            <a:r>
              <a:rPr lang="ko-KR" altLang="en-US" sz="14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집중반과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연결기능</a:t>
            </a: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2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시스템 경보표시 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LED(CRT,MAJ,MIN)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및 성능상태감시</a:t>
            </a: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2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ACO(Alarm Cut-off)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기능</a:t>
            </a: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2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Tx/>
              <a:buChar char="-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25604" name="Picture 4" descr="C:\Users\OPR-GI\Desktop\96G\카드사진\MC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9" y="1285860"/>
            <a:ext cx="762001" cy="514353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</p:pic>
      <p:graphicFrame>
        <p:nvGraphicFramePr>
          <p:cNvPr id="10" name="표 9"/>
          <p:cNvGraphicFramePr>
            <a:graphicFrameLocks noGrp="1"/>
          </p:cNvGraphicFramePr>
          <p:nvPr/>
        </p:nvGraphicFramePr>
        <p:xfrm>
          <a:off x="4021223" y="2354497"/>
          <a:ext cx="4714908" cy="3714727"/>
        </p:xfrm>
        <a:graphic>
          <a:graphicData uri="http://schemas.openxmlformats.org/drawingml/2006/table">
            <a:tbl>
              <a:tblPr/>
              <a:tblGrid>
                <a:gridCol w="11066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858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223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28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ea"/>
                          <a:ea typeface="+mn-ea"/>
                        </a:rPr>
                        <a:t>LED </a:t>
                      </a:r>
                      <a:endParaRPr kumimoji="0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200" b="0" spc="-30" dirty="0">
                          <a:solidFill>
                            <a:schemeClr val="bg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상태</a:t>
                      </a:r>
                      <a:endParaRPr kumimoji="0" lang="ko-KR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ko-KR" altLang="en-US" sz="1200" b="0" spc="-30" dirty="0">
                          <a:solidFill>
                            <a:schemeClr val="bg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설  명</a:t>
                      </a:r>
                      <a:r>
                        <a:rPr kumimoji="0" lang="ko-K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n-ea"/>
                          <a:ea typeface="+mn-ea"/>
                        </a:rPr>
                        <a:t>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32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STS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녹색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spc="-3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유니트</a:t>
                      </a:r>
                      <a:r>
                        <a:rPr kumimoji="0" lang="ko-KR" altLang="en-US" sz="1200" b="0" i="0" u="none" strike="noStrike" cap="none" spc="-3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 정상동작상태</a:t>
                      </a:r>
                      <a:endParaRPr kumimoji="0" lang="en-US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cap="none" spc="-3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유니트</a:t>
                      </a:r>
                      <a:r>
                        <a:rPr kumimoji="0" lang="ko-KR" altLang="en-US" sz="1200" b="0" i="0" u="none" strike="noStrike" cap="none" spc="-3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 비정상 동작상태</a:t>
                      </a:r>
                      <a:endParaRPr kumimoji="0" lang="en-US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32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CRT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cap="none" spc="-3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경보없음</a:t>
                      </a:r>
                      <a:endParaRPr kumimoji="0" lang="en-US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32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 </a:t>
                      </a:r>
                      <a:r>
                        <a:rPr kumimoji="0" lang="en-US" altLang="ko-KR" sz="1200" b="0" i="0" u="none" strike="noStrike" cap="none" spc="-3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Critical</a:t>
                      </a:r>
                      <a:r>
                        <a:rPr kumimoji="0" lang="en-US" altLang="ko-KR" sz="1200" b="0" i="0" u="none" strike="noStrike" cap="none" spc="-30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 </a:t>
                      </a:r>
                      <a:r>
                        <a:rPr kumimoji="0" lang="ko-KR" altLang="en-US" sz="1200" b="0" i="0" u="none" strike="noStrike" cap="none" spc="-3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경보상태</a:t>
                      </a:r>
                      <a:endParaRPr kumimoji="0" lang="en-US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32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MAJ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cap="none" spc="-3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경보없음</a:t>
                      </a:r>
                      <a:endParaRPr kumimoji="0" lang="en-US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32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spc="-3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Major </a:t>
                      </a:r>
                      <a:r>
                        <a:rPr kumimoji="0" lang="ko-KR" altLang="en-US" sz="1200" b="0" i="0" u="none" strike="noStrike" cap="none" spc="-3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경보상태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32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MIN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소등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cap="none" spc="-3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경보없음</a:t>
                      </a:r>
                      <a:endParaRPr kumimoji="0" lang="en-US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32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적색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spc="-3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Major </a:t>
                      </a:r>
                      <a:r>
                        <a:rPr kumimoji="0" lang="ko-KR" altLang="en-US" sz="1200" b="0" i="0" u="none" strike="noStrike" cap="none" spc="-3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경보상태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7432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HST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소등</a:t>
                      </a:r>
                      <a:endParaRPr kumimoji="0" lang="en-US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200" b="0" i="0" u="none" strike="noStrike" cap="none" spc="-3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경보가 발생한적 없음</a:t>
                      </a:r>
                      <a:endParaRPr kumimoji="0" lang="en-US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7432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황색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spc="-3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CRT,MAJ,MIN</a:t>
                      </a:r>
                      <a:r>
                        <a:rPr kumimoji="0" lang="ko-KR" altLang="en-US" sz="1200" b="0" i="0" u="none" strike="noStrike" cap="none" spc="-3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등급의 경보가 발생</a:t>
                      </a:r>
                      <a:endParaRPr kumimoji="0" lang="en-US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32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ACO</a:t>
                      </a: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소등</a:t>
                      </a:r>
                      <a:endParaRPr kumimoji="0" lang="en-US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spc="-3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ACO</a:t>
                      </a:r>
                      <a:r>
                        <a:rPr kumimoji="0" lang="en-US" altLang="ko-KR" sz="1200" b="0" i="0" u="none" strike="noStrike" cap="none" spc="-30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 </a:t>
                      </a:r>
                      <a:r>
                        <a:rPr kumimoji="0" lang="ko-KR" altLang="en-US" sz="1200" b="0" i="0" u="none" strike="noStrike" cap="none" spc="-3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해제 상태</a:t>
                      </a:r>
                      <a:endParaRPr kumimoji="0" lang="en-US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320">
                <a:tc vMerge="1"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ko-KR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>
                        <a:alpha val="50195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o-KR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황색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A56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200" b="0" i="0" u="none" strike="noStrike" cap="none" spc="-3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ACO</a:t>
                      </a:r>
                      <a:r>
                        <a:rPr kumimoji="0" lang="en-US" altLang="ko-KR" sz="1200" b="0" i="0" u="none" strike="noStrike" cap="none" spc="-30" normalizeH="0" baseline="0" dirty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  </a:t>
                      </a:r>
                      <a:r>
                        <a:rPr kumimoji="0" lang="ko-KR" altLang="en-US" sz="1200" b="0" i="0" u="none" strike="noStrike" cap="none" spc="-3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나눔바른고딕" panose="020B0603020101020101" pitchFamily="50" charset="-127"/>
                        </a:rPr>
                        <a:t>활성화 상태</a:t>
                      </a:r>
                      <a:endParaRPr kumimoji="0" lang="en-US" altLang="ko-KR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ea typeface="굴림" pitchFamily="50" charset="-127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pSp>
        <p:nvGrpSpPr>
          <p:cNvPr id="12" name="그룹 272"/>
          <p:cNvGrpSpPr/>
          <p:nvPr/>
        </p:nvGrpSpPr>
        <p:grpSpPr>
          <a:xfrm>
            <a:off x="714348" y="785799"/>
            <a:ext cx="904860" cy="307777"/>
            <a:chOff x="500034" y="1071546"/>
            <a:chExt cx="1000132" cy="307777"/>
          </a:xfrm>
        </p:grpSpPr>
        <p:sp>
          <p:nvSpPr>
            <p:cNvPr id="13" name="AutoShape 5"/>
            <p:cNvSpPr>
              <a:spLocks noChangeArrowheads="1"/>
            </p:cNvSpPr>
            <p:nvPr/>
          </p:nvSpPr>
          <p:spPr bwMode="gray">
            <a:xfrm>
              <a:off x="500034" y="1071546"/>
              <a:ext cx="1000132" cy="304800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478E"/>
                </a:gs>
              </a:gsLst>
              <a:lin ang="5400000" scaled="1"/>
            </a:gradFill>
            <a:ln w="38100">
              <a:noFill/>
              <a:round/>
              <a:headEnd/>
              <a:tailEnd/>
            </a:ln>
          </p:spPr>
          <p:txBody>
            <a:bodyPr wrap="none"/>
            <a:lstStyle/>
            <a:p>
              <a:r>
                <a:rPr lang="en-US" altLang="ko-KR" sz="1400" b="1" dirty="0">
                  <a:solidFill>
                    <a:schemeClr val="bg1"/>
                  </a:solidFill>
                  <a:ea typeface="HY신명조" pitchFamily="18" charset="-127"/>
                </a:rPr>
                <a:t> </a:t>
              </a:r>
              <a:endParaRPr lang="en-US" altLang="ko-KR" sz="1400" b="1" dirty="0">
                <a:solidFill>
                  <a:schemeClr val="bg1"/>
                </a:solidFill>
                <a:latin typeface="굴림체" pitchFamily="49" charset="-127"/>
                <a:ea typeface="굴림체" pitchFamily="49" charset="-127"/>
              </a:endParaRPr>
            </a:p>
          </p:txBody>
        </p:sp>
        <p:sp>
          <p:nvSpPr>
            <p:cNvPr id="14" name="직사각형 13"/>
            <p:cNvSpPr/>
            <p:nvPr/>
          </p:nvSpPr>
          <p:spPr bwMode="auto">
            <a:xfrm>
              <a:off x="500034" y="1071546"/>
              <a:ext cx="100013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ko-KR" sz="14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bg1"/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MCU</a:t>
              </a:r>
            </a:p>
          </p:txBody>
        </p:sp>
      </p:grpSp>
      <p:sp>
        <p:nvSpPr>
          <p:cNvPr id="15" name="직사각형 14"/>
          <p:cNvSpPr/>
          <p:nvPr/>
        </p:nvSpPr>
        <p:spPr>
          <a:xfrm>
            <a:off x="59444" y="67684"/>
            <a:ext cx="3298110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Ⅱ.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시스템 구성 및 기능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장치 별 기능 </a:t>
            </a:r>
            <a:endParaRPr lang="ko-KR" altLang="en-US" sz="1600" dirty="0"/>
          </a:p>
        </p:txBody>
      </p:sp>
      <p:sp>
        <p:nvSpPr>
          <p:cNvPr id="11" name="직사각형 10"/>
          <p:cNvSpPr/>
          <p:nvPr/>
        </p:nvSpPr>
        <p:spPr>
          <a:xfrm>
            <a:off x="4303618" y="6616793"/>
            <a:ext cx="274414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13</a:t>
            </a:r>
            <a:endParaRPr lang="ko-KR" altLang="en-US" sz="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직사각형 267"/>
          <p:cNvSpPr/>
          <p:nvPr/>
        </p:nvSpPr>
        <p:spPr bwMode="auto">
          <a:xfrm>
            <a:off x="4000497" y="785797"/>
            <a:ext cx="4714908" cy="1169539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defRPr/>
            </a:pP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XGIU  Unit  (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XG I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nterface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U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nit ) </a:t>
            </a:r>
            <a:r>
              <a:rPr lang="ko-KR" altLang="en-US" sz="1400" u="sng" dirty="0" err="1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고속부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Unit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4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네트워크측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상위장치와의 정합 </a:t>
            </a:r>
            <a:r>
              <a:rPr lang="ko-KR" altLang="en-US" sz="14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유니트</a:t>
            </a: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2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10G 4 Port</a:t>
            </a:r>
          </a:p>
          <a:p>
            <a:pPr algn="l"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1G 4 Port(2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월말 공급예정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 </a:t>
            </a:r>
          </a:p>
        </p:txBody>
      </p:sp>
      <p:pic>
        <p:nvPicPr>
          <p:cNvPr id="26626" name="Picture 2" descr="C:\Users\OPR-GI\Desktop\96G\카드사진\XGI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285860"/>
            <a:ext cx="785818" cy="514353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</p:pic>
      <p:grpSp>
        <p:nvGrpSpPr>
          <p:cNvPr id="14" name="그룹 145"/>
          <p:cNvGrpSpPr>
            <a:grpSpLocks/>
          </p:cNvGrpSpPr>
          <p:nvPr/>
        </p:nvGrpSpPr>
        <p:grpSpPr bwMode="auto">
          <a:xfrm>
            <a:off x="4000500" y="2500310"/>
            <a:ext cx="4564503" cy="3149917"/>
            <a:chOff x="4977966" y="540050"/>
            <a:chExt cx="7339537" cy="2774368"/>
          </a:xfrm>
        </p:grpSpPr>
        <p:sp>
          <p:nvSpPr>
            <p:cNvPr id="15" name="직사각형 14"/>
            <p:cNvSpPr/>
            <p:nvPr/>
          </p:nvSpPr>
          <p:spPr>
            <a:xfrm>
              <a:off x="5231233" y="540050"/>
              <a:ext cx="3255938" cy="29819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en-US" altLang="ko-KR" sz="16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Specification(etc.)</a:t>
              </a:r>
            </a:p>
          </p:txBody>
        </p:sp>
        <p:graphicFrame>
          <p:nvGraphicFramePr>
            <p:cNvPr id="16" name="내용 개체 틀 3"/>
            <p:cNvGraphicFramePr>
              <a:graphicFrameLocks/>
            </p:cNvGraphicFramePr>
            <p:nvPr/>
          </p:nvGraphicFramePr>
          <p:xfrm>
            <a:off x="4977966" y="1090449"/>
            <a:ext cx="7339537" cy="2223969"/>
          </p:xfrm>
          <a:graphic>
            <a:graphicData uri="http://schemas.openxmlformats.org/drawingml/2006/table">
              <a:tbl>
                <a:tblPr firstRow="1" bandRow="1">
                  <a:tableStyleId>{17292A2E-F333-43FB-9621-5CBBE7FDCDCB}</a:tableStyleId>
                </a:tblPr>
                <a:tblGrid>
                  <a:gridCol w="1655056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909447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3929">
                  <a:tc>
                    <a:txBody>
                      <a:bodyPr/>
                      <a:lstStyle/>
                      <a:p>
                        <a:pPr algn="ctr" latinLnBrk="1">
                          <a:lnSpc>
                            <a:spcPct val="110000"/>
                          </a:lnSpc>
                        </a:pPr>
                        <a:r>
                          <a:rPr lang="en-US" altLang="ko-KR" sz="1100" b="0" spc="-30" dirty="0">
                            <a:solidFill>
                              <a:schemeClr val="bg1"/>
                            </a:solidFill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XGIU</a:t>
                        </a:r>
                        <a:endParaRPr lang="ko-KR" altLang="en-US" sz="1100" b="0" spc="-30" dirty="0">
                          <a:solidFill>
                            <a:schemeClr val="bg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endParaRP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9525" cap="flat" cmpd="sng" algn="ctr">
                        <a:noFill/>
                        <a:prstDash val="soli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tx2">
                          <a:lumMod val="75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 latinLnBrk="1">
                          <a:lnSpc>
                            <a:spcPct val="110000"/>
                          </a:lnSpc>
                        </a:pPr>
                        <a:r>
                          <a:rPr lang="en-US" altLang="ko-KR" sz="1100" b="0" spc="-30" dirty="0">
                            <a:solidFill>
                              <a:schemeClr val="bg1"/>
                            </a:solidFill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Specification</a:t>
                        </a:r>
                        <a:r>
                          <a:rPr lang="ko-KR" altLang="en-US" sz="1100" b="0" spc="-30" dirty="0">
                            <a:solidFill>
                              <a:schemeClr val="bg1"/>
                            </a:solidFill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 </a:t>
                        </a: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9525" cap="flat" cmpd="sng" algn="ctr">
                        <a:noFill/>
                        <a:prstDash val="soli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tx2">
                          <a:lumMod val="75000"/>
                        </a:schemeClr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83931">
                  <a:tc>
                    <a:txBody>
                      <a:bodyPr/>
                      <a:lstStyle/>
                      <a:p>
                        <a:pPr algn="ctr" latinLnBrk="1">
                          <a:lnSpc>
                            <a:spcPct val="110000"/>
                          </a:lnSpc>
                        </a:pPr>
                        <a:r>
                          <a:rPr lang="ko-KR" altLang="en-US" sz="1200" b="0" spc="-30" dirty="0">
                            <a:solidFill>
                              <a:schemeClr val="tx1"/>
                            </a:solidFill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인터페이스</a:t>
                        </a: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914400" rtl="0" eaLnBrk="1" fontAlgn="auto" latinLnBrk="1" hangingPunct="1">
                          <a:lnSpc>
                            <a:spcPct val="11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ko-KR" sz="1200" b="0" kern="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  </a:t>
                        </a:r>
                        <a:r>
                          <a:rPr lang="en-US" altLang="ko-KR" sz="1200" b="0" kern="0" baseline="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 Optic (10000Base-LR)</a:t>
                        </a:r>
                        <a:endParaRPr lang="ko-KR" altLang="ko-KR" sz="12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endParaRP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258261">
                  <a:tc>
                    <a:txBody>
                      <a:bodyPr/>
                      <a:lstStyle/>
                      <a:p>
                        <a:pPr algn="ctr" latinLnBrk="1">
                          <a:lnSpc>
                            <a:spcPct val="110000"/>
                          </a:lnSpc>
                        </a:pPr>
                        <a:r>
                          <a:rPr lang="ko-KR" altLang="en-US" sz="1200" b="0" spc="-30" dirty="0">
                            <a:solidFill>
                              <a:schemeClr val="tx1"/>
                            </a:solidFill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전송속도</a:t>
                        </a: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914400" rtl="0" eaLnBrk="1" fontAlgn="auto" latinLnBrk="1" hangingPunct="1">
                          <a:lnSpc>
                            <a:spcPct val="11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ko-KR" sz="1200" b="0" kern="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  10.3125Gbps</a:t>
                        </a:r>
                        <a:endParaRPr lang="ko-KR" altLang="ko-KR" sz="12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endParaRP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258261">
                  <a:tc>
                    <a:txBody>
                      <a:bodyPr/>
                      <a:lstStyle/>
                      <a:p>
                        <a:pPr algn="ctr" latinLnBrk="1">
                          <a:lnSpc>
                            <a:spcPct val="110000"/>
                          </a:lnSpc>
                        </a:pPr>
                        <a:r>
                          <a:rPr lang="ko-KR" altLang="en-US" sz="1200" b="0" spc="-30" dirty="0">
                            <a:solidFill>
                              <a:schemeClr val="tx1"/>
                            </a:solidFill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전송방식</a:t>
                        </a: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914400" rtl="0" eaLnBrk="1" fontAlgn="auto" latinLnBrk="1" hangingPunct="1">
                          <a:lnSpc>
                            <a:spcPct val="11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ko-KR" sz="1200" b="0" kern="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  WDM</a:t>
                        </a:r>
                        <a:r>
                          <a:rPr lang="en-US" altLang="ko-KR" sz="1200" b="0" kern="0" baseline="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 2Core</a:t>
                        </a:r>
                        <a:endParaRPr lang="ko-KR" altLang="ko-KR" sz="12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endParaRP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  <a:tr h="258261">
                  <a:tc>
                    <a:txBody>
                      <a:bodyPr/>
                      <a:lstStyle/>
                      <a:p>
                        <a:pPr algn="ctr" latinLnBrk="1">
                          <a:lnSpc>
                            <a:spcPct val="110000"/>
                          </a:lnSpc>
                        </a:pPr>
                        <a:r>
                          <a:rPr lang="ko-KR" altLang="en-US" sz="1200" b="0" spc="-30" dirty="0">
                            <a:solidFill>
                              <a:schemeClr val="tx1"/>
                            </a:solidFill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전송거리</a:t>
                        </a: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914400" rtl="0" eaLnBrk="1" fontAlgn="auto" latinLnBrk="1" hangingPunct="1">
                          <a:lnSpc>
                            <a:spcPct val="11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ko-KR" sz="1200" b="0" kern="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 10km </a:t>
                        </a:r>
                        <a:endParaRPr lang="ko-KR" altLang="ko-KR" sz="1200" b="0" kern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endParaRP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extLst>
                    <a:ext uri="{0D108BD9-81ED-4DB2-BD59-A6C34878D82A}">
                      <a16:rowId xmlns:a16="http://schemas.microsoft.com/office/drawing/2014/main" val="10004"/>
                    </a:ext>
                  </a:extLst>
                </a:tr>
                <a:tr h="301370">
                  <a:tc>
                    <a:txBody>
                      <a:bodyPr/>
                      <a:lstStyle/>
                      <a:p>
                        <a:pPr algn="ctr" latinLnBrk="1">
                          <a:lnSpc>
                            <a:spcPct val="110000"/>
                          </a:lnSpc>
                        </a:pPr>
                        <a:r>
                          <a:rPr lang="ko-KR" altLang="en-US" sz="1200" b="0" spc="-30" dirty="0">
                            <a:solidFill>
                              <a:schemeClr val="tx1"/>
                            </a:solidFill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송수신 파장</a:t>
                        </a: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tc>
                    <a:txBody>
                      <a:bodyPr/>
                      <a:lstStyle/>
                      <a:p>
                        <a:pPr algn="l" latinLnBrk="0">
                          <a:lnSpc>
                            <a:spcPct val="115000"/>
                          </a:lnSpc>
                          <a:spcAft>
                            <a:spcPts val="0"/>
                          </a:spcAft>
                        </a:pPr>
                        <a:r>
                          <a:rPr lang="pt-BR" altLang="ko-KR" sz="1200" b="0" kern="100" baseline="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  <a:cs typeface="Times New Roman"/>
                          </a:rPr>
                          <a:t> 1310nm</a:t>
                        </a:r>
                        <a:endParaRPr lang="pt-BR" altLang="ko-KR" sz="12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endParaRP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extLst>
                    <a:ext uri="{0D108BD9-81ED-4DB2-BD59-A6C34878D82A}">
                      <a16:rowId xmlns:a16="http://schemas.microsoft.com/office/drawing/2014/main" val="10005"/>
                    </a:ext>
                  </a:extLst>
                </a:tr>
                <a:tr h="301370">
                  <a:tc>
                    <a:txBody>
                      <a:bodyPr/>
                      <a:lstStyle/>
                      <a:p>
                        <a:pPr algn="ctr" latinLnBrk="1">
                          <a:lnSpc>
                            <a:spcPct val="110000"/>
                          </a:lnSpc>
                        </a:pPr>
                        <a:r>
                          <a:rPr lang="ko-KR" altLang="en-US" sz="1200" b="0" spc="-30" dirty="0">
                            <a:solidFill>
                              <a:schemeClr val="tx1"/>
                            </a:solidFill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송신출력 </a:t>
                        </a: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tc>
                    <a:txBody>
                      <a:bodyPr/>
                      <a:lstStyle/>
                      <a:p>
                        <a:pPr algn="l" latinLnBrk="0">
                          <a:lnSpc>
                            <a:spcPct val="115000"/>
                          </a:lnSpc>
                          <a:spcAft>
                            <a:spcPts val="0"/>
                          </a:spcAft>
                        </a:pPr>
                        <a:r>
                          <a:rPr lang="pt-BR" altLang="ko-KR" sz="1200" b="0" kern="10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  <a:cs typeface="Times New Roman"/>
                          </a:rPr>
                          <a:t>- 1dBm~ -6dBm</a:t>
                        </a: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extLst>
                    <a:ext uri="{0D108BD9-81ED-4DB2-BD59-A6C34878D82A}">
                      <a16:rowId xmlns:a16="http://schemas.microsoft.com/office/drawing/2014/main" val="10006"/>
                    </a:ext>
                  </a:extLst>
                </a:tr>
                <a:tr h="301370">
                  <a:tc>
                    <a:txBody>
                      <a:bodyPr/>
                      <a:lstStyle/>
                      <a:p>
                        <a:pPr algn="ctr" latinLnBrk="1">
                          <a:lnSpc>
                            <a:spcPct val="110000"/>
                          </a:lnSpc>
                        </a:pPr>
                        <a:r>
                          <a:rPr lang="ko-KR" altLang="en-US" sz="1200" b="0" spc="-30" dirty="0">
                            <a:solidFill>
                              <a:schemeClr val="tx1"/>
                            </a:solidFill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수신 감도</a:t>
                        </a: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914400" rtl="0" eaLnBrk="1" fontAlgn="auto" latinLnBrk="0" hangingPunct="1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pt-BR" altLang="ko-KR" sz="1200" b="0" kern="10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  <a:cs typeface="Times New Roman"/>
                          </a:rPr>
                          <a:t>0.5dBm ~ 11dBm</a:t>
                        </a:r>
                        <a:r>
                          <a:rPr lang="ko-KR" altLang="en-US" sz="1200" b="0" kern="10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  <a:cs typeface="Times New Roman"/>
                          </a:rPr>
                          <a:t>이하</a:t>
                        </a:r>
                        <a:endParaRPr lang="pt-BR" altLang="ko-KR" sz="12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endParaRP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extLst>
                    <a:ext uri="{0D108BD9-81ED-4DB2-BD59-A6C34878D82A}">
                      <a16:rowId xmlns:a16="http://schemas.microsoft.com/office/drawing/2014/main" val="10007"/>
                    </a:ext>
                  </a:extLst>
                </a:tr>
                <a:tr h="258261">
                  <a:tc>
                    <a:txBody>
                      <a:bodyPr/>
                      <a:lstStyle/>
                      <a:p>
                        <a:pPr marL="0" marR="0" indent="0" algn="ctr" defTabSz="914400" rtl="0" eaLnBrk="1" fontAlgn="auto" latinLnBrk="1" hangingPunct="1">
                          <a:lnSpc>
                            <a:spcPct val="11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ko-KR" altLang="en-US" sz="1200" b="0" spc="-30" dirty="0">
                            <a:solidFill>
                              <a:schemeClr val="tx1"/>
                            </a:solidFill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포트 수</a:t>
                        </a: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914400" rtl="0" eaLnBrk="1" fontAlgn="auto" latinLnBrk="1" hangingPunct="1">
                          <a:lnSpc>
                            <a:spcPct val="11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ko-KR" sz="1200" b="0" kern="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  4</a:t>
                        </a:r>
                        <a:endParaRPr lang="ko-KR" altLang="ko-KR" sz="12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endParaRP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extLst>
                    <a:ext uri="{0D108BD9-81ED-4DB2-BD59-A6C34878D82A}">
                      <a16:rowId xmlns:a16="http://schemas.microsoft.com/office/drawing/2014/main" val="10008"/>
                    </a:ext>
                  </a:extLst>
                </a:tr>
              </a:tbl>
            </a:graphicData>
          </a:graphic>
        </p:graphicFrame>
      </p:grpSp>
      <p:sp>
        <p:nvSpPr>
          <p:cNvPr id="19" name="직사각형 18"/>
          <p:cNvSpPr/>
          <p:nvPr/>
        </p:nvSpPr>
        <p:spPr>
          <a:xfrm>
            <a:off x="59444" y="67684"/>
            <a:ext cx="3298110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Ⅱ.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시스템 구성 및 기능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20" name="그룹 272"/>
          <p:cNvGrpSpPr/>
          <p:nvPr/>
        </p:nvGrpSpPr>
        <p:grpSpPr>
          <a:xfrm>
            <a:off x="714348" y="785799"/>
            <a:ext cx="904860" cy="307777"/>
            <a:chOff x="500034" y="1071546"/>
            <a:chExt cx="1000132" cy="307777"/>
          </a:xfrm>
        </p:grpSpPr>
        <p:sp>
          <p:nvSpPr>
            <p:cNvPr id="21" name="AutoShape 5"/>
            <p:cNvSpPr>
              <a:spLocks noChangeArrowheads="1"/>
            </p:cNvSpPr>
            <p:nvPr/>
          </p:nvSpPr>
          <p:spPr bwMode="gray">
            <a:xfrm>
              <a:off x="500034" y="1071546"/>
              <a:ext cx="1000132" cy="304800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478E"/>
                </a:gs>
              </a:gsLst>
              <a:lin ang="5400000" scaled="1"/>
            </a:gradFill>
            <a:ln w="38100">
              <a:noFill/>
              <a:round/>
              <a:headEnd/>
              <a:tailEnd/>
            </a:ln>
          </p:spPr>
          <p:txBody>
            <a:bodyPr wrap="none"/>
            <a:lstStyle/>
            <a:p>
              <a:r>
                <a:rPr lang="en-US" altLang="ko-KR" sz="1400" b="1" dirty="0">
                  <a:solidFill>
                    <a:schemeClr val="bg1"/>
                  </a:solidFill>
                  <a:ea typeface="HY신명조" pitchFamily="18" charset="-127"/>
                </a:rPr>
                <a:t> </a:t>
              </a:r>
              <a:endParaRPr lang="en-US" altLang="ko-KR" sz="1400" b="1" dirty="0">
                <a:solidFill>
                  <a:schemeClr val="bg1"/>
                </a:solidFill>
                <a:latin typeface="굴림체" pitchFamily="49" charset="-127"/>
                <a:ea typeface="굴림체" pitchFamily="49" charset="-127"/>
              </a:endParaRPr>
            </a:p>
          </p:txBody>
        </p:sp>
        <p:sp>
          <p:nvSpPr>
            <p:cNvPr id="22" name="직사각형 21"/>
            <p:cNvSpPr/>
            <p:nvPr/>
          </p:nvSpPr>
          <p:spPr bwMode="auto">
            <a:xfrm>
              <a:off x="500034" y="1071546"/>
              <a:ext cx="100013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ko-KR" sz="14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bg1"/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XGIU</a:t>
              </a:r>
            </a:p>
          </p:txBody>
        </p:sp>
      </p:grpSp>
      <p:sp>
        <p:nvSpPr>
          <p:cNvPr id="26" name="직사각형 25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장치 별 기능 </a:t>
            </a:r>
            <a:endParaRPr lang="ko-KR" altLang="en-US" sz="1600" dirty="0"/>
          </a:p>
        </p:txBody>
      </p:sp>
      <p:sp>
        <p:nvSpPr>
          <p:cNvPr id="12" name="직사각형 11"/>
          <p:cNvSpPr/>
          <p:nvPr/>
        </p:nvSpPr>
        <p:spPr>
          <a:xfrm>
            <a:off x="4303618" y="6616793"/>
            <a:ext cx="274414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14</a:t>
            </a:r>
            <a:endParaRPr lang="ko-KR" altLang="en-US" sz="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직사각형 267"/>
          <p:cNvSpPr/>
          <p:nvPr/>
        </p:nvSpPr>
        <p:spPr bwMode="auto">
          <a:xfrm>
            <a:off x="4020943" y="806829"/>
            <a:ext cx="4714908" cy="954095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defRPr/>
            </a:pP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XGSW  Unit  (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XG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Sw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itch ) L2 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스위치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Unit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가입자 신호를 </a:t>
            </a:r>
            <a:r>
              <a:rPr lang="ko-KR" altLang="en-US" sz="14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상위측으로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4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전달하기위한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L2</a:t>
            </a:r>
            <a:r>
              <a:rPr lang="ko-KR" altLang="en-US" sz="14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스위칭</a:t>
            </a: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2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안정적인 운용관리를 위한 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1+1 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이중화 </a:t>
            </a: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2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27651" name="Picture 3" descr="C:\Users\OPR-GI\Desktop\96G\카드사진\XGS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832" y="1266820"/>
            <a:ext cx="780752" cy="5162576"/>
          </a:xfrm>
          <a:prstGeom prst="rect">
            <a:avLst/>
          </a:prstGeom>
          <a:noFill/>
          <a:ln>
            <a:solidFill>
              <a:schemeClr val="tx2"/>
            </a:solidFill>
          </a:ln>
        </p:spPr>
      </p:pic>
      <p:grpSp>
        <p:nvGrpSpPr>
          <p:cNvPr id="12" name="그룹 145"/>
          <p:cNvGrpSpPr>
            <a:grpSpLocks/>
          </p:cNvGrpSpPr>
          <p:nvPr/>
        </p:nvGrpSpPr>
        <p:grpSpPr bwMode="auto">
          <a:xfrm>
            <a:off x="4007474" y="2348206"/>
            <a:ext cx="4564503" cy="3658306"/>
            <a:chOff x="4977966" y="540050"/>
            <a:chExt cx="7339539" cy="4162201"/>
          </a:xfrm>
        </p:grpSpPr>
        <p:sp>
          <p:nvSpPr>
            <p:cNvPr id="13" name="직사각형 12"/>
            <p:cNvSpPr/>
            <p:nvPr/>
          </p:nvSpPr>
          <p:spPr>
            <a:xfrm>
              <a:off x="5231233" y="540050"/>
              <a:ext cx="3255939" cy="38518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en-US" altLang="ko-KR" sz="16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Specification(etc.)</a:t>
              </a:r>
            </a:p>
          </p:txBody>
        </p:sp>
        <p:graphicFrame>
          <p:nvGraphicFramePr>
            <p:cNvPr id="17" name="내용 개체 틀 3"/>
            <p:cNvGraphicFramePr>
              <a:graphicFrameLocks/>
            </p:cNvGraphicFramePr>
            <p:nvPr/>
          </p:nvGraphicFramePr>
          <p:xfrm>
            <a:off x="4977966" y="1090449"/>
            <a:ext cx="7339539" cy="3611802"/>
          </p:xfrm>
          <a:graphic>
            <a:graphicData uri="http://schemas.openxmlformats.org/drawingml/2006/table">
              <a:tbl>
                <a:tblPr firstRow="1" bandRow="1">
                  <a:tableStyleId>{17292A2E-F333-43FB-9621-5CBBE7FDCDCB}</a:tableStyleId>
                </a:tblPr>
                <a:tblGrid>
                  <a:gridCol w="1655056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909447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3929">
                  <a:tc>
                    <a:txBody>
                      <a:bodyPr/>
                      <a:lstStyle/>
                      <a:p>
                        <a:pPr algn="ctr" latinLnBrk="1">
                          <a:lnSpc>
                            <a:spcPct val="110000"/>
                          </a:lnSpc>
                        </a:pPr>
                        <a:r>
                          <a:rPr lang="en-US" altLang="ko-KR" sz="1100" b="0" spc="-30" dirty="0">
                            <a:solidFill>
                              <a:schemeClr val="bg1"/>
                            </a:solidFill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RIU</a:t>
                        </a:r>
                        <a:r>
                          <a:rPr lang="en-US" altLang="ko-KR" sz="1100" b="0" spc="-30" baseline="0" dirty="0">
                            <a:solidFill>
                              <a:schemeClr val="bg1"/>
                            </a:solidFill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 16</a:t>
                        </a:r>
                        <a:endParaRPr lang="ko-KR" altLang="en-US" sz="1100" b="0" spc="-30" dirty="0">
                          <a:solidFill>
                            <a:schemeClr val="bg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endParaRP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9525" cap="flat" cmpd="sng" algn="ctr">
                        <a:noFill/>
                        <a:prstDash val="soli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tx2">
                          <a:lumMod val="75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 latinLnBrk="1">
                          <a:lnSpc>
                            <a:spcPct val="110000"/>
                          </a:lnSpc>
                        </a:pPr>
                        <a:r>
                          <a:rPr lang="en-US" altLang="ko-KR" sz="1100" b="0" spc="-30" dirty="0">
                            <a:solidFill>
                              <a:schemeClr val="bg1"/>
                            </a:solidFill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Specification</a:t>
                        </a:r>
                        <a:r>
                          <a:rPr lang="ko-KR" altLang="en-US" sz="1100" b="0" spc="-30" dirty="0">
                            <a:solidFill>
                              <a:schemeClr val="bg1"/>
                            </a:solidFill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 </a:t>
                        </a: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9525" cap="flat" cmpd="sng" algn="ctr">
                        <a:noFill/>
                        <a:prstDash val="soli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tx2">
                          <a:lumMod val="75000"/>
                        </a:schemeClr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83931">
                  <a:tc>
                    <a:txBody>
                      <a:bodyPr/>
                      <a:lstStyle/>
                      <a:p>
                        <a:pPr algn="ctr" latinLnBrk="1">
                          <a:lnSpc>
                            <a:spcPct val="110000"/>
                          </a:lnSpc>
                        </a:pPr>
                        <a:r>
                          <a:rPr lang="ko-KR" altLang="en-US" sz="1200" b="0" spc="-30" dirty="0">
                            <a:solidFill>
                              <a:schemeClr val="tx1"/>
                            </a:solidFill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인터페이스</a:t>
                        </a: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914400" rtl="0" eaLnBrk="1" fontAlgn="auto" latinLnBrk="1" hangingPunct="1">
                          <a:lnSpc>
                            <a:spcPct val="11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ko-KR" sz="1200" b="0" kern="10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  <a:cs typeface="Times New Roman"/>
                          </a:rPr>
                          <a:t>RJ45</a:t>
                        </a:r>
                        <a:r>
                          <a:rPr lang="en-US" altLang="ko-KR" sz="1200" b="0" kern="100" baseline="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  <a:cs typeface="Times New Roman"/>
                          </a:rPr>
                          <a:t> type RS-232C Serial port</a:t>
                        </a:r>
                        <a:endParaRPr lang="ko-KR" altLang="ko-KR" sz="12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endParaRP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258261">
                  <a:tc>
                    <a:txBody>
                      <a:bodyPr/>
                      <a:lstStyle/>
                      <a:p>
                        <a:pPr algn="ctr" latinLnBrk="1">
                          <a:lnSpc>
                            <a:spcPct val="110000"/>
                          </a:lnSpc>
                        </a:pPr>
                        <a:r>
                          <a:rPr lang="en-US" altLang="ko-KR" sz="1200" b="0" spc="-30" dirty="0">
                            <a:solidFill>
                              <a:schemeClr val="tx1"/>
                            </a:solidFill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System Architecture</a:t>
                        </a:r>
                        <a:endParaRPr lang="ko-KR" altLang="en-US" sz="12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endParaRP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914400" rtl="0" eaLnBrk="1" fontAlgn="auto" latinLnBrk="1" hangingPunct="1">
                          <a:lnSpc>
                            <a:spcPct val="11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ko-KR" sz="1200" b="0" kern="10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  <a:cs typeface="Times New Roman"/>
                          </a:rPr>
                          <a:t>96</a:t>
                        </a:r>
                        <a:r>
                          <a:rPr lang="en-US" altLang="ko-KR" sz="1200" b="0" kern="100" baseline="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  <a:cs typeface="Times New Roman"/>
                          </a:rPr>
                          <a:t> Port</a:t>
                        </a:r>
                        <a:endParaRPr lang="ko-KR" altLang="ko-KR" sz="12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endParaRP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258261">
                  <a:tc rowSpan="2">
                    <a:txBody>
                      <a:bodyPr/>
                      <a:lstStyle/>
                      <a:p>
                        <a:pPr algn="ctr" latinLnBrk="1">
                          <a:lnSpc>
                            <a:spcPct val="110000"/>
                          </a:lnSpc>
                        </a:pPr>
                        <a:r>
                          <a:rPr lang="en-US" altLang="ko-KR" sz="1200" b="0" spc="-30" dirty="0">
                            <a:solidFill>
                              <a:schemeClr val="tx1"/>
                            </a:solidFill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Memory</a:t>
                        </a:r>
                        <a:endParaRPr lang="ko-KR" altLang="en-US" sz="12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endParaRP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914400" rtl="0" eaLnBrk="1" fontAlgn="auto" latinLnBrk="1" hangingPunct="1">
                          <a:lnSpc>
                            <a:spcPct val="11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ko-KR" sz="1200" b="0" kern="10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  <a:cs typeface="Times New Roman"/>
                          </a:rPr>
                          <a:t>512MB</a:t>
                        </a:r>
                        <a:r>
                          <a:rPr lang="en-US" altLang="ko-KR" sz="1200" b="0" kern="100" baseline="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  <a:cs typeface="Times New Roman"/>
                          </a:rPr>
                          <a:t> Main  Memory</a:t>
                        </a:r>
                        <a:endParaRPr lang="ko-KR" altLang="ko-KR" sz="12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endParaRP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  <a:tr h="258261">
                  <a:tc vMerge="1">
                    <a:txBody>
                      <a:bodyPr/>
                      <a:lstStyle/>
                      <a:p>
                        <a:pPr algn="ctr" latinLnBrk="1">
                          <a:lnSpc>
                            <a:spcPct val="110000"/>
                          </a:lnSpc>
                        </a:pPr>
                        <a:endParaRPr lang="ko-KR" altLang="en-US" sz="1200" b="0" spc="-3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endParaRP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914400" rtl="0" eaLnBrk="1" fontAlgn="auto" latinLnBrk="1" hangingPunct="1">
                          <a:lnSpc>
                            <a:spcPct val="11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ko-KR" sz="1200" b="0" kern="10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  <a:cs typeface="Times New Roman"/>
                          </a:rPr>
                          <a:t>128MB</a:t>
                        </a:r>
                        <a:r>
                          <a:rPr lang="en-US" altLang="ko-KR" sz="1200" b="0" kern="100" baseline="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  <a:cs typeface="Times New Roman"/>
                          </a:rPr>
                          <a:t>  Flash  Memory</a:t>
                        </a:r>
                        <a:endParaRPr lang="ko-KR" altLang="ko-KR" sz="12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endParaRP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extLst>
                    <a:ext uri="{0D108BD9-81ED-4DB2-BD59-A6C34878D82A}">
                      <a16:rowId xmlns:a16="http://schemas.microsoft.com/office/drawing/2014/main" val="10004"/>
                    </a:ext>
                  </a:extLst>
                </a:tr>
                <a:tr h="301370">
                  <a:tc>
                    <a:txBody>
                      <a:bodyPr/>
                      <a:lstStyle/>
                      <a:p>
                        <a:pPr algn="ctr" latinLnBrk="1">
                          <a:lnSpc>
                            <a:spcPct val="110000"/>
                          </a:lnSpc>
                        </a:pPr>
                        <a:r>
                          <a:rPr lang="en-US" altLang="ko-KR" sz="1200" b="0" spc="-30" dirty="0">
                            <a:solidFill>
                              <a:schemeClr val="tx1"/>
                            </a:solidFill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Mac-Address</a:t>
                        </a:r>
                        <a:endParaRPr lang="ko-KR" altLang="en-US" sz="12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endParaRP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tc>
                    <a:txBody>
                      <a:bodyPr/>
                      <a:lstStyle/>
                      <a:p>
                        <a:pPr algn="l" latinLnBrk="0">
                          <a:lnSpc>
                            <a:spcPct val="115000"/>
                          </a:lnSpc>
                          <a:spcAft>
                            <a:spcPts val="0"/>
                          </a:spcAft>
                        </a:pPr>
                        <a:r>
                          <a:rPr lang="pt-BR" altLang="ko-KR" sz="1200" b="0" kern="10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  <a:cs typeface="Times New Roman"/>
                          </a:rPr>
                          <a:t>Up to 16K</a:t>
                        </a: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extLst>
                    <a:ext uri="{0D108BD9-81ED-4DB2-BD59-A6C34878D82A}">
                      <a16:rowId xmlns:a16="http://schemas.microsoft.com/office/drawing/2014/main" val="10005"/>
                    </a:ext>
                  </a:extLst>
                </a:tr>
                <a:tr h="301370">
                  <a:tc>
                    <a:txBody>
                      <a:bodyPr/>
                      <a:lstStyle/>
                      <a:p>
                        <a:pPr algn="ctr" latinLnBrk="1">
                          <a:lnSpc>
                            <a:spcPct val="110000"/>
                          </a:lnSpc>
                        </a:pPr>
                        <a:r>
                          <a:rPr lang="en-US" altLang="ko-KR" sz="1200" b="0" spc="-30" dirty="0">
                            <a:solidFill>
                              <a:schemeClr val="tx1"/>
                            </a:solidFill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VLAN</a:t>
                        </a:r>
                        <a:endParaRPr lang="ko-KR" altLang="en-US" sz="12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endParaRP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914400" rtl="0" eaLnBrk="1" fontAlgn="auto" latinLnBrk="1" hangingPunct="1">
                          <a:lnSpc>
                            <a:spcPct val="11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pt-BR" altLang="ko-KR" sz="1200" b="0" kern="10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  <a:cs typeface="Times New Roman"/>
                          </a:rPr>
                          <a:t>Up to 1K</a:t>
                        </a: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extLst>
                    <a:ext uri="{0D108BD9-81ED-4DB2-BD59-A6C34878D82A}">
                      <a16:rowId xmlns:a16="http://schemas.microsoft.com/office/drawing/2014/main" val="10006"/>
                    </a:ext>
                  </a:extLst>
                </a:tr>
                <a:tr h="301370">
                  <a:tc rowSpan="4">
                    <a:txBody>
                      <a:bodyPr/>
                      <a:lstStyle/>
                      <a:p>
                        <a:pPr algn="ctr" latinLnBrk="1">
                          <a:lnSpc>
                            <a:spcPct val="110000"/>
                          </a:lnSpc>
                        </a:pPr>
                        <a:r>
                          <a:rPr lang="en-US" altLang="ko-KR" sz="1200" b="0" spc="-30" dirty="0" err="1">
                            <a:solidFill>
                              <a:schemeClr val="tx1"/>
                            </a:solidFill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Qos</a:t>
                        </a:r>
                        <a:endParaRPr lang="ko-KR" altLang="en-US" sz="12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endParaRP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tc>
                    <a:txBody>
                      <a:bodyPr/>
                      <a:lstStyle/>
                      <a:p>
                        <a:pPr algn="l" latinLnBrk="0">
                          <a:lnSpc>
                            <a:spcPct val="115000"/>
                          </a:lnSpc>
                          <a:spcAft>
                            <a:spcPts val="0"/>
                          </a:spcAft>
                        </a:pPr>
                        <a:r>
                          <a:rPr lang="pt-BR" altLang="ko-KR" sz="1200" b="0" kern="10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  <a:cs typeface="Times New Roman"/>
                          </a:rPr>
                          <a:t>Broadcast/Multicast</a:t>
                        </a:r>
                        <a:r>
                          <a:rPr lang="pt-BR" altLang="ko-KR" sz="1200" b="0" kern="100" baseline="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  <a:cs typeface="Times New Roman"/>
                          </a:rPr>
                          <a:t> Stom control</a:t>
                        </a:r>
                        <a:endParaRPr lang="pt-BR" altLang="ko-KR" sz="12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endParaRP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extLst>
                    <a:ext uri="{0D108BD9-81ED-4DB2-BD59-A6C34878D82A}">
                      <a16:rowId xmlns:a16="http://schemas.microsoft.com/office/drawing/2014/main" val="10007"/>
                    </a:ext>
                  </a:extLst>
                </a:tr>
                <a:tr h="302596">
                  <a:tc vMerge="1">
                    <a:txBody>
                      <a:bodyPr/>
                      <a:lstStyle/>
                      <a:p>
                        <a:pPr algn="ctr" latinLnBrk="1">
                          <a:lnSpc>
                            <a:spcPct val="110000"/>
                          </a:lnSpc>
                        </a:pPr>
                        <a:endParaRPr lang="ko-KR" altLang="en-US" sz="1200" b="0" spc="-3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endParaRP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914400" rtl="0" eaLnBrk="1" fontAlgn="auto" latinLnBrk="1" hangingPunct="1">
                          <a:lnSpc>
                            <a:spcPct val="11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pt-BR" altLang="ko-KR" sz="1200" b="0" kern="10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  <a:cs typeface="Times New Roman"/>
                          </a:rPr>
                          <a:t>Loop</a:t>
                        </a:r>
                        <a:r>
                          <a:rPr lang="pt-BR" altLang="ko-KR" sz="1200" b="0" kern="100" baseline="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  <a:cs typeface="Times New Roman"/>
                          </a:rPr>
                          <a:t> Detact</a:t>
                        </a:r>
                        <a:r>
                          <a:rPr lang="en-US" altLang="ko-KR" sz="1200" b="0" kern="100" baseline="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  <a:cs typeface="Times New Roman"/>
                          </a:rPr>
                          <a:t>,Mac Filtering</a:t>
                        </a:r>
                        <a:endParaRPr lang="pt-BR" altLang="ko-KR" sz="12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endParaRP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extLst>
                    <a:ext uri="{0D108BD9-81ED-4DB2-BD59-A6C34878D82A}">
                      <a16:rowId xmlns:a16="http://schemas.microsoft.com/office/drawing/2014/main" val="10008"/>
                    </a:ext>
                  </a:extLst>
                </a:tr>
                <a:tr h="302596">
                  <a:tc vMerge="1">
                    <a:txBody>
                      <a:bodyPr/>
                      <a:lstStyle/>
                      <a:p>
                        <a:pPr algn="ctr" latinLnBrk="1">
                          <a:lnSpc>
                            <a:spcPct val="110000"/>
                          </a:lnSpc>
                        </a:pPr>
                        <a:endParaRPr lang="ko-KR" altLang="en-US" sz="1200" b="0" spc="-3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endParaRP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914400" rtl="0" eaLnBrk="1" fontAlgn="auto" latinLnBrk="1" hangingPunct="1">
                          <a:lnSpc>
                            <a:spcPct val="11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pt-BR" altLang="ko-KR" sz="1200" b="0" kern="10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  <a:cs typeface="Times New Roman"/>
                          </a:rPr>
                          <a:t>Rate Limit, Jumbo frame</a:t>
                        </a: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extLst>
                    <a:ext uri="{0D108BD9-81ED-4DB2-BD59-A6C34878D82A}">
                      <a16:rowId xmlns:a16="http://schemas.microsoft.com/office/drawing/2014/main" val="10009"/>
                    </a:ext>
                  </a:extLst>
                </a:tr>
                <a:tr h="302596">
                  <a:tc vMerge="1">
                    <a:txBody>
                      <a:bodyPr/>
                      <a:lstStyle/>
                      <a:p>
                        <a:pPr algn="ctr" latinLnBrk="1">
                          <a:lnSpc>
                            <a:spcPct val="110000"/>
                          </a:lnSpc>
                        </a:pPr>
                        <a:endParaRPr lang="ko-KR" altLang="en-US" sz="1200" b="0" spc="-30" dirty="0">
                          <a:solidFill>
                            <a:schemeClr val="bg1">
                              <a:lumMod val="85000"/>
                            </a:schemeClr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endParaRP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914400" rtl="0" eaLnBrk="1" fontAlgn="auto" latinLnBrk="1" hangingPunct="1">
                          <a:lnSpc>
                            <a:spcPct val="11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pt-BR" altLang="ko-KR" sz="1200" b="0" kern="10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  <a:cs typeface="Times New Roman"/>
                          </a:rPr>
                          <a:t>Customer</a:t>
                        </a:r>
                        <a:r>
                          <a:rPr lang="pt-BR" altLang="ko-KR" sz="1200" b="0" kern="100" baseline="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  <a:cs typeface="Times New Roman"/>
                          </a:rPr>
                          <a:t> Management Control</a:t>
                        </a:r>
                        <a:endParaRPr lang="pt-BR" altLang="ko-KR" sz="12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endParaRP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extLst>
                    <a:ext uri="{0D108BD9-81ED-4DB2-BD59-A6C34878D82A}">
                      <a16:rowId xmlns:a16="http://schemas.microsoft.com/office/drawing/2014/main" val="10010"/>
                    </a:ext>
                  </a:extLst>
                </a:tr>
              </a:tbl>
            </a:graphicData>
          </a:graphic>
        </p:graphicFrame>
      </p:grpSp>
      <p:sp>
        <p:nvSpPr>
          <p:cNvPr id="19" name="직사각형 18"/>
          <p:cNvSpPr/>
          <p:nvPr/>
        </p:nvSpPr>
        <p:spPr>
          <a:xfrm>
            <a:off x="59444" y="67684"/>
            <a:ext cx="3298110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Ⅱ.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시스템 구성 및 기능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23" name="그룹 272"/>
          <p:cNvGrpSpPr/>
          <p:nvPr/>
        </p:nvGrpSpPr>
        <p:grpSpPr>
          <a:xfrm>
            <a:off x="714348" y="785799"/>
            <a:ext cx="904860" cy="307777"/>
            <a:chOff x="500034" y="1071546"/>
            <a:chExt cx="1000132" cy="307777"/>
          </a:xfrm>
        </p:grpSpPr>
        <p:sp>
          <p:nvSpPr>
            <p:cNvPr id="24" name="AutoShape 5"/>
            <p:cNvSpPr>
              <a:spLocks noChangeArrowheads="1"/>
            </p:cNvSpPr>
            <p:nvPr/>
          </p:nvSpPr>
          <p:spPr bwMode="gray">
            <a:xfrm>
              <a:off x="500034" y="1071546"/>
              <a:ext cx="1000132" cy="304800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478E"/>
                </a:gs>
              </a:gsLst>
              <a:lin ang="5400000" scaled="1"/>
            </a:gradFill>
            <a:ln w="38100">
              <a:noFill/>
              <a:round/>
              <a:headEnd/>
              <a:tailEnd/>
            </a:ln>
          </p:spPr>
          <p:txBody>
            <a:bodyPr wrap="none"/>
            <a:lstStyle/>
            <a:p>
              <a:r>
                <a:rPr lang="en-US" altLang="ko-KR" sz="1400" b="1" dirty="0">
                  <a:solidFill>
                    <a:schemeClr val="bg1"/>
                  </a:solidFill>
                  <a:ea typeface="HY신명조" pitchFamily="18" charset="-127"/>
                </a:rPr>
                <a:t> </a:t>
              </a:r>
              <a:endParaRPr lang="en-US" altLang="ko-KR" sz="1400" b="1" dirty="0">
                <a:solidFill>
                  <a:schemeClr val="bg1"/>
                </a:solidFill>
                <a:latin typeface="굴림체" pitchFamily="49" charset="-127"/>
                <a:ea typeface="굴림체" pitchFamily="49" charset="-127"/>
              </a:endParaRPr>
            </a:p>
          </p:txBody>
        </p:sp>
        <p:sp>
          <p:nvSpPr>
            <p:cNvPr id="25" name="직사각형 24"/>
            <p:cNvSpPr/>
            <p:nvPr/>
          </p:nvSpPr>
          <p:spPr bwMode="auto">
            <a:xfrm>
              <a:off x="500034" y="1071546"/>
              <a:ext cx="100013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ko-KR" sz="14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bg1"/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XGSW</a:t>
              </a:r>
            </a:p>
          </p:txBody>
        </p:sp>
      </p:grpSp>
      <p:sp>
        <p:nvSpPr>
          <p:cNvPr id="26" name="직사각형 25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장치 별 기능 </a:t>
            </a:r>
            <a:endParaRPr lang="ko-KR" altLang="en-US" sz="1600" dirty="0"/>
          </a:p>
        </p:txBody>
      </p:sp>
      <p:sp>
        <p:nvSpPr>
          <p:cNvPr id="14" name="직사각형 13"/>
          <p:cNvSpPr/>
          <p:nvPr/>
        </p:nvSpPr>
        <p:spPr>
          <a:xfrm>
            <a:off x="4303618" y="6616793"/>
            <a:ext cx="274414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15</a:t>
            </a:r>
            <a:endParaRPr lang="ko-KR" altLang="en-US" sz="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직사각형 267"/>
          <p:cNvSpPr/>
          <p:nvPr/>
        </p:nvSpPr>
        <p:spPr bwMode="auto">
          <a:xfrm>
            <a:off x="4010580" y="824758"/>
            <a:ext cx="4714908" cy="954095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defRPr/>
            </a:pP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RIU16  Unit  (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emote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I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nterface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U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nit )  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가입자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Unit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2"/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4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가입자측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RT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장치와 연결되는 </a:t>
            </a:r>
            <a:r>
              <a:rPr lang="ko-KR" altLang="en-US" sz="14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집합형장치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2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1G 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용량 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16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 </a:t>
            </a:r>
            <a:r>
              <a:rPr lang="ko-KR" altLang="en-US" sz="14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단독형과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정합</a:t>
            </a: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2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12" name="그룹 145"/>
          <p:cNvGrpSpPr>
            <a:grpSpLocks/>
          </p:cNvGrpSpPr>
          <p:nvPr/>
        </p:nvGrpSpPr>
        <p:grpSpPr bwMode="auto">
          <a:xfrm>
            <a:off x="4051691" y="2229193"/>
            <a:ext cx="4564503" cy="3150045"/>
            <a:chOff x="4977966" y="540050"/>
            <a:chExt cx="7334151" cy="2773911"/>
          </a:xfrm>
        </p:grpSpPr>
        <p:sp>
          <p:nvSpPr>
            <p:cNvPr id="13" name="직사각형 12"/>
            <p:cNvSpPr/>
            <p:nvPr/>
          </p:nvSpPr>
          <p:spPr>
            <a:xfrm>
              <a:off x="5231233" y="540050"/>
              <a:ext cx="3255938" cy="29812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en-US" altLang="ko-KR" sz="16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Specification(etc.)</a:t>
              </a:r>
            </a:p>
          </p:txBody>
        </p:sp>
        <p:graphicFrame>
          <p:nvGraphicFramePr>
            <p:cNvPr id="14" name="내용 개체 틀 3"/>
            <p:cNvGraphicFramePr>
              <a:graphicFrameLocks/>
            </p:cNvGraphicFramePr>
            <p:nvPr/>
          </p:nvGraphicFramePr>
          <p:xfrm>
            <a:off x="4977966" y="1090449"/>
            <a:ext cx="7334151" cy="2223512"/>
          </p:xfrm>
          <a:graphic>
            <a:graphicData uri="http://schemas.openxmlformats.org/drawingml/2006/table">
              <a:tbl>
                <a:tblPr firstRow="1" bandRow="1">
                  <a:tableStyleId>{17292A2E-F333-43FB-9621-5CBBE7FDCDCB}</a:tableStyleId>
                </a:tblPr>
                <a:tblGrid>
                  <a:gridCol w="1655056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909447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3929">
                  <a:tc>
                    <a:txBody>
                      <a:bodyPr/>
                      <a:lstStyle/>
                      <a:p>
                        <a:pPr algn="ctr" latinLnBrk="1">
                          <a:lnSpc>
                            <a:spcPct val="110000"/>
                          </a:lnSpc>
                        </a:pPr>
                        <a:r>
                          <a:rPr lang="en-US" altLang="ko-KR" sz="1100" b="0" spc="-30" dirty="0">
                            <a:solidFill>
                              <a:schemeClr val="bg1"/>
                            </a:solidFill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RIU</a:t>
                        </a:r>
                        <a:r>
                          <a:rPr lang="en-US" altLang="ko-KR" sz="1100" b="0" spc="-30" baseline="0" dirty="0">
                            <a:solidFill>
                              <a:schemeClr val="bg1"/>
                            </a:solidFill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 16</a:t>
                        </a:r>
                        <a:endParaRPr lang="ko-KR" altLang="en-US" sz="1100" b="0" spc="-30" dirty="0">
                          <a:solidFill>
                            <a:schemeClr val="bg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endParaRP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9525" cap="flat" cmpd="sng" algn="ctr">
                        <a:noFill/>
                        <a:prstDash val="soli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tx2">
                          <a:lumMod val="75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 latinLnBrk="1">
                          <a:lnSpc>
                            <a:spcPct val="110000"/>
                          </a:lnSpc>
                        </a:pPr>
                        <a:r>
                          <a:rPr lang="en-US" altLang="ko-KR" sz="1100" b="0" spc="-30" dirty="0"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Specification</a:t>
                        </a:r>
                        <a:r>
                          <a:rPr lang="ko-KR" altLang="en-US" sz="1100" b="0" spc="-30" dirty="0"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 </a:t>
                        </a:r>
                        <a:endParaRPr lang="ko-KR" altLang="en-US" sz="1100" b="0" spc="-3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endParaRP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9525" cap="flat" cmpd="sng" algn="ctr">
                        <a:noFill/>
                        <a:prstDash val="soli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tx2">
                          <a:lumMod val="75000"/>
                        </a:schemeClr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83931">
                  <a:tc>
                    <a:txBody>
                      <a:bodyPr/>
                      <a:lstStyle/>
                      <a:p>
                        <a:pPr algn="ctr" latinLnBrk="1">
                          <a:lnSpc>
                            <a:spcPct val="110000"/>
                          </a:lnSpc>
                        </a:pPr>
                        <a:r>
                          <a:rPr lang="ko-KR" altLang="en-US" sz="1200" b="0" spc="-30" dirty="0">
                            <a:solidFill>
                              <a:schemeClr val="tx1"/>
                            </a:solidFill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인터페이스</a:t>
                        </a: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914400" rtl="0" eaLnBrk="1" fontAlgn="auto" latinLnBrk="1" hangingPunct="1">
                          <a:lnSpc>
                            <a:spcPct val="11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ko-KR" sz="1200" b="0" kern="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  </a:t>
                        </a:r>
                        <a:r>
                          <a:rPr lang="en-US" altLang="ko-KR" sz="1200" b="0" kern="0" baseline="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 Optic (1000Base-LX)</a:t>
                        </a:r>
                        <a:endParaRPr lang="ko-KR" altLang="ko-KR" sz="12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endParaRP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258261">
                  <a:tc>
                    <a:txBody>
                      <a:bodyPr/>
                      <a:lstStyle/>
                      <a:p>
                        <a:pPr algn="ctr" latinLnBrk="1">
                          <a:lnSpc>
                            <a:spcPct val="110000"/>
                          </a:lnSpc>
                        </a:pPr>
                        <a:r>
                          <a:rPr lang="ko-KR" altLang="en-US" sz="1200" b="0" spc="-30" dirty="0">
                            <a:solidFill>
                              <a:schemeClr val="tx1"/>
                            </a:solidFill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전송속도</a:t>
                        </a: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914400" rtl="0" eaLnBrk="1" fontAlgn="auto" latinLnBrk="1" hangingPunct="1">
                          <a:lnSpc>
                            <a:spcPct val="11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ko-KR" sz="1200" b="0" kern="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  1.25Gbps</a:t>
                        </a:r>
                        <a:endParaRPr lang="ko-KR" altLang="ko-KR" sz="12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endParaRP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258261">
                  <a:tc>
                    <a:txBody>
                      <a:bodyPr/>
                      <a:lstStyle/>
                      <a:p>
                        <a:pPr algn="ctr" latinLnBrk="1">
                          <a:lnSpc>
                            <a:spcPct val="110000"/>
                          </a:lnSpc>
                        </a:pPr>
                        <a:r>
                          <a:rPr lang="ko-KR" altLang="en-US" sz="1200" b="0" spc="-30" dirty="0">
                            <a:solidFill>
                              <a:schemeClr val="tx1"/>
                            </a:solidFill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전송방식</a:t>
                        </a: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914400" rtl="0" eaLnBrk="1" fontAlgn="auto" latinLnBrk="1" hangingPunct="1">
                          <a:lnSpc>
                            <a:spcPct val="11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ko-KR" sz="1200" b="0" kern="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  WDM</a:t>
                        </a:r>
                        <a:r>
                          <a:rPr lang="en-US" altLang="ko-KR" sz="1200" b="0" kern="0" baseline="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 1Core</a:t>
                        </a:r>
                        <a:endParaRPr lang="ko-KR" altLang="ko-KR" sz="12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endParaRP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  <a:tr h="258261">
                  <a:tc>
                    <a:txBody>
                      <a:bodyPr/>
                      <a:lstStyle/>
                      <a:p>
                        <a:pPr algn="ctr" latinLnBrk="1">
                          <a:lnSpc>
                            <a:spcPct val="110000"/>
                          </a:lnSpc>
                        </a:pPr>
                        <a:r>
                          <a:rPr lang="ko-KR" altLang="en-US" sz="1200" b="0" spc="-30" dirty="0">
                            <a:solidFill>
                              <a:schemeClr val="tx1"/>
                            </a:solidFill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전송거리</a:t>
                        </a: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914400" rtl="0" eaLnBrk="1" fontAlgn="auto" latinLnBrk="1" hangingPunct="1">
                          <a:lnSpc>
                            <a:spcPct val="11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ko-KR" sz="1200" b="0" kern="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 15/40km (</a:t>
                        </a:r>
                        <a:r>
                          <a:rPr lang="en-US" altLang="ko-KR" sz="1200" b="0" kern="0" baseline="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 </a:t>
                        </a:r>
                        <a:r>
                          <a:rPr lang="ko-KR" altLang="en-US" sz="1200" b="0" kern="0" baseline="0" dirty="0" err="1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구매시</a:t>
                        </a:r>
                        <a:r>
                          <a:rPr lang="ko-KR" altLang="en-US" sz="1200" b="0" kern="0" baseline="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 지정</a:t>
                        </a:r>
                        <a:r>
                          <a:rPr lang="en-US" altLang="ko-KR" sz="1200" b="0" kern="0" baseline="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)</a:t>
                        </a:r>
                        <a:endParaRPr lang="ko-KR" altLang="ko-KR" sz="1200" b="0" kern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endParaRP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extLst>
                    <a:ext uri="{0D108BD9-81ED-4DB2-BD59-A6C34878D82A}">
                      <a16:rowId xmlns:a16="http://schemas.microsoft.com/office/drawing/2014/main" val="10004"/>
                    </a:ext>
                  </a:extLst>
                </a:tr>
                <a:tr h="301370">
                  <a:tc>
                    <a:txBody>
                      <a:bodyPr/>
                      <a:lstStyle/>
                      <a:p>
                        <a:pPr algn="ctr" latinLnBrk="1">
                          <a:lnSpc>
                            <a:spcPct val="110000"/>
                          </a:lnSpc>
                        </a:pPr>
                        <a:r>
                          <a:rPr lang="ko-KR" altLang="en-US" sz="1200" b="0" spc="-30" dirty="0">
                            <a:solidFill>
                              <a:schemeClr val="tx1"/>
                            </a:solidFill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송수신 파장</a:t>
                        </a: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tc>
                    <a:txBody>
                      <a:bodyPr/>
                      <a:lstStyle/>
                      <a:p>
                        <a:pPr algn="l" latinLnBrk="0">
                          <a:lnSpc>
                            <a:spcPct val="115000"/>
                          </a:lnSpc>
                          <a:spcAft>
                            <a:spcPts val="0"/>
                          </a:spcAft>
                        </a:pPr>
                        <a:r>
                          <a:rPr lang="pt-BR" altLang="ko-KR" sz="1200" b="0" kern="10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  <a:cs typeface="Times New Roman"/>
                          </a:rPr>
                          <a:t>TX:</a:t>
                        </a:r>
                        <a:r>
                          <a:rPr lang="pt-BR" altLang="ko-KR" sz="1200" b="0" kern="100" baseline="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  <a:cs typeface="Times New Roman"/>
                          </a:rPr>
                          <a:t> 1550nm ,  RX: 1310nm</a:t>
                        </a:r>
                        <a:endParaRPr lang="pt-BR" altLang="ko-KR" sz="12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endParaRP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extLst>
                    <a:ext uri="{0D108BD9-81ED-4DB2-BD59-A6C34878D82A}">
                      <a16:rowId xmlns:a16="http://schemas.microsoft.com/office/drawing/2014/main" val="10005"/>
                    </a:ext>
                  </a:extLst>
                </a:tr>
                <a:tr h="301370">
                  <a:tc>
                    <a:txBody>
                      <a:bodyPr/>
                      <a:lstStyle/>
                      <a:p>
                        <a:pPr algn="ctr" latinLnBrk="1">
                          <a:lnSpc>
                            <a:spcPct val="110000"/>
                          </a:lnSpc>
                        </a:pPr>
                        <a:r>
                          <a:rPr lang="ko-KR" altLang="en-US" sz="1200" b="0" spc="-30" dirty="0">
                            <a:solidFill>
                              <a:schemeClr val="tx1"/>
                            </a:solidFill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송신출력 </a:t>
                        </a: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tc>
                    <a:txBody>
                      <a:bodyPr/>
                      <a:lstStyle/>
                      <a:p>
                        <a:pPr algn="l" latinLnBrk="0">
                          <a:lnSpc>
                            <a:spcPct val="115000"/>
                          </a:lnSpc>
                          <a:spcAft>
                            <a:spcPts val="0"/>
                          </a:spcAft>
                        </a:pPr>
                        <a:r>
                          <a:rPr lang="pt-BR" altLang="ko-KR" sz="1200" b="0" kern="10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  <a:cs typeface="Times New Roman"/>
                          </a:rPr>
                          <a:t>- 3dBm~ -11dBm</a:t>
                        </a: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extLst>
                    <a:ext uri="{0D108BD9-81ED-4DB2-BD59-A6C34878D82A}">
                      <a16:rowId xmlns:a16="http://schemas.microsoft.com/office/drawing/2014/main" val="10006"/>
                    </a:ext>
                  </a:extLst>
                </a:tr>
                <a:tr h="301370">
                  <a:tc>
                    <a:txBody>
                      <a:bodyPr/>
                      <a:lstStyle/>
                      <a:p>
                        <a:pPr algn="ctr" latinLnBrk="1">
                          <a:lnSpc>
                            <a:spcPct val="110000"/>
                          </a:lnSpc>
                        </a:pPr>
                        <a:r>
                          <a:rPr lang="ko-KR" altLang="en-US" sz="1200" b="0" spc="-30" dirty="0">
                            <a:solidFill>
                              <a:schemeClr val="tx1"/>
                            </a:solidFill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수신 감도</a:t>
                        </a: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tc>
                    <a:txBody>
                      <a:bodyPr/>
                      <a:lstStyle/>
                      <a:p>
                        <a:pPr algn="l" latinLnBrk="0">
                          <a:lnSpc>
                            <a:spcPct val="115000"/>
                          </a:lnSpc>
                          <a:spcAft>
                            <a:spcPts val="0"/>
                          </a:spcAft>
                        </a:pPr>
                        <a:r>
                          <a:rPr lang="pt-BR" altLang="ko-KR" sz="1200" b="0" kern="10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  <a:cs typeface="Times New Roman"/>
                          </a:rPr>
                          <a:t>-19dBm</a:t>
                        </a: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extLst>
                    <a:ext uri="{0D108BD9-81ED-4DB2-BD59-A6C34878D82A}">
                      <a16:rowId xmlns:a16="http://schemas.microsoft.com/office/drawing/2014/main" val="10007"/>
                    </a:ext>
                  </a:extLst>
                </a:tr>
                <a:tr h="258261">
                  <a:tc>
                    <a:txBody>
                      <a:bodyPr/>
                      <a:lstStyle/>
                      <a:p>
                        <a:pPr marL="0" marR="0" indent="0" algn="ctr" defTabSz="914400" rtl="0" eaLnBrk="1" fontAlgn="auto" latinLnBrk="1" hangingPunct="1">
                          <a:lnSpc>
                            <a:spcPct val="11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ko-KR" altLang="en-US" sz="1200" b="0" spc="-30" dirty="0">
                            <a:solidFill>
                              <a:schemeClr val="tx1"/>
                            </a:solidFill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포트 수</a:t>
                        </a: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914400" rtl="0" eaLnBrk="1" fontAlgn="auto" latinLnBrk="1" hangingPunct="1">
                          <a:lnSpc>
                            <a:spcPct val="11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ko-KR" sz="1200" b="0" kern="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  16</a:t>
                        </a:r>
                        <a:endParaRPr lang="ko-KR" altLang="ko-KR" sz="12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endParaRP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extLst>
                    <a:ext uri="{0D108BD9-81ED-4DB2-BD59-A6C34878D82A}">
                      <a16:rowId xmlns:a16="http://schemas.microsoft.com/office/drawing/2014/main" val="10008"/>
                    </a:ext>
                  </a:extLst>
                </a:tr>
              </a:tbl>
            </a:graphicData>
          </a:graphic>
        </p:graphicFrame>
      </p:grpSp>
      <p:pic>
        <p:nvPicPr>
          <p:cNvPr id="28674" name="Picture 2" descr="C:\Users\OPR-GI\Desktop\96G\카드사진\XIU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3006" y="1257576"/>
            <a:ext cx="785818" cy="51718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19" name="직사각형 18"/>
          <p:cNvSpPr/>
          <p:nvPr/>
        </p:nvSpPr>
        <p:spPr>
          <a:xfrm>
            <a:off x="59444" y="67684"/>
            <a:ext cx="3298110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Ⅱ.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시스템 구성 및 기능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23" name="그룹 272"/>
          <p:cNvGrpSpPr/>
          <p:nvPr/>
        </p:nvGrpSpPr>
        <p:grpSpPr>
          <a:xfrm>
            <a:off x="714348" y="785799"/>
            <a:ext cx="904860" cy="307777"/>
            <a:chOff x="500034" y="1071546"/>
            <a:chExt cx="1000132" cy="307777"/>
          </a:xfrm>
        </p:grpSpPr>
        <p:sp>
          <p:nvSpPr>
            <p:cNvPr id="24" name="AutoShape 5"/>
            <p:cNvSpPr>
              <a:spLocks noChangeArrowheads="1"/>
            </p:cNvSpPr>
            <p:nvPr/>
          </p:nvSpPr>
          <p:spPr bwMode="gray">
            <a:xfrm>
              <a:off x="500034" y="1071546"/>
              <a:ext cx="1000132" cy="304800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478E"/>
                </a:gs>
              </a:gsLst>
              <a:lin ang="5400000" scaled="1"/>
            </a:gradFill>
            <a:ln w="38100">
              <a:noFill/>
              <a:round/>
              <a:headEnd/>
              <a:tailEnd/>
            </a:ln>
          </p:spPr>
          <p:txBody>
            <a:bodyPr wrap="none"/>
            <a:lstStyle/>
            <a:p>
              <a:r>
                <a:rPr lang="en-US" altLang="ko-KR" sz="1400" b="1" dirty="0">
                  <a:solidFill>
                    <a:schemeClr val="bg1"/>
                  </a:solidFill>
                  <a:ea typeface="HY신명조" pitchFamily="18" charset="-127"/>
                </a:rPr>
                <a:t> </a:t>
              </a:r>
              <a:endParaRPr lang="en-US" altLang="ko-KR" sz="1400" b="1" dirty="0">
                <a:solidFill>
                  <a:schemeClr val="bg1"/>
                </a:solidFill>
                <a:latin typeface="굴림체" pitchFamily="49" charset="-127"/>
                <a:ea typeface="굴림체" pitchFamily="49" charset="-127"/>
              </a:endParaRPr>
            </a:p>
          </p:txBody>
        </p:sp>
        <p:sp>
          <p:nvSpPr>
            <p:cNvPr id="25" name="직사각형 24"/>
            <p:cNvSpPr/>
            <p:nvPr/>
          </p:nvSpPr>
          <p:spPr bwMode="auto">
            <a:xfrm>
              <a:off x="500034" y="1071546"/>
              <a:ext cx="100013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ko-KR" sz="14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bg1"/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RIU16</a:t>
              </a:r>
            </a:p>
          </p:txBody>
        </p:sp>
      </p:grpSp>
      <p:sp>
        <p:nvSpPr>
          <p:cNvPr id="26" name="직사각형 25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장치 별 기능 </a:t>
            </a:r>
            <a:endParaRPr lang="ko-KR" altLang="en-US" sz="1600" dirty="0"/>
          </a:p>
        </p:txBody>
      </p:sp>
      <p:sp>
        <p:nvSpPr>
          <p:cNvPr id="15" name="직사각형 14"/>
          <p:cNvSpPr/>
          <p:nvPr/>
        </p:nvSpPr>
        <p:spPr>
          <a:xfrm>
            <a:off x="4303618" y="6616793"/>
            <a:ext cx="274414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16</a:t>
            </a:r>
            <a:endParaRPr lang="ko-KR" altLang="en-US" sz="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직사각형 267"/>
          <p:cNvSpPr/>
          <p:nvPr/>
        </p:nvSpPr>
        <p:spPr bwMode="auto">
          <a:xfrm>
            <a:off x="3994888" y="806829"/>
            <a:ext cx="5143504" cy="954095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defRPr/>
            </a:pP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RIU-O Unit  (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emote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I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nterface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U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nit </a:t>
            </a:r>
            <a:r>
              <a:rPr lang="en-US" altLang="ko-KR" sz="1400" u="sng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O</a:t>
            </a:r>
            <a:r>
              <a:rPr lang="en-US" altLang="ko-KR" sz="1400" u="sng" dirty="0" err="1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rignal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)  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가입자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Unit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4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가입자측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RT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장치와 연결되는 </a:t>
            </a:r>
            <a:r>
              <a:rPr lang="ko-KR" altLang="en-US" sz="14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집합형장치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2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100M 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용량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16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 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기존구형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LC</a:t>
            </a:r>
            <a:r>
              <a:rPr lang="ko-KR" altLang="en-US" sz="1400" u="sng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단독형과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정합</a:t>
            </a: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FF00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2" name="그룹 145"/>
          <p:cNvGrpSpPr>
            <a:grpSpLocks/>
          </p:cNvGrpSpPr>
          <p:nvPr/>
        </p:nvGrpSpPr>
        <p:grpSpPr bwMode="auto">
          <a:xfrm>
            <a:off x="4029303" y="2265315"/>
            <a:ext cx="4564503" cy="3150045"/>
            <a:chOff x="4977966" y="540050"/>
            <a:chExt cx="7334151" cy="2773911"/>
          </a:xfrm>
        </p:grpSpPr>
        <p:sp>
          <p:nvSpPr>
            <p:cNvPr id="13" name="직사각형 12"/>
            <p:cNvSpPr/>
            <p:nvPr/>
          </p:nvSpPr>
          <p:spPr>
            <a:xfrm>
              <a:off x="5231233" y="540050"/>
              <a:ext cx="3255938" cy="29812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en-US" altLang="ko-KR" sz="16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Specification(etc.)</a:t>
              </a:r>
            </a:p>
          </p:txBody>
        </p:sp>
        <p:graphicFrame>
          <p:nvGraphicFramePr>
            <p:cNvPr id="14" name="내용 개체 틀 3"/>
            <p:cNvGraphicFramePr>
              <a:graphicFrameLocks/>
            </p:cNvGraphicFramePr>
            <p:nvPr/>
          </p:nvGraphicFramePr>
          <p:xfrm>
            <a:off x="4977966" y="1090449"/>
            <a:ext cx="7334151" cy="2223512"/>
          </p:xfrm>
          <a:graphic>
            <a:graphicData uri="http://schemas.openxmlformats.org/drawingml/2006/table">
              <a:tbl>
                <a:tblPr firstRow="1" bandRow="1">
                  <a:tableStyleId>{17292A2E-F333-43FB-9621-5CBBE7FDCDCB}</a:tableStyleId>
                </a:tblPr>
                <a:tblGrid>
                  <a:gridCol w="1655056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909447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3929">
                  <a:tc>
                    <a:txBody>
                      <a:bodyPr/>
                      <a:lstStyle/>
                      <a:p>
                        <a:pPr algn="ctr" latinLnBrk="1">
                          <a:lnSpc>
                            <a:spcPct val="110000"/>
                          </a:lnSpc>
                        </a:pPr>
                        <a:r>
                          <a:rPr lang="en-US" altLang="ko-KR" sz="1100" b="0" spc="-30" dirty="0">
                            <a:solidFill>
                              <a:schemeClr val="bg1"/>
                            </a:solidFill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RIU</a:t>
                        </a:r>
                        <a:r>
                          <a:rPr lang="en-US" altLang="ko-KR" sz="1100" b="0" spc="-30" baseline="0" dirty="0">
                            <a:solidFill>
                              <a:schemeClr val="bg1"/>
                            </a:solidFill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 16</a:t>
                        </a:r>
                        <a:endParaRPr lang="ko-KR" altLang="en-US" sz="1100" b="0" spc="-30" dirty="0">
                          <a:solidFill>
                            <a:schemeClr val="bg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endParaRP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9525" cap="flat" cmpd="sng" algn="ctr">
                        <a:noFill/>
                        <a:prstDash val="soli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tx2">
                          <a:lumMod val="75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 latinLnBrk="1">
                          <a:lnSpc>
                            <a:spcPct val="110000"/>
                          </a:lnSpc>
                        </a:pPr>
                        <a:r>
                          <a:rPr lang="en-US" altLang="ko-KR" sz="1100" b="0" spc="-30" dirty="0"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Specification</a:t>
                        </a:r>
                        <a:r>
                          <a:rPr lang="ko-KR" altLang="en-US" sz="1100" b="0" spc="-30" dirty="0"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 </a:t>
                        </a:r>
                        <a:endParaRPr lang="ko-KR" altLang="en-US" sz="1100" b="0" spc="-30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endParaRP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9525" cap="flat" cmpd="sng" algn="ctr">
                        <a:noFill/>
                        <a:prstDash val="soli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  <a:solidFill>
                        <a:schemeClr val="tx2">
                          <a:lumMod val="75000"/>
                        </a:schemeClr>
                      </a:solidFill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83931">
                  <a:tc>
                    <a:txBody>
                      <a:bodyPr/>
                      <a:lstStyle/>
                      <a:p>
                        <a:pPr algn="ctr" latinLnBrk="1">
                          <a:lnSpc>
                            <a:spcPct val="110000"/>
                          </a:lnSpc>
                        </a:pPr>
                        <a:r>
                          <a:rPr lang="ko-KR" altLang="en-US" sz="1200" b="0" spc="-30" dirty="0">
                            <a:solidFill>
                              <a:schemeClr val="tx1"/>
                            </a:solidFill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인터페이스</a:t>
                        </a: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914400" rtl="0" eaLnBrk="1" fontAlgn="auto" latinLnBrk="1" hangingPunct="1">
                          <a:lnSpc>
                            <a:spcPct val="11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ko-KR" sz="1200" b="0" kern="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  </a:t>
                        </a:r>
                        <a:r>
                          <a:rPr lang="en-US" altLang="ko-KR" sz="1200" b="0" kern="0" baseline="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 Optic (100Base-LX)</a:t>
                        </a:r>
                        <a:endParaRPr lang="ko-KR" altLang="ko-KR" sz="12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endParaRP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  <a:tr h="258261">
                  <a:tc>
                    <a:txBody>
                      <a:bodyPr/>
                      <a:lstStyle/>
                      <a:p>
                        <a:pPr algn="ctr" latinLnBrk="1">
                          <a:lnSpc>
                            <a:spcPct val="110000"/>
                          </a:lnSpc>
                        </a:pPr>
                        <a:r>
                          <a:rPr lang="ko-KR" altLang="en-US" sz="1200" b="0" spc="-30" dirty="0">
                            <a:solidFill>
                              <a:schemeClr val="tx1"/>
                            </a:solidFill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전송속도</a:t>
                        </a: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914400" rtl="0" eaLnBrk="1" fontAlgn="auto" latinLnBrk="1" hangingPunct="1">
                          <a:lnSpc>
                            <a:spcPct val="11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ko-KR" sz="1200" b="0" kern="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  100Mbps</a:t>
                        </a:r>
                        <a:endParaRPr lang="ko-KR" altLang="ko-KR" sz="12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endParaRP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extLst>
                    <a:ext uri="{0D108BD9-81ED-4DB2-BD59-A6C34878D82A}">
                      <a16:rowId xmlns:a16="http://schemas.microsoft.com/office/drawing/2014/main" val="10002"/>
                    </a:ext>
                  </a:extLst>
                </a:tr>
                <a:tr h="258261">
                  <a:tc>
                    <a:txBody>
                      <a:bodyPr/>
                      <a:lstStyle/>
                      <a:p>
                        <a:pPr algn="ctr" latinLnBrk="1">
                          <a:lnSpc>
                            <a:spcPct val="110000"/>
                          </a:lnSpc>
                        </a:pPr>
                        <a:r>
                          <a:rPr lang="ko-KR" altLang="en-US" sz="1200" b="0" spc="-30" dirty="0">
                            <a:solidFill>
                              <a:schemeClr val="tx1"/>
                            </a:solidFill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전송방식</a:t>
                        </a: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914400" rtl="0" eaLnBrk="1" fontAlgn="auto" latinLnBrk="1" hangingPunct="1">
                          <a:lnSpc>
                            <a:spcPct val="11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ko-KR" sz="1200" b="0" kern="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  WDM</a:t>
                        </a:r>
                        <a:r>
                          <a:rPr lang="en-US" altLang="ko-KR" sz="1200" b="0" kern="0" baseline="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 1Core</a:t>
                        </a:r>
                        <a:endParaRPr lang="ko-KR" altLang="ko-KR" sz="12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endParaRP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extLst>
                    <a:ext uri="{0D108BD9-81ED-4DB2-BD59-A6C34878D82A}">
                      <a16:rowId xmlns:a16="http://schemas.microsoft.com/office/drawing/2014/main" val="10003"/>
                    </a:ext>
                  </a:extLst>
                </a:tr>
                <a:tr h="258261">
                  <a:tc>
                    <a:txBody>
                      <a:bodyPr/>
                      <a:lstStyle/>
                      <a:p>
                        <a:pPr algn="ctr" latinLnBrk="1">
                          <a:lnSpc>
                            <a:spcPct val="110000"/>
                          </a:lnSpc>
                        </a:pPr>
                        <a:r>
                          <a:rPr lang="ko-KR" altLang="en-US" sz="1200" b="0" spc="-30" dirty="0">
                            <a:solidFill>
                              <a:schemeClr val="tx1"/>
                            </a:solidFill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전송거리</a:t>
                        </a: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914400" rtl="0" eaLnBrk="1" fontAlgn="auto" latinLnBrk="1" hangingPunct="1">
                          <a:lnSpc>
                            <a:spcPct val="11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ko-KR" sz="1200" b="0" kern="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 15/40km (</a:t>
                        </a:r>
                        <a:r>
                          <a:rPr lang="en-US" altLang="ko-KR" sz="1200" b="0" kern="0" baseline="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 </a:t>
                        </a:r>
                        <a:r>
                          <a:rPr lang="ko-KR" altLang="en-US" sz="1200" b="0" kern="0" baseline="0" dirty="0" err="1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구매시</a:t>
                        </a:r>
                        <a:r>
                          <a:rPr lang="ko-KR" altLang="en-US" sz="1200" b="0" kern="0" baseline="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 지정</a:t>
                        </a:r>
                        <a:r>
                          <a:rPr lang="en-US" altLang="ko-KR" sz="1200" b="0" kern="0" baseline="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)</a:t>
                        </a:r>
                        <a:endParaRPr lang="ko-KR" altLang="ko-KR" sz="1200" b="0" kern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endParaRP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extLst>
                    <a:ext uri="{0D108BD9-81ED-4DB2-BD59-A6C34878D82A}">
                      <a16:rowId xmlns:a16="http://schemas.microsoft.com/office/drawing/2014/main" val="10004"/>
                    </a:ext>
                  </a:extLst>
                </a:tr>
                <a:tr h="301370">
                  <a:tc>
                    <a:txBody>
                      <a:bodyPr/>
                      <a:lstStyle/>
                      <a:p>
                        <a:pPr algn="ctr" latinLnBrk="1">
                          <a:lnSpc>
                            <a:spcPct val="110000"/>
                          </a:lnSpc>
                        </a:pPr>
                        <a:r>
                          <a:rPr lang="ko-KR" altLang="en-US" sz="1200" b="0" spc="-30" dirty="0">
                            <a:solidFill>
                              <a:schemeClr val="tx1"/>
                            </a:solidFill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송수신 파장</a:t>
                        </a: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tc>
                    <a:txBody>
                      <a:bodyPr/>
                      <a:lstStyle/>
                      <a:p>
                        <a:pPr algn="l" latinLnBrk="0">
                          <a:lnSpc>
                            <a:spcPct val="115000"/>
                          </a:lnSpc>
                          <a:spcAft>
                            <a:spcPts val="0"/>
                          </a:spcAft>
                        </a:pPr>
                        <a:r>
                          <a:rPr lang="pt-BR" altLang="ko-KR" sz="1200" b="0" kern="10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  <a:cs typeface="Times New Roman"/>
                          </a:rPr>
                          <a:t>TX:</a:t>
                        </a:r>
                        <a:r>
                          <a:rPr lang="pt-BR" altLang="ko-KR" sz="1200" b="0" kern="100" baseline="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  <a:cs typeface="Times New Roman"/>
                          </a:rPr>
                          <a:t> 1310nm ,  RX: 1550nm</a:t>
                        </a:r>
                        <a:endParaRPr lang="pt-BR" altLang="ko-KR" sz="12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endParaRP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extLst>
                    <a:ext uri="{0D108BD9-81ED-4DB2-BD59-A6C34878D82A}">
                      <a16:rowId xmlns:a16="http://schemas.microsoft.com/office/drawing/2014/main" val="10005"/>
                    </a:ext>
                  </a:extLst>
                </a:tr>
                <a:tr h="301370">
                  <a:tc>
                    <a:txBody>
                      <a:bodyPr/>
                      <a:lstStyle/>
                      <a:p>
                        <a:pPr algn="ctr" latinLnBrk="1">
                          <a:lnSpc>
                            <a:spcPct val="110000"/>
                          </a:lnSpc>
                        </a:pPr>
                        <a:r>
                          <a:rPr lang="ko-KR" altLang="en-US" sz="1200" b="0" spc="-30" dirty="0">
                            <a:solidFill>
                              <a:schemeClr val="tx1"/>
                            </a:solidFill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송신출력 </a:t>
                        </a: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tc>
                    <a:txBody>
                      <a:bodyPr/>
                      <a:lstStyle/>
                      <a:p>
                        <a:pPr algn="l" latinLnBrk="0">
                          <a:lnSpc>
                            <a:spcPct val="115000"/>
                          </a:lnSpc>
                          <a:spcAft>
                            <a:spcPts val="0"/>
                          </a:spcAft>
                        </a:pPr>
                        <a:r>
                          <a:rPr lang="pt-BR" altLang="ko-KR" sz="1200" b="0" kern="10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  <a:cs typeface="Times New Roman"/>
                          </a:rPr>
                          <a:t>- 8dBm~ -15dBm</a:t>
                        </a: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extLst>
                    <a:ext uri="{0D108BD9-81ED-4DB2-BD59-A6C34878D82A}">
                      <a16:rowId xmlns:a16="http://schemas.microsoft.com/office/drawing/2014/main" val="10006"/>
                    </a:ext>
                  </a:extLst>
                </a:tr>
                <a:tr h="301370">
                  <a:tc>
                    <a:txBody>
                      <a:bodyPr/>
                      <a:lstStyle/>
                      <a:p>
                        <a:pPr algn="ctr" latinLnBrk="1">
                          <a:lnSpc>
                            <a:spcPct val="110000"/>
                          </a:lnSpc>
                        </a:pPr>
                        <a:r>
                          <a:rPr lang="ko-KR" altLang="en-US" sz="1200" b="0" spc="-30" dirty="0">
                            <a:solidFill>
                              <a:schemeClr val="tx1"/>
                            </a:solidFill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수신 감도</a:t>
                        </a: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tc>
                    <a:txBody>
                      <a:bodyPr/>
                      <a:lstStyle/>
                      <a:p>
                        <a:pPr algn="l" latinLnBrk="0">
                          <a:lnSpc>
                            <a:spcPct val="115000"/>
                          </a:lnSpc>
                          <a:spcAft>
                            <a:spcPts val="0"/>
                          </a:spcAft>
                        </a:pPr>
                        <a:r>
                          <a:rPr lang="pt-BR" altLang="ko-KR" sz="1200" b="0" kern="10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  <a:cs typeface="Times New Roman"/>
                          </a:rPr>
                          <a:t>-28dBm</a:t>
                        </a: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extLst>
                    <a:ext uri="{0D108BD9-81ED-4DB2-BD59-A6C34878D82A}">
                      <a16:rowId xmlns:a16="http://schemas.microsoft.com/office/drawing/2014/main" val="10007"/>
                    </a:ext>
                  </a:extLst>
                </a:tr>
                <a:tr h="258261">
                  <a:tc>
                    <a:txBody>
                      <a:bodyPr/>
                      <a:lstStyle/>
                      <a:p>
                        <a:pPr marL="0" marR="0" indent="0" algn="ctr" defTabSz="914400" rtl="0" eaLnBrk="1" fontAlgn="auto" latinLnBrk="1" hangingPunct="1">
                          <a:lnSpc>
                            <a:spcPct val="11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ko-KR" altLang="en-US" sz="1200" b="0" spc="-30" dirty="0">
                            <a:solidFill>
                              <a:schemeClr val="tx1"/>
                            </a:solidFill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포트 수</a:t>
                        </a: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tc>
                    <a:txBody>
                      <a:bodyPr/>
                      <a:lstStyle/>
                      <a:p>
                        <a:pPr marL="0" marR="0" indent="0" algn="l" defTabSz="914400" rtl="0" eaLnBrk="1" fontAlgn="auto" latinLnBrk="1" hangingPunct="1">
                          <a:lnSpc>
                            <a:spcPct val="11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ko-KR" sz="1200" b="0" kern="0" dirty="0">
                            <a:solidFill>
                              <a:schemeClr val="tx1"/>
                            </a:solidFill>
                            <a:effectLst/>
                            <a:latin typeface="나눔바른고딕" panose="020B0603020101020101" pitchFamily="50" charset="-127"/>
                            <a:ea typeface="나눔바른고딕" panose="020B0603020101020101" pitchFamily="50" charset="-127"/>
                          </a:rPr>
                          <a:t>  16</a:t>
                        </a:r>
                        <a:endParaRPr lang="ko-KR" altLang="ko-KR" sz="12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endParaRPr>
                      </a:p>
                    </a:txBody>
                    <a:tcPr marL="69665" marR="69665" marT="34833" marB="34833" anchor="ctr">
                      <a:lnL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noFill/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6350" cap="flat" cmpd="sng" algn="ctr">
                        <a:solidFill>
                          <a:schemeClr val="bg1">
                            <a:lumMod val="75000"/>
                          </a:schemeClr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 w="12700" cmpd="sng">
                        <a:noFill/>
                        <a:prstDash val="solid"/>
                      </a:lnTlToBr>
                      <a:lnBlToTr w="12700" cmpd="sng">
                        <a:noFill/>
                        <a:prstDash val="solid"/>
                      </a:lnBlToTr>
                    </a:tcPr>
                  </a:tc>
                  <a:extLst>
                    <a:ext uri="{0D108BD9-81ED-4DB2-BD59-A6C34878D82A}">
                      <a16:rowId xmlns:a16="http://schemas.microsoft.com/office/drawing/2014/main" val="10008"/>
                    </a:ext>
                  </a:extLst>
                </a:tr>
              </a:tbl>
            </a:graphicData>
          </a:graphic>
        </p:graphicFrame>
      </p:grpSp>
      <p:grpSp>
        <p:nvGrpSpPr>
          <p:cNvPr id="16" name="그룹 15"/>
          <p:cNvGrpSpPr/>
          <p:nvPr/>
        </p:nvGrpSpPr>
        <p:grpSpPr>
          <a:xfrm>
            <a:off x="800376" y="1248332"/>
            <a:ext cx="785818" cy="5181065"/>
            <a:chOff x="785786" y="1571612"/>
            <a:chExt cx="785818" cy="4882976"/>
          </a:xfrm>
        </p:grpSpPr>
        <p:pic>
          <p:nvPicPr>
            <p:cNvPr id="28674" name="Picture 2" descr="C:\Users\OPR-GI\Desktop\96G\카드사진\XIU16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85786" y="1571612"/>
              <a:ext cx="785818" cy="488297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</p:pic>
        <p:sp>
          <p:nvSpPr>
            <p:cNvPr id="12" name="직사각형 11"/>
            <p:cNvSpPr/>
            <p:nvPr/>
          </p:nvSpPr>
          <p:spPr>
            <a:xfrm>
              <a:off x="810771" y="1657089"/>
              <a:ext cx="304800" cy="2075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500" b="1" dirty="0">
                  <a:solidFill>
                    <a:schemeClr val="tx1"/>
                  </a:solidFill>
                </a:rPr>
                <a:t>RIU O</a:t>
              </a:r>
              <a:endParaRPr lang="ko-KR" altLang="en-US" sz="5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19" name="직사각형 18"/>
          <p:cNvSpPr/>
          <p:nvPr/>
        </p:nvSpPr>
        <p:spPr>
          <a:xfrm>
            <a:off x="59444" y="67684"/>
            <a:ext cx="3298110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Ⅱ.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시스템 구성 및 기능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23" name="그룹 272"/>
          <p:cNvGrpSpPr/>
          <p:nvPr/>
        </p:nvGrpSpPr>
        <p:grpSpPr>
          <a:xfrm>
            <a:off x="714348" y="785799"/>
            <a:ext cx="904860" cy="307777"/>
            <a:chOff x="500034" y="1071546"/>
            <a:chExt cx="1000132" cy="307777"/>
          </a:xfrm>
        </p:grpSpPr>
        <p:sp>
          <p:nvSpPr>
            <p:cNvPr id="24" name="AutoShape 5"/>
            <p:cNvSpPr>
              <a:spLocks noChangeArrowheads="1"/>
            </p:cNvSpPr>
            <p:nvPr/>
          </p:nvSpPr>
          <p:spPr bwMode="gray">
            <a:xfrm>
              <a:off x="500034" y="1071546"/>
              <a:ext cx="1000132" cy="304800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478E"/>
                </a:gs>
              </a:gsLst>
              <a:lin ang="5400000" scaled="1"/>
            </a:gradFill>
            <a:ln w="38100">
              <a:noFill/>
              <a:round/>
              <a:headEnd/>
              <a:tailEnd/>
            </a:ln>
          </p:spPr>
          <p:txBody>
            <a:bodyPr wrap="none"/>
            <a:lstStyle/>
            <a:p>
              <a:r>
                <a:rPr lang="en-US" altLang="ko-KR" sz="1400" b="1" dirty="0">
                  <a:solidFill>
                    <a:schemeClr val="bg1"/>
                  </a:solidFill>
                  <a:ea typeface="HY신명조" pitchFamily="18" charset="-127"/>
                </a:rPr>
                <a:t> </a:t>
              </a:r>
              <a:endParaRPr lang="en-US" altLang="ko-KR" sz="1400" b="1" dirty="0">
                <a:solidFill>
                  <a:schemeClr val="bg1"/>
                </a:solidFill>
                <a:latin typeface="굴림체" pitchFamily="49" charset="-127"/>
                <a:ea typeface="굴림체" pitchFamily="49" charset="-127"/>
              </a:endParaRPr>
            </a:p>
          </p:txBody>
        </p:sp>
        <p:sp>
          <p:nvSpPr>
            <p:cNvPr id="25" name="직사각형 24"/>
            <p:cNvSpPr/>
            <p:nvPr/>
          </p:nvSpPr>
          <p:spPr bwMode="auto">
            <a:xfrm>
              <a:off x="500034" y="1071546"/>
              <a:ext cx="100013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ko-KR" sz="14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bg1"/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RIU-O</a:t>
              </a:r>
            </a:p>
          </p:txBody>
        </p:sp>
      </p:grpSp>
      <p:sp>
        <p:nvSpPr>
          <p:cNvPr id="26" name="직사각형 25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장치 별 기능 </a:t>
            </a:r>
            <a:endParaRPr lang="ko-KR" altLang="en-US" sz="1600" dirty="0"/>
          </a:p>
        </p:txBody>
      </p:sp>
      <p:sp>
        <p:nvSpPr>
          <p:cNvPr id="15" name="직사각형 14"/>
          <p:cNvSpPr/>
          <p:nvPr/>
        </p:nvSpPr>
        <p:spPr>
          <a:xfrm>
            <a:off x="4303618" y="6616793"/>
            <a:ext cx="274414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17</a:t>
            </a:r>
            <a:endParaRPr lang="ko-KR" altLang="en-US" sz="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직사각형 267"/>
          <p:cNvSpPr/>
          <p:nvPr/>
        </p:nvSpPr>
        <p:spPr bwMode="auto">
          <a:xfrm>
            <a:off x="4429092" y="785799"/>
            <a:ext cx="4500626" cy="954095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defRPr/>
            </a:pP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OIU1000-LD  Unit  (Optical 1G Unit )  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가입자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Unit</a:t>
            </a:r>
            <a:r>
              <a:rPr lang="ko-KR" altLang="en-US" sz="1400" b="1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endParaRPr lang="en-US" altLang="ko-KR" sz="1400" b="1" u="sng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COT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장치와 정합장치 </a:t>
            </a: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2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1G 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용량 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가입자 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LAN 8Port 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1" y="1714490"/>
            <a:ext cx="3143272" cy="64294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prstShdw prst="shdw18" dist="17961" dir="13500000">
              <a:schemeClr val="accent1">
                <a:gamma/>
                <a:shade val="60000"/>
                <a:invGamma/>
              </a:schemeClr>
            </a:prstShdw>
          </a:effectLst>
        </p:spPr>
      </p:pic>
      <p:sp>
        <p:nvSpPr>
          <p:cNvPr id="16" name="직사각형 15"/>
          <p:cNvSpPr/>
          <p:nvPr/>
        </p:nvSpPr>
        <p:spPr bwMode="auto">
          <a:xfrm>
            <a:off x="4500566" y="2643184"/>
            <a:ext cx="2033413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>
              <a:defRPr/>
            </a:pPr>
            <a:r>
              <a: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Specification(etc.)</a:t>
            </a:r>
          </a:p>
        </p:txBody>
      </p:sp>
      <p:graphicFrame>
        <p:nvGraphicFramePr>
          <p:cNvPr id="17" name="내용 개체 틀 3"/>
          <p:cNvGraphicFramePr>
            <a:graphicFrameLocks/>
          </p:cNvGraphicFramePr>
          <p:nvPr/>
        </p:nvGraphicFramePr>
        <p:xfrm>
          <a:off x="4572000" y="3143249"/>
          <a:ext cx="3163390" cy="2575310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1147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63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39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100" b="0" spc="-30" dirty="0">
                          <a:solidFill>
                            <a:schemeClr val="bg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RIU</a:t>
                      </a:r>
                      <a:r>
                        <a:rPr lang="en-US" altLang="ko-KR" sz="1100" b="0" spc="-30" baseline="0" dirty="0">
                          <a:solidFill>
                            <a:schemeClr val="bg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16</a:t>
                      </a:r>
                      <a:endParaRPr lang="ko-KR" altLang="en-US" sz="1100" b="0" spc="-30" dirty="0">
                        <a:solidFill>
                          <a:schemeClr val="bg1"/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100" b="0" spc="-30" dirty="0"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Specification</a:t>
                      </a:r>
                      <a:r>
                        <a:rPr lang="ko-KR" altLang="en-US" sz="1100" b="0" spc="-30" dirty="0"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</a:t>
                      </a:r>
                      <a:endParaRPr lang="ko-KR" altLang="en-US" sz="110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931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ko-KR" altLang="en-US" sz="12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인터페이스</a:t>
                      </a: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kern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 </a:t>
                      </a:r>
                      <a:r>
                        <a:rPr lang="en-US" altLang="ko-KR" sz="1200" b="0" kern="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Optic (1000Base-LX)</a:t>
                      </a:r>
                      <a:endParaRPr lang="ko-KR" altLang="ko-KR" sz="1200" b="0" kern="100" dirty="0">
                        <a:solidFill>
                          <a:schemeClr val="tx1"/>
                        </a:solidFill>
                        <a:effectLst/>
                        <a:latin typeface="나눔바른고딕" panose="020B0603020101020101" pitchFamily="50" charset="-127"/>
                        <a:ea typeface="나눔바른고딕" panose="020B0603020101020101" pitchFamily="50" charset="-127"/>
                        <a:cs typeface="Times New Roman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083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ko-KR" altLang="en-US" sz="12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전송속도</a:t>
                      </a: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kern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 1.25Gbps</a:t>
                      </a:r>
                      <a:endParaRPr lang="ko-KR" altLang="ko-KR" sz="1200" b="0" kern="100" dirty="0">
                        <a:solidFill>
                          <a:schemeClr val="tx1"/>
                        </a:solidFill>
                        <a:effectLst/>
                        <a:latin typeface="나눔바른고딕" panose="020B0603020101020101" pitchFamily="50" charset="-127"/>
                        <a:ea typeface="나눔바른고딕" panose="020B0603020101020101" pitchFamily="50" charset="-127"/>
                        <a:cs typeface="Times New Roman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083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ko-KR" altLang="en-US" sz="12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전송방식</a:t>
                      </a: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kern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 WDM</a:t>
                      </a:r>
                      <a:r>
                        <a:rPr lang="en-US" altLang="ko-KR" sz="1200" b="0" kern="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1Core</a:t>
                      </a:r>
                      <a:endParaRPr lang="ko-KR" altLang="ko-KR" sz="1200" b="0" kern="100" dirty="0">
                        <a:solidFill>
                          <a:schemeClr val="tx1"/>
                        </a:solidFill>
                        <a:effectLst/>
                        <a:latin typeface="나눔바른고딕" panose="020B0603020101020101" pitchFamily="50" charset="-127"/>
                        <a:ea typeface="나눔바른고딕" panose="020B0603020101020101" pitchFamily="50" charset="-127"/>
                        <a:cs typeface="Times New Roman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083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ko-KR" altLang="en-US" sz="12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전송거리</a:t>
                      </a: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kern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15/40km (</a:t>
                      </a:r>
                      <a:r>
                        <a:rPr lang="en-US" altLang="ko-KR" sz="1200" b="0" kern="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</a:t>
                      </a:r>
                      <a:r>
                        <a:rPr lang="ko-KR" altLang="en-US" sz="1200" b="0" kern="0" baseline="0" dirty="0" err="1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구매시</a:t>
                      </a:r>
                      <a:r>
                        <a:rPr lang="ko-KR" altLang="en-US" sz="1200" b="0" kern="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지정</a:t>
                      </a:r>
                      <a:r>
                        <a:rPr lang="en-US" altLang="ko-KR" sz="1200" b="0" kern="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)</a:t>
                      </a:r>
                      <a:endParaRPr lang="ko-KR" altLang="ko-KR" sz="1200" b="0" kern="0" dirty="0">
                        <a:solidFill>
                          <a:schemeClr val="tx1"/>
                        </a:solidFill>
                        <a:effectLst/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137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ko-KR" altLang="en-US" sz="12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송수신 파장</a:t>
                      </a: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altLang="ko-KR" sz="12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TX:</a:t>
                      </a:r>
                      <a:r>
                        <a:rPr lang="pt-BR" altLang="ko-KR" sz="1200" b="0" kern="10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 1310nm ,  RX: 1550nm</a:t>
                      </a:r>
                      <a:endParaRPr lang="pt-BR" altLang="ko-KR" sz="1200" b="0" kern="100" dirty="0">
                        <a:solidFill>
                          <a:schemeClr val="tx1"/>
                        </a:solidFill>
                        <a:effectLst/>
                        <a:latin typeface="나눔바른고딕" panose="020B0603020101020101" pitchFamily="50" charset="-127"/>
                        <a:ea typeface="나눔바른고딕" panose="020B0603020101020101" pitchFamily="50" charset="-127"/>
                        <a:cs typeface="Times New Roman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137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ko-KR" altLang="en-US" sz="12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송신출력 </a:t>
                      </a: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altLang="ko-KR" sz="12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- 3dBm~ -11dBm</a:t>
                      </a: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137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ko-KR" altLang="en-US" sz="12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수신 감도</a:t>
                      </a: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latinLnBrk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altLang="ko-KR" sz="12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-19dBm</a:t>
                      </a: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083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포트 수</a:t>
                      </a: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kern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 1</a:t>
                      </a:r>
                      <a:endParaRPr lang="ko-KR" altLang="ko-KR" sz="1200" b="0" kern="100" dirty="0">
                        <a:solidFill>
                          <a:schemeClr val="tx1"/>
                        </a:solidFill>
                        <a:effectLst/>
                        <a:latin typeface="나눔바른고딕" panose="020B0603020101020101" pitchFamily="50" charset="-127"/>
                        <a:ea typeface="나눔바른고딕" panose="020B0603020101020101" pitchFamily="50" charset="-127"/>
                        <a:cs typeface="Times New Roman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13" name="표 12"/>
          <p:cNvGraphicFramePr>
            <a:graphicFrameLocks noGrp="1"/>
          </p:cNvGraphicFramePr>
          <p:nvPr/>
        </p:nvGraphicFramePr>
        <p:xfrm>
          <a:off x="428596" y="3500438"/>
          <a:ext cx="3643338" cy="1083340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4799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70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63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0835">
                <a:tc rowSpan="4"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1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LAN</a:t>
                      </a:r>
                      <a:endParaRPr lang="ko-KR" altLang="en-US" sz="1100" b="0" spc="-30" dirty="0">
                        <a:solidFill>
                          <a:schemeClr val="tx1"/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4" marB="3483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인터페이스</a:t>
                      </a: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10/100/1G</a:t>
                      </a:r>
                      <a:r>
                        <a:rPr lang="en-US" altLang="ko-KR" sz="1200" b="0" kern="10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 Base-TX</a:t>
                      </a:r>
                      <a:endParaRPr lang="ko-KR" altLang="ko-KR" sz="1200" b="0" kern="100" dirty="0">
                        <a:solidFill>
                          <a:schemeClr val="tx1"/>
                        </a:solidFill>
                        <a:effectLst/>
                        <a:latin typeface="나눔바른고딕" panose="020B0603020101020101" pitchFamily="50" charset="-127"/>
                        <a:ea typeface="나눔바른고딕" panose="020B0603020101020101" pitchFamily="50" charset="-127"/>
                        <a:cs typeface="Times New Roman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0835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endParaRPr lang="ko-KR" altLang="en-US" sz="1100" b="0" spc="-30" dirty="0">
                        <a:solidFill>
                          <a:schemeClr val="tx1"/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3" marB="34833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전송속도</a:t>
                      </a: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10M/100M/1Gbps</a:t>
                      </a:r>
                      <a:endParaRPr lang="ko-KR" altLang="ko-KR" sz="1200" b="0" kern="100" dirty="0">
                        <a:solidFill>
                          <a:schemeClr val="tx1"/>
                        </a:solidFill>
                        <a:effectLst/>
                        <a:latin typeface="나눔바른고딕" panose="020B0603020101020101" pitchFamily="50" charset="-127"/>
                        <a:ea typeface="나눔바른고딕" panose="020B0603020101020101" pitchFamily="50" charset="-127"/>
                        <a:cs typeface="Times New Roman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0835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endParaRPr lang="ko-KR" altLang="en-US" sz="1100" b="0" spc="-30" dirty="0">
                        <a:solidFill>
                          <a:schemeClr val="tx1"/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3" marB="34833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전송방식</a:t>
                      </a: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Ethernet</a:t>
                      </a:r>
                      <a:endParaRPr lang="ko-KR" altLang="ko-KR" sz="1200" b="0" kern="100" dirty="0">
                        <a:solidFill>
                          <a:schemeClr val="tx1"/>
                        </a:solidFill>
                        <a:effectLst/>
                        <a:latin typeface="나눔바른고딕" panose="020B0603020101020101" pitchFamily="50" charset="-127"/>
                        <a:ea typeface="나눔바른고딕" panose="020B0603020101020101" pitchFamily="50" charset="-127"/>
                        <a:cs typeface="Times New Roman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0835">
                <a:tc vMerge="1"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endParaRPr lang="ko-KR" altLang="en-US" sz="1100" b="0" spc="-30" dirty="0">
                        <a:solidFill>
                          <a:schemeClr val="tx1"/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3" marB="34833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포트 수</a:t>
                      </a: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kern="10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8</a:t>
                      </a:r>
                      <a:endParaRPr lang="ko-KR" altLang="ko-KR" sz="1200" b="0" kern="100" dirty="0">
                        <a:solidFill>
                          <a:schemeClr val="tx1"/>
                        </a:solidFill>
                        <a:effectLst/>
                        <a:latin typeface="나눔바른고딕" panose="020B0603020101020101" pitchFamily="50" charset="-127"/>
                        <a:ea typeface="나눔바른고딕" panose="020B0603020101020101" pitchFamily="50" charset="-127"/>
                        <a:cs typeface="Times New Roman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4" name="표 13"/>
          <p:cNvGraphicFramePr>
            <a:graphicFrameLocks noGrp="1"/>
          </p:cNvGraphicFramePr>
          <p:nvPr/>
        </p:nvGraphicFramePr>
        <p:xfrm>
          <a:off x="428596" y="3143252"/>
          <a:ext cx="3643338" cy="303929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4799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70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63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039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ko-KR" altLang="en-US" sz="1100" b="0" spc="-30" dirty="0"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구분 </a:t>
                      </a:r>
                      <a:endParaRPr lang="ko-KR" altLang="en-US" sz="110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4" marB="3483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100" b="0" spc="-30" dirty="0">
                          <a:solidFill>
                            <a:schemeClr val="bg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RIU</a:t>
                      </a:r>
                      <a:r>
                        <a:rPr lang="en-US" altLang="ko-KR" sz="1100" b="0" spc="-30" baseline="0" dirty="0">
                          <a:solidFill>
                            <a:schemeClr val="bg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16</a:t>
                      </a:r>
                      <a:endParaRPr lang="ko-KR" altLang="en-US" sz="1100" b="0" spc="-30" dirty="0">
                        <a:solidFill>
                          <a:schemeClr val="bg1"/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100" b="0" spc="-30" dirty="0"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Specification</a:t>
                      </a:r>
                      <a:r>
                        <a:rPr lang="ko-KR" altLang="en-US" sz="1100" b="0" spc="-30" dirty="0"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</a:t>
                      </a:r>
                      <a:endParaRPr lang="ko-KR" altLang="en-US" sz="1100" b="0" spc="-3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직사각형 20"/>
          <p:cNvSpPr/>
          <p:nvPr/>
        </p:nvSpPr>
        <p:spPr>
          <a:xfrm>
            <a:off x="59444" y="67684"/>
            <a:ext cx="3298110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Ⅱ.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시스템 구성 및 기능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25" name="그룹 272"/>
          <p:cNvGrpSpPr/>
          <p:nvPr/>
        </p:nvGrpSpPr>
        <p:grpSpPr>
          <a:xfrm>
            <a:off x="714349" y="785799"/>
            <a:ext cx="1357322" cy="307777"/>
            <a:chOff x="500034" y="1071546"/>
            <a:chExt cx="1000132" cy="307777"/>
          </a:xfrm>
        </p:grpSpPr>
        <p:sp>
          <p:nvSpPr>
            <p:cNvPr id="26" name="AutoShape 5"/>
            <p:cNvSpPr>
              <a:spLocks noChangeArrowheads="1"/>
            </p:cNvSpPr>
            <p:nvPr/>
          </p:nvSpPr>
          <p:spPr bwMode="gray">
            <a:xfrm>
              <a:off x="500034" y="1071546"/>
              <a:ext cx="1000132" cy="304800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478E"/>
                </a:gs>
              </a:gsLst>
              <a:lin ang="5400000" scaled="1"/>
            </a:gradFill>
            <a:ln w="38100">
              <a:noFill/>
              <a:round/>
              <a:headEnd/>
              <a:tailEnd/>
            </a:ln>
          </p:spPr>
          <p:txBody>
            <a:bodyPr wrap="none"/>
            <a:lstStyle/>
            <a:p>
              <a:r>
                <a:rPr lang="en-US" altLang="ko-KR" sz="1400" b="1" dirty="0">
                  <a:solidFill>
                    <a:schemeClr val="bg1"/>
                  </a:solidFill>
                  <a:ea typeface="HY신명조" pitchFamily="18" charset="-127"/>
                </a:rPr>
                <a:t> </a:t>
              </a:r>
              <a:endParaRPr lang="en-US" altLang="ko-KR" sz="1400" b="1" dirty="0">
                <a:solidFill>
                  <a:schemeClr val="bg1"/>
                </a:solidFill>
                <a:latin typeface="굴림체" pitchFamily="49" charset="-127"/>
                <a:ea typeface="굴림체" pitchFamily="49" charset="-127"/>
              </a:endParaRPr>
            </a:p>
          </p:txBody>
        </p:sp>
        <p:sp>
          <p:nvSpPr>
            <p:cNvPr id="27" name="직사각형 26"/>
            <p:cNvSpPr/>
            <p:nvPr/>
          </p:nvSpPr>
          <p:spPr bwMode="auto">
            <a:xfrm>
              <a:off x="500034" y="1071546"/>
              <a:ext cx="100013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ko-KR" sz="14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bg1"/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OIU1000-LD</a:t>
              </a:r>
            </a:p>
          </p:txBody>
        </p:sp>
      </p:grpSp>
      <p:sp>
        <p:nvSpPr>
          <p:cNvPr id="28" name="직사각형 27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장치 별 기능 </a:t>
            </a:r>
            <a:endParaRPr lang="ko-KR" altLang="en-US" sz="1600" dirty="0"/>
          </a:p>
        </p:txBody>
      </p:sp>
      <p:sp>
        <p:nvSpPr>
          <p:cNvPr id="15" name="직사각형 14"/>
          <p:cNvSpPr/>
          <p:nvPr/>
        </p:nvSpPr>
        <p:spPr>
          <a:xfrm>
            <a:off x="4303618" y="6616793"/>
            <a:ext cx="274414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18</a:t>
            </a:r>
            <a:endParaRPr lang="ko-KR" altLang="en-US" sz="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8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1" y="1928802"/>
            <a:ext cx="5221053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Rectangle 2"/>
          <p:cNvSpPr txBox="1">
            <a:spLocks noChangeArrowheads="1"/>
          </p:cNvSpPr>
          <p:nvPr/>
        </p:nvSpPr>
        <p:spPr>
          <a:xfrm>
            <a:off x="928662" y="500042"/>
            <a:ext cx="8215338" cy="838200"/>
          </a:xfrm>
          <a:prstGeom prst="rect">
            <a:avLst/>
          </a:prstGeom>
        </p:spPr>
        <p:txBody>
          <a:bodyPr vert="horz" lIns="91430" tIns="45714" rIns="91430" bIns="45714" rtlCol="0" anchor="ctr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ko-KR" sz="4400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  </a:t>
            </a:r>
            <a:r>
              <a:rPr lang="en-US" altLang="ko-KR" sz="4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Contents</a:t>
            </a:r>
          </a:p>
        </p:txBody>
      </p:sp>
      <p:sp>
        <p:nvSpPr>
          <p:cNvPr id="33" name="Rectangle 3"/>
          <p:cNvSpPr txBox="1">
            <a:spLocks noChangeArrowheads="1"/>
          </p:cNvSpPr>
          <p:nvPr/>
        </p:nvSpPr>
        <p:spPr>
          <a:xfrm>
            <a:off x="928662" y="1285860"/>
            <a:ext cx="7772400" cy="5072098"/>
          </a:xfrm>
          <a:prstGeom prst="rect">
            <a:avLst/>
          </a:prstGeom>
        </p:spPr>
        <p:txBody>
          <a:bodyPr vert="horz" lIns="91430" tIns="45714" rIns="91430" bIns="45714" rtlCol="0">
            <a:normAutofit fontScale="70000" lnSpcReduction="20000"/>
          </a:bodyPr>
          <a:lstStyle/>
          <a:p>
            <a:pPr>
              <a:spcBef>
                <a:spcPct val="20000"/>
              </a:spcBef>
              <a:defRPr/>
            </a:pPr>
            <a:endParaRPr lang="ko-KR" altLang="en-US" sz="2000" dirty="0"/>
          </a:p>
          <a:p>
            <a:pPr>
              <a:spcBef>
                <a:spcPct val="20000"/>
              </a:spcBef>
              <a:defRPr/>
            </a:pPr>
            <a:r>
              <a:rPr lang="en-US" altLang="ko-KR" sz="2000" b="1" dirty="0"/>
              <a:t>PART 1 : </a:t>
            </a:r>
            <a:r>
              <a:rPr lang="ko-KR" altLang="en-US" sz="2000" b="1" dirty="0"/>
              <a:t>장비 개요 및 구성 망</a:t>
            </a:r>
            <a:endParaRPr lang="en-US" altLang="ko-KR" sz="2000" b="1" dirty="0"/>
          </a:p>
          <a:p>
            <a:pPr>
              <a:spcBef>
                <a:spcPct val="20000"/>
              </a:spcBef>
              <a:defRPr/>
            </a:pPr>
            <a:endParaRPr lang="en-US" altLang="ko-KR" sz="2000" b="1" dirty="0"/>
          </a:p>
          <a:p>
            <a:pPr>
              <a:spcBef>
                <a:spcPct val="20000"/>
              </a:spcBef>
              <a:defRPr/>
            </a:pPr>
            <a:r>
              <a:rPr lang="en-US" altLang="ko-KR" sz="1900" b="1" dirty="0"/>
              <a:t>           </a:t>
            </a:r>
            <a:r>
              <a:rPr lang="en-US" altLang="ko-KR" sz="1900" dirty="0"/>
              <a:t> 1) </a:t>
            </a:r>
            <a:r>
              <a:rPr lang="ko-KR" altLang="en-US" sz="1900" dirty="0"/>
              <a:t>시스템 개요</a:t>
            </a:r>
            <a:endParaRPr lang="en-US" altLang="ko-KR" sz="1900" dirty="0"/>
          </a:p>
          <a:p>
            <a:pPr>
              <a:spcBef>
                <a:spcPct val="20000"/>
              </a:spcBef>
              <a:defRPr/>
            </a:pPr>
            <a:r>
              <a:rPr lang="en-US" altLang="ko-KR" sz="1900" dirty="0"/>
              <a:t>            2) </a:t>
            </a:r>
            <a:r>
              <a:rPr lang="ko-KR" altLang="en-US" sz="1900" dirty="0"/>
              <a:t>장치특징</a:t>
            </a:r>
            <a:endParaRPr lang="en-US" altLang="ko-KR" sz="1900" dirty="0"/>
          </a:p>
          <a:p>
            <a:pPr>
              <a:spcBef>
                <a:spcPct val="20000"/>
              </a:spcBef>
              <a:defRPr/>
            </a:pPr>
            <a:r>
              <a:rPr lang="en-US" altLang="ko-KR" sz="1900" dirty="0"/>
              <a:t>            3) </a:t>
            </a:r>
            <a:r>
              <a:rPr lang="ko-KR" altLang="en-US" sz="1900" dirty="0" err="1"/>
              <a:t>구성망</a:t>
            </a:r>
            <a:endParaRPr lang="en-US" altLang="ko-KR" sz="1900" dirty="0"/>
          </a:p>
          <a:p>
            <a:pPr>
              <a:spcBef>
                <a:spcPct val="20000"/>
              </a:spcBef>
              <a:defRPr/>
            </a:pPr>
            <a:endParaRPr lang="ko-KR" altLang="en-US" sz="2000" dirty="0"/>
          </a:p>
          <a:p>
            <a:pPr>
              <a:spcBef>
                <a:spcPct val="20000"/>
              </a:spcBef>
              <a:defRPr/>
            </a:pPr>
            <a:r>
              <a:rPr lang="en-US" altLang="ko-KR" sz="2000" b="1" dirty="0"/>
              <a:t>PART 2 : </a:t>
            </a:r>
            <a:r>
              <a:rPr lang="ko-KR" altLang="en-US" sz="2000" b="1" dirty="0"/>
              <a:t>시스템 구성 및 기능 </a:t>
            </a:r>
            <a:endParaRPr lang="en-US" altLang="ko-KR" sz="2000" b="1" dirty="0"/>
          </a:p>
          <a:p>
            <a:pPr lvl="0">
              <a:spcBef>
                <a:spcPct val="20000"/>
              </a:spcBef>
              <a:defRPr/>
            </a:pPr>
            <a:endParaRPr lang="en-US" altLang="ko-KR" sz="1900" dirty="0"/>
          </a:p>
          <a:p>
            <a:pPr lvl="0">
              <a:spcBef>
                <a:spcPct val="20000"/>
              </a:spcBef>
              <a:defRPr/>
            </a:pPr>
            <a:r>
              <a:rPr lang="en-US" altLang="ko-KR" sz="1900" dirty="0"/>
              <a:t>            1) </a:t>
            </a:r>
            <a:r>
              <a:rPr lang="ko-KR" altLang="en-US" sz="1900" dirty="0"/>
              <a:t>시스템 구성</a:t>
            </a:r>
            <a:endParaRPr lang="en-US" altLang="ko-KR" sz="1900" dirty="0"/>
          </a:p>
          <a:p>
            <a:pPr lvl="0">
              <a:spcBef>
                <a:spcPct val="20000"/>
              </a:spcBef>
              <a:defRPr/>
            </a:pPr>
            <a:r>
              <a:rPr lang="en-US" altLang="ko-KR" sz="1900" dirty="0"/>
              <a:t>            2) </a:t>
            </a:r>
            <a:r>
              <a:rPr lang="ko-KR" altLang="en-US" sz="1900" dirty="0"/>
              <a:t>장치 별 기능</a:t>
            </a:r>
            <a:endParaRPr lang="en-US" altLang="ko-KR" sz="1900" b="1" dirty="0"/>
          </a:p>
          <a:p>
            <a:pPr>
              <a:spcBef>
                <a:spcPct val="20000"/>
              </a:spcBef>
              <a:defRPr/>
            </a:pPr>
            <a:endParaRPr lang="ko-KR" altLang="en-US" sz="2000" dirty="0"/>
          </a:p>
          <a:p>
            <a:pPr>
              <a:spcBef>
                <a:spcPct val="20000"/>
              </a:spcBef>
              <a:defRPr/>
            </a:pPr>
            <a:r>
              <a:rPr lang="en-US" altLang="ko-KR" sz="2000" b="1" dirty="0"/>
              <a:t>PART 3 : </a:t>
            </a:r>
            <a:r>
              <a:rPr lang="ko-KR" altLang="en-US" sz="2000" b="1" dirty="0"/>
              <a:t>시스템 운용 및 설정</a:t>
            </a:r>
            <a:endParaRPr lang="en-US" altLang="ko-KR" sz="2000" b="1" dirty="0"/>
          </a:p>
          <a:p>
            <a:pPr>
              <a:spcBef>
                <a:spcPct val="20000"/>
              </a:spcBef>
              <a:defRPr/>
            </a:pPr>
            <a:endParaRPr lang="en-US" altLang="ko-KR" sz="2000" b="1" dirty="0"/>
          </a:p>
          <a:p>
            <a:pPr>
              <a:spcBef>
                <a:spcPct val="20000"/>
              </a:spcBef>
              <a:defRPr/>
            </a:pPr>
            <a:r>
              <a:rPr lang="en-US" altLang="ko-KR" sz="1900" dirty="0"/>
              <a:t>            1) </a:t>
            </a:r>
            <a:r>
              <a:rPr lang="ko-KR" altLang="en-US" sz="1900" dirty="0"/>
              <a:t>시스템 설정</a:t>
            </a:r>
            <a:endParaRPr lang="en-US" altLang="ko-KR" sz="1900" dirty="0"/>
          </a:p>
          <a:p>
            <a:pPr>
              <a:spcBef>
                <a:spcPct val="20000"/>
              </a:spcBef>
              <a:defRPr/>
            </a:pPr>
            <a:r>
              <a:rPr lang="en-US" altLang="ko-KR" sz="1900" dirty="0"/>
              <a:t>            2) </a:t>
            </a:r>
            <a:r>
              <a:rPr lang="ko-KR" altLang="en-US" sz="1900" dirty="0"/>
              <a:t>운용관리 </a:t>
            </a:r>
            <a:endParaRPr lang="en-US" altLang="ko-KR" sz="1900" dirty="0"/>
          </a:p>
          <a:p>
            <a:pPr>
              <a:spcBef>
                <a:spcPct val="20000"/>
              </a:spcBef>
              <a:defRPr/>
            </a:pPr>
            <a:endParaRPr lang="ko-KR" altLang="en-US" sz="2000" b="1" dirty="0"/>
          </a:p>
          <a:p>
            <a:pPr>
              <a:spcBef>
                <a:spcPct val="20000"/>
              </a:spcBef>
              <a:defRPr/>
            </a:pPr>
            <a:r>
              <a:rPr lang="en-US" altLang="ko-KR" sz="2000" b="1" dirty="0"/>
              <a:t>PART 4 : </a:t>
            </a:r>
            <a:r>
              <a:rPr lang="ko-KR" altLang="en-US" sz="2000" b="1" dirty="0"/>
              <a:t>기타 장애처리</a:t>
            </a:r>
            <a:endParaRPr lang="en-US" altLang="ko-KR" sz="2000" b="1" dirty="0"/>
          </a:p>
          <a:p>
            <a:pPr>
              <a:spcBef>
                <a:spcPct val="20000"/>
              </a:spcBef>
              <a:defRPr/>
            </a:pPr>
            <a:r>
              <a:rPr lang="en-US" altLang="ko-KR" sz="2000" b="1" dirty="0"/>
              <a:t>       </a:t>
            </a:r>
          </a:p>
          <a:p>
            <a:pPr>
              <a:spcBef>
                <a:spcPct val="20000"/>
              </a:spcBef>
              <a:defRPr/>
            </a:pPr>
            <a:r>
              <a:rPr lang="en-US" altLang="ko-KR" sz="2000" dirty="0"/>
              <a:t>           </a:t>
            </a:r>
            <a:r>
              <a:rPr lang="en-US" altLang="ko-KR" dirty="0"/>
              <a:t>1)  </a:t>
            </a:r>
            <a:r>
              <a:rPr lang="ko-KR" altLang="en-US" dirty="0"/>
              <a:t>고장진단</a:t>
            </a:r>
            <a:endParaRPr lang="en-US" altLang="ko-KR" dirty="0"/>
          </a:p>
          <a:p>
            <a:pPr>
              <a:spcBef>
                <a:spcPct val="20000"/>
              </a:spcBef>
              <a:defRPr/>
            </a:pPr>
            <a:r>
              <a:rPr lang="en-US" altLang="ko-KR" dirty="0"/>
              <a:t>            2)  </a:t>
            </a:r>
            <a:r>
              <a:rPr lang="ko-KR" altLang="en-US" dirty="0"/>
              <a:t>장치점검</a:t>
            </a:r>
            <a:endParaRPr lang="en-US" altLang="ko-KR" dirty="0"/>
          </a:p>
          <a:p>
            <a:pPr>
              <a:spcBef>
                <a:spcPct val="20000"/>
              </a:spcBef>
              <a:defRPr/>
            </a:pPr>
            <a:r>
              <a:rPr lang="en-US" altLang="ko-KR" dirty="0"/>
              <a:t>            </a:t>
            </a:r>
          </a:p>
        </p:txBody>
      </p:sp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9357" y="834837"/>
            <a:ext cx="285752" cy="27795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직사각형 7"/>
          <p:cNvSpPr>
            <a:spLocks noChangeArrowheads="1"/>
          </p:cNvSpPr>
          <p:nvPr/>
        </p:nvSpPr>
        <p:spPr bwMode="auto">
          <a:xfrm>
            <a:off x="4" y="1"/>
            <a:ext cx="1933575" cy="523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0" tIns="45714" rIns="91430" bIns="45714">
            <a:spAutoFit/>
          </a:bodyPr>
          <a:lstStyle/>
          <a:p>
            <a:r>
              <a:rPr lang="en-US" altLang="ko-KR" b="1" dirty="0">
                <a:solidFill>
                  <a:srgbClr val="333F50"/>
                </a:solidFill>
                <a:latin typeface="Calibri" pitchFamily="34" charset="0"/>
                <a:ea typeface="굴림" pitchFamily="50" charset="-127"/>
              </a:rPr>
              <a:t>WTLAN-96G</a:t>
            </a:r>
          </a:p>
          <a:p>
            <a:r>
              <a:rPr lang="ko-KR" altLang="en-US" sz="800" b="1" dirty="0">
                <a:solidFill>
                  <a:srgbClr val="333F50"/>
                </a:solidFill>
                <a:latin typeface="Calibri" pitchFamily="34" charset="0"/>
                <a:ea typeface="굴림" pitchFamily="50" charset="-127"/>
              </a:rPr>
              <a:t> 대용량  </a:t>
            </a:r>
            <a:r>
              <a:rPr lang="en-US" altLang="ko-KR" sz="1000" b="1" dirty="0">
                <a:solidFill>
                  <a:srgbClr val="333F50"/>
                </a:solidFill>
                <a:latin typeface="Calibri" pitchFamily="34" charset="0"/>
                <a:ea typeface="굴림" pitchFamily="50" charset="-127"/>
              </a:rPr>
              <a:t>CCTV </a:t>
            </a:r>
            <a:r>
              <a:rPr lang="ko-KR" altLang="en-US" sz="800" b="1" dirty="0">
                <a:solidFill>
                  <a:srgbClr val="333F50"/>
                </a:solidFill>
                <a:latin typeface="Calibri" pitchFamily="34" charset="0"/>
                <a:ea typeface="굴림" pitchFamily="50" charset="-127"/>
              </a:rPr>
              <a:t>전송장치</a:t>
            </a:r>
            <a:endParaRPr lang="en-US" altLang="ko-KR" sz="800" b="1" dirty="0">
              <a:solidFill>
                <a:srgbClr val="333F50"/>
              </a:solidFill>
              <a:latin typeface="Calibri" pitchFamily="34" charset="0"/>
              <a:ea typeface="굴림" pitchFamily="50" charset="-127"/>
            </a:endParaRPr>
          </a:p>
        </p:txBody>
      </p:sp>
      <p:pic>
        <p:nvPicPr>
          <p:cNvPr id="8" name="그림 6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86087" y="119592"/>
            <a:ext cx="1714512" cy="23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직사각형 230"/>
          <p:cNvSpPr/>
          <p:nvPr/>
        </p:nvSpPr>
        <p:spPr>
          <a:xfrm>
            <a:off x="59444" y="67684"/>
            <a:ext cx="3298110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운용 및 설정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68" name="직사각형 267"/>
          <p:cNvSpPr/>
          <p:nvPr/>
        </p:nvSpPr>
        <p:spPr bwMode="auto">
          <a:xfrm>
            <a:off x="539552" y="805426"/>
            <a:ext cx="8286808" cy="1692759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Tx/>
              <a:buChar char="□"/>
              <a:defRPr/>
            </a:pPr>
            <a:r>
              <a: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MCU </a:t>
            </a:r>
            <a:r>
              <a:rPr lang="ko-KR" altLang="en-US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IP</a:t>
            </a:r>
            <a:r>
              <a:rPr lang="ko-KR" altLang="en-US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설정방법</a:t>
            </a:r>
            <a:endParaRPr lang="en-US" altLang="ko-KR" sz="1600" u="sng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ⓐ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최초 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IP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설정은 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MCU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전면에  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Console Port(RJ45)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와 연결</a:t>
            </a: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ⓑ 시리얼프로그램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</a:t>
            </a:r>
            <a:r>
              <a:rPr lang="ko-KR" altLang="en-US" sz="14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하이퍼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,</a:t>
            </a:r>
            <a:r>
              <a:rPr lang="ko-KR" altLang="en-US" sz="14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테라텀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 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접속 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속도 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19200bps , 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흐름제어 없음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</a:p>
          <a:p>
            <a:pPr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ⓒ 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login : root / password: </a:t>
            </a:r>
            <a:r>
              <a:rPr lang="en-US" altLang="ko-KR" sz="14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wintek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</a:t>
            </a:r>
            <a:r>
              <a:rPr lang="ko-KR" altLang="en-US" sz="14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정상연결시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[</a:t>
            </a:r>
            <a:r>
              <a:rPr lang="en-US" altLang="ko-KR" sz="14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MCUServer:root@download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]</a:t>
            </a:r>
          </a:p>
          <a:p>
            <a:pPr>
              <a:defRPr/>
            </a:pP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ⓓ </a:t>
            </a:r>
            <a:r>
              <a:rPr lang="en-US" altLang="ko-KR" sz="14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ip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설정 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</a:t>
            </a:r>
            <a:r>
              <a:rPr lang="en-US" altLang="ko-KR" sz="14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ipconfig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192.168.5.233 255.255.255.0 192.168.5.1 enter auto booting (1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분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</a:p>
          <a:p>
            <a:pPr>
              <a:defRPr/>
            </a:pP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ⓔ 장치 후면 </a:t>
            </a:r>
            <a:r>
              <a:rPr lang="en-US" altLang="ko-KR" sz="14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ethernet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포트와 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PC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간 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LAN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케이블로 연결</a:t>
            </a: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accent6">
                  <a:lumMod val="7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41986" name="Picture 2" descr="셀프최종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9661" y="3139415"/>
            <a:ext cx="4098848" cy="1873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7860" y="4076295"/>
            <a:ext cx="657341" cy="503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직사각형 12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시스템 설정 </a:t>
            </a:r>
            <a:endParaRPr lang="ko-KR" altLang="en-US" sz="1600" dirty="0"/>
          </a:p>
        </p:txBody>
      </p:sp>
      <p:sp>
        <p:nvSpPr>
          <p:cNvPr id="14" name="직사각형 13"/>
          <p:cNvSpPr/>
          <p:nvPr/>
        </p:nvSpPr>
        <p:spPr>
          <a:xfrm>
            <a:off x="4303618" y="6616793"/>
            <a:ext cx="274414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19</a:t>
            </a:r>
            <a:endParaRPr lang="ko-KR" altLang="en-US" sz="600" b="1" dirty="0"/>
          </a:p>
        </p:txBody>
      </p:sp>
      <p:cxnSp>
        <p:nvCxnSpPr>
          <p:cNvPr id="3" name="연결선: 구부러짐 2">
            <a:extLst>
              <a:ext uri="{FF2B5EF4-FFF2-40B4-BE49-F238E27FC236}">
                <a16:creationId xmlns:a16="http://schemas.microsoft.com/office/drawing/2014/main" id="{D8661FC1-96ED-4DCB-A025-55F2ACE02A01}"/>
              </a:ext>
            </a:extLst>
          </p:cNvPr>
          <p:cNvCxnSpPr>
            <a:cxnSpLocks/>
            <a:stCxn id="41986" idx="3"/>
            <a:endCxn id="11" idx="1"/>
          </p:cNvCxnSpPr>
          <p:nvPr/>
        </p:nvCxnSpPr>
        <p:spPr>
          <a:xfrm>
            <a:off x="5088509" y="4076295"/>
            <a:ext cx="1129351" cy="251638"/>
          </a:xfrm>
          <a:prstGeom prst="curvedConnector3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 descr="D:\남일준\WTLAN-96G TEST\EMS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714620"/>
            <a:ext cx="3929090" cy="36433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68" name="직사각형 267"/>
          <p:cNvSpPr/>
          <p:nvPr/>
        </p:nvSpPr>
        <p:spPr bwMode="auto">
          <a:xfrm>
            <a:off x="357158" y="571483"/>
            <a:ext cx="8286808" cy="1477315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Tx/>
              <a:buChar char="□"/>
              <a:defRPr/>
            </a:pPr>
            <a:r>
              <a: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EMS </a:t>
            </a:r>
            <a:r>
              <a:rPr lang="ko-KR" altLang="en-US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접속방법</a:t>
            </a:r>
            <a:endParaRPr lang="en-US" altLang="ko-KR" sz="1600" u="sng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ⓐ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login : root / password: root123 </a:t>
            </a:r>
          </a:p>
          <a:p>
            <a:pPr>
              <a:defRPr/>
            </a:pP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ⓑ 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root 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추가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/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변경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/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삭제 버튼을 눌러 </a:t>
            </a:r>
            <a:r>
              <a:rPr lang="ko-KR" altLang="en-US" sz="14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장비측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4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ip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를 입력</a:t>
            </a: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ⓒ </a:t>
            </a:r>
            <a:r>
              <a:rPr lang="ko-KR" altLang="en-US" sz="14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노드가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생성되면 </a:t>
            </a:r>
            <a:r>
              <a:rPr lang="ko-KR" altLang="en-US" sz="14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더블클릭하여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장비제어 시작</a:t>
            </a:r>
          </a:p>
          <a:p>
            <a:pPr>
              <a:defRPr/>
            </a:pP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15" name="그림 14" descr="D:\남일준\WTLAN-96G TEST\EMSMAIN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40" y="2714620"/>
            <a:ext cx="4071966" cy="36433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7" name="그림 1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43174" y="3857628"/>
            <a:ext cx="879448" cy="992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직사각형 9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시스템 설정 </a:t>
            </a:r>
            <a:endParaRPr lang="ko-KR" altLang="en-US" sz="1600" dirty="0"/>
          </a:p>
        </p:txBody>
      </p:sp>
      <p:sp>
        <p:nvSpPr>
          <p:cNvPr id="13" name="직사각형 12"/>
          <p:cNvSpPr/>
          <p:nvPr/>
        </p:nvSpPr>
        <p:spPr>
          <a:xfrm>
            <a:off x="59444" y="67684"/>
            <a:ext cx="3298110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운용 및 설정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8" name="직사각형 7"/>
          <p:cNvSpPr/>
          <p:nvPr/>
        </p:nvSpPr>
        <p:spPr>
          <a:xfrm>
            <a:off x="4303618" y="6616793"/>
            <a:ext cx="274414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20</a:t>
            </a:r>
            <a:endParaRPr lang="ko-KR" altLang="en-US" sz="600" b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 descr="D:\남일준\WTLAN-96G TEST\MCU파라메타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071679"/>
            <a:ext cx="6286544" cy="385765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9" name="직사각형 8"/>
          <p:cNvSpPr/>
          <p:nvPr/>
        </p:nvSpPr>
        <p:spPr>
          <a:xfrm>
            <a:off x="2928927" y="4429136"/>
            <a:ext cx="1630554" cy="276987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ea typeface="나눔바른고딕" panose="020B0603020101020101" pitchFamily="50" charset="-127"/>
              </a:rPr>
              <a:t>운용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ea typeface="나눔바른고딕" panose="020B0603020101020101" pitchFamily="50" charset="-127"/>
              </a:rPr>
              <a:t>PC  Trap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ea typeface="나눔바른고딕" panose="020B0603020101020101" pitchFamily="50" charset="-127"/>
              </a:rPr>
              <a:t>ip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ea typeface="나눔바른고딕" panose="020B0603020101020101" pitchFamily="50" charset="-127"/>
              </a:rPr>
              <a:t>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ea typeface="나눔바른고딕" panose="020B0603020101020101" pitchFamily="50" charset="-127"/>
              </a:rPr>
              <a:t>설정</a:t>
            </a:r>
            <a:endParaRPr lang="ko-KR" altLang="en-US" sz="1200" dirty="0">
              <a:solidFill>
                <a:srgbClr val="FF0000"/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571604" y="4429133"/>
            <a:ext cx="1285884" cy="857256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4" rIns="91430" bIns="45714" rtlCol="0" anchor="ctr"/>
          <a:lstStyle/>
          <a:p>
            <a:pPr algn="ctr"/>
            <a:endParaRPr lang="ko-KR" altLang="en-US"/>
          </a:p>
        </p:txBody>
      </p:sp>
      <p:sp>
        <p:nvSpPr>
          <p:cNvPr id="268" name="직사각형 267"/>
          <p:cNvSpPr/>
          <p:nvPr/>
        </p:nvSpPr>
        <p:spPr bwMode="auto">
          <a:xfrm>
            <a:off x="357158" y="571480"/>
            <a:ext cx="8286808" cy="126187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Tx/>
              <a:buChar char="□"/>
              <a:defRPr/>
            </a:pPr>
            <a:r>
              <a: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EMS </a:t>
            </a:r>
            <a:r>
              <a:rPr lang="ko-KR" altLang="en-US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접속방법</a:t>
            </a:r>
            <a:endParaRPr lang="en-US" altLang="ko-KR" sz="1600" u="sng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ⓐ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MCU 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클릭하여 </a:t>
            </a:r>
            <a:r>
              <a:rPr lang="ko-KR" altLang="en-US" sz="14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파라메타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창을 선택</a:t>
            </a: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ⓑ 운용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PC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 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IP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를 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Trap IP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창에 입력하여 경보를 활성화 한다 </a:t>
            </a: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시스템 설정 </a:t>
            </a:r>
            <a:endParaRPr lang="ko-KR" altLang="en-US" sz="1600" dirty="0"/>
          </a:p>
        </p:txBody>
      </p:sp>
      <p:sp>
        <p:nvSpPr>
          <p:cNvPr id="15" name="직사각형 14"/>
          <p:cNvSpPr/>
          <p:nvPr/>
        </p:nvSpPr>
        <p:spPr>
          <a:xfrm>
            <a:off x="59444" y="67684"/>
            <a:ext cx="3298110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운용 및 설정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4303618" y="6616793"/>
            <a:ext cx="274414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21</a:t>
            </a:r>
            <a:endParaRPr lang="ko-KR" altLang="en-US" sz="600" b="1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직사각형 267"/>
          <p:cNvSpPr/>
          <p:nvPr/>
        </p:nvSpPr>
        <p:spPr bwMode="auto">
          <a:xfrm>
            <a:off x="357159" y="714358"/>
            <a:ext cx="2143140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Tx/>
              <a:buChar char="□"/>
              <a:defRPr/>
            </a:pP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MCU  Provision</a:t>
            </a:r>
          </a:p>
        </p:txBody>
      </p:sp>
      <p:pic>
        <p:nvPicPr>
          <p:cNvPr id="14" name="그림 13" descr="D:\남일준\WTLAN-96G TEST\MCU파라메타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884" y="1398494"/>
            <a:ext cx="4071966" cy="4500594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6" name="직사각형 5"/>
          <p:cNvSpPr/>
          <p:nvPr/>
        </p:nvSpPr>
        <p:spPr bwMode="auto">
          <a:xfrm>
            <a:off x="4449850" y="1398494"/>
            <a:ext cx="4714876" cy="1631204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ACO/History LED</a:t>
            </a: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  ACO Mode  </a:t>
            </a: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Delay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경보해제 후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10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초 후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자동가청경보음을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해제하게 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Manual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사용자 의해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가청경보음을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해제하게 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ACO Lock :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가청경보음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사용여부를 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ACO :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가청경보음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발생시 경보를 중지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History LED Off : History LED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를 소등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8" name="직사각형 7"/>
          <p:cNvSpPr/>
          <p:nvPr/>
        </p:nvSpPr>
        <p:spPr bwMode="auto">
          <a:xfrm>
            <a:off x="4432760" y="3415553"/>
            <a:ext cx="4857752" cy="126187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etc</a:t>
            </a: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Date.Time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시스템 날짜시간 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Alarm Release Time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시스템 경보 해제 유효시간 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FAN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상태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 FAN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동작 유무에 대한 상태보고 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History LED Off : History LED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를 소등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운용관리 </a:t>
            </a:r>
            <a:endParaRPr lang="ko-KR" altLang="en-US" sz="1600" dirty="0"/>
          </a:p>
        </p:txBody>
      </p:sp>
      <p:sp>
        <p:nvSpPr>
          <p:cNvPr id="16" name="직사각형 15"/>
          <p:cNvSpPr/>
          <p:nvPr/>
        </p:nvSpPr>
        <p:spPr>
          <a:xfrm>
            <a:off x="59444" y="67684"/>
            <a:ext cx="3298110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운용 및 설정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4303618" y="6616793"/>
            <a:ext cx="274414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22</a:t>
            </a:r>
            <a:endParaRPr lang="ko-KR" altLang="en-US" sz="600" b="1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 descr="D:\남일준\WTLAN-96G TEST\MCU슬롯타입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9" y="1285862"/>
            <a:ext cx="4071966" cy="228601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4" name="직사각형 13"/>
          <p:cNvSpPr/>
          <p:nvPr/>
        </p:nvSpPr>
        <p:spPr bwMode="auto">
          <a:xfrm>
            <a:off x="4429124" y="1285861"/>
            <a:ext cx="4572001" cy="89254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슬롯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Type</a:t>
            </a: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해당 슬롯의 장치를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운영하기위해서는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실장된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장치와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슬롯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Type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 동일해야 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EMS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를 이용하여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제어가능함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5" name="직사각형 14"/>
          <p:cNvSpPr/>
          <p:nvPr/>
        </p:nvSpPr>
        <p:spPr bwMode="auto">
          <a:xfrm>
            <a:off x="4571999" y="4143380"/>
            <a:ext cx="4572001" cy="707874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경보</a:t>
            </a: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현재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MCU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에서 발생된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Current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경보를 보여줌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0533" y="3962681"/>
            <a:ext cx="4050105" cy="228601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12" name="직사각형 11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운용관리 </a:t>
            </a:r>
            <a:endParaRPr lang="ko-KR" altLang="en-US" sz="1600" dirty="0"/>
          </a:p>
        </p:txBody>
      </p:sp>
      <p:sp>
        <p:nvSpPr>
          <p:cNvPr id="13" name="직사각형 12"/>
          <p:cNvSpPr/>
          <p:nvPr/>
        </p:nvSpPr>
        <p:spPr bwMode="auto">
          <a:xfrm>
            <a:off x="357159" y="714358"/>
            <a:ext cx="2143140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Tx/>
              <a:buChar char="□"/>
              <a:defRPr/>
            </a:pP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MCU  Provision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59444" y="67684"/>
            <a:ext cx="3298110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운용 및 설정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4303618" y="6616793"/>
            <a:ext cx="274414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23</a:t>
            </a:r>
            <a:endParaRPr lang="ko-KR" altLang="en-US" sz="600" b="1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4" name="직사각형 13"/>
          <p:cNvSpPr/>
          <p:nvPr/>
        </p:nvSpPr>
        <p:spPr bwMode="auto">
          <a:xfrm>
            <a:off x="4477303" y="1425388"/>
            <a:ext cx="4572001" cy="707874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경보등급</a:t>
            </a: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각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유니트의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ID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를 선택한 후 경보등급이 설정가능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5" name="직사각형 14"/>
          <p:cNvSpPr/>
          <p:nvPr/>
        </p:nvSpPr>
        <p:spPr bwMode="auto">
          <a:xfrm>
            <a:off x="4470296" y="4059048"/>
            <a:ext cx="4572001" cy="1631204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관리</a:t>
            </a: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 Version  :   MCU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버전정보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성능초기화 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운용되는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모든장치의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성능을 초기화함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MCU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재시작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운용되고 있는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MCU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를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재부팅함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          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부팅시간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분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2">
                    <a:lumMod val="7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회선장애없음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2">
                  <a:lumMod val="7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시스템초기화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운용되고 있는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모든시스템을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초기화함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          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부팅시간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(3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분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회선장애발생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FF00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11" name="그림 10" descr="D:\남일준\WTLAN-96G TEST\MCU경보등급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6865" y="1429025"/>
            <a:ext cx="4023770" cy="228601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2" name="그림 11" descr="D:\남일준\WTLAN-96G TEST\MCU관리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482" y="4071944"/>
            <a:ext cx="4034118" cy="228601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6" name="직사각형 15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운용관리 </a:t>
            </a:r>
            <a:endParaRPr lang="ko-KR" altLang="en-US" sz="1600" dirty="0"/>
          </a:p>
        </p:txBody>
      </p:sp>
      <p:sp>
        <p:nvSpPr>
          <p:cNvPr id="17" name="직사각형 16"/>
          <p:cNvSpPr/>
          <p:nvPr/>
        </p:nvSpPr>
        <p:spPr bwMode="auto">
          <a:xfrm>
            <a:off x="357159" y="714358"/>
            <a:ext cx="2143140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Tx/>
              <a:buChar char="□"/>
              <a:defRPr/>
            </a:pP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MCU  Provision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59444" y="67684"/>
            <a:ext cx="3298110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운용 및 설정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4303618" y="6616793"/>
            <a:ext cx="274414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24</a:t>
            </a:r>
            <a:endParaRPr lang="ko-KR" altLang="en-US" sz="600" b="1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5" name="직사각형 14"/>
          <p:cNvSpPr/>
          <p:nvPr/>
        </p:nvSpPr>
        <p:spPr bwMode="auto">
          <a:xfrm>
            <a:off x="5000628" y="1357301"/>
            <a:ext cx="3963860" cy="4924413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400" u="sng" dirty="0" err="1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파라메타</a:t>
            </a: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-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Descrption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: RT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회선  주석을 입력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- Link State : DCC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통신시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DownLink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고정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-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Monitering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: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경보 보고 유무설정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- Optic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Tx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Power :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광출력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유무 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- Wan Rate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청약속도 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- RT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IP/SN/GW : RT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모뎀 시험용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IP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설정가능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시험후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초기루백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ip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로 변경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- RT Reset : RT(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모뎀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를  원격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리셋함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- RT Ping : RT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에서 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Ping test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가능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Tx/>
              <a:buChar char="-"/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Tx/>
              <a:buChar char="-"/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Tx/>
              <a:buChar char="-"/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Port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Monitering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모뎀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LAN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 경보보고 유무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Auto Negotiator : LAN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 자동정합 여부설정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LAN Speed : LAN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속도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10M/100M/1G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Duplex : Duplex (Half/Full)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Flow Control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흐름제어 유무설정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In/Egress Rate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Limite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: RT 8Port LAN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속도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(10M~1G)</a:t>
            </a: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FF0000"/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운용관리 </a:t>
            </a:r>
            <a:endParaRPr lang="ko-KR" altLang="en-US" sz="1600" dirty="0"/>
          </a:p>
        </p:txBody>
      </p:sp>
      <p:sp>
        <p:nvSpPr>
          <p:cNvPr id="11" name="직사각형 10"/>
          <p:cNvSpPr/>
          <p:nvPr/>
        </p:nvSpPr>
        <p:spPr bwMode="auto">
          <a:xfrm>
            <a:off x="357159" y="714358"/>
            <a:ext cx="2143140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Tx/>
              <a:buChar char="□"/>
              <a:defRPr/>
            </a:pP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RIU16  Provision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59444" y="67684"/>
            <a:ext cx="3298110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운용 및 설정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4303618" y="6616793"/>
            <a:ext cx="274414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25</a:t>
            </a:r>
            <a:endParaRPr lang="ko-KR" altLang="en-US" sz="600" b="1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A5E961FA-EA08-F8CE-E6CE-EB6708C421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8" y="1387018"/>
            <a:ext cx="4502873" cy="4756624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36CD7F6E-A163-B08A-CAB3-00A243259D02}"/>
              </a:ext>
            </a:extLst>
          </p:cNvPr>
          <p:cNvSpPr/>
          <p:nvPr/>
        </p:nvSpPr>
        <p:spPr>
          <a:xfrm>
            <a:off x="2730172" y="2492896"/>
            <a:ext cx="1872208" cy="1163493"/>
          </a:xfrm>
          <a:prstGeom prst="rect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7" name="직선 화살표 연결선 6">
            <a:extLst>
              <a:ext uri="{FF2B5EF4-FFF2-40B4-BE49-F238E27FC236}">
                <a16:creationId xmlns:a16="http://schemas.microsoft.com/office/drawing/2014/main" id="{7C7F464D-E2E9-B295-44BF-CB5ED33098CD}"/>
              </a:ext>
            </a:extLst>
          </p:cNvPr>
          <p:cNvCxnSpPr>
            <a:stCxn id="5" idx="3"/>
          </p:cNvCxnSpPr>
          <p:nvPr/>
        </p:nvCxnSpPr>
        <p:spPr>
          <a:xfrm>
            <a:off x="4602380" y="3074643"/>
            <a:ext cx="545684" cy="21034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4" name="직사각형 13"/>
          <p:cNvSpPr/>
          <p:nvPr/>
        </p:nvSpPr>
        <p:spPr bwMode="auto">
          <a:xfrm>
            <a:off x="4450410" y="1344707"/>
            <a:ext cx="4572001" cy="2000536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DDM</a:t>
            </a: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 포트의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DDM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정보를 보여 준다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RIU16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   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 TX:1550 /RX:1310) 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          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출력레벨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(-3dBm~-11dBm)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          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수신레벨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(-19dBm)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OIU1000-LD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 TX:1310 /RX:1550)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          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출력레벨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(-3dBm~-11dBm)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          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수신레벨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(-19dBm)</a:t>
            </a:r>
          </a:p>
        </p:txBody>
      </p:sp>
      <p:sp>
        <p:nvSpPr>
          <p:cNvPr id="15" name="직사각형 14"/>
          <p:cNvSpPr/>
          <p:nvPr/>
        </p:nvSpPr>
        <p:spPr bwMode="auto">
          <a:xfrm>
            <a:off x="4440326" y="4025153"/>
            <a:ext cx="4572001" cy="2000536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경보</a:t>
            </a: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   RIU16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유니트에서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발생한 경보를 보여줌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RIU-16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 대한 발령경보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1) LOS  :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광수신장애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2)Optic RX Power Low 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 수신레벨 낮음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 -14dBm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이하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3)Optic RX Power High 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광수신레벨 높음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(-11dBm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이하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13" name="그림 1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9021" y="1390373"/>
            <a:ext cx="4031617" cy="242889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6" name="그림 1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7556" y="4071944"/>
            <a:ext cx="4052047" cy="235745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2" name="직사각형 11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운용관리 </a:t>
            </a:r>
            <a:endParaRPr lang="ko-KR" altLang="en-US" sz="1600" dirty="0"/>
          </a:p>
        </p:txBody>
      </p:sp>
      <p:sp>
        <p:nvSpPr>
          <p:cNvPr id="17" name="직사각형 16"/>
          <p:cNvSpPr/>
          <p:nvPr/>
        </p:nvSpPr>
        <p:spPr bwMode="auto">
          <a:xfrm>
            <a:off x="357159" y="714358"/>
            <a:ext cx="2143140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Tx/>
              <a:buChar char="□"/>
              <a:defRPr/>
            </a:pP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RIU16  Provision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59444" y="67684"/>
            <a:ext cx="3298110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운용 및 설정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4303618" y="6616793"/>
            <a:ext cx="274414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26</a:t>
            </a:r>
            <a:endParaRPr lang="ko-KR" altLang="en-US" sz="600" b="1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5" name="직사각형 14"/>
          <p:cNvSpPr/>
          <p:nvPr/>
        </p:nvSpPr>
        <p:spPr bwMode="auto">
          <a:xfrm>
            <a:off x="4455457" y="4045050"/>
            <a:ext cx="4572001" cy="1446538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포트정보</a:t>
            </a: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RT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장치의 송수신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MAC Address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보여줌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Excel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파일로 저장가능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DCC Port : RIU16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과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RT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간에 통신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MAC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주소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Opt Port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시스템간에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광측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MAC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주소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Port1~16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해당포트에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가입자측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MAC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주소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11" name="그림 1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518" y="1428737"/>
            <a:ext cx="4052606" cy="25003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2" name="그림 11" descr="D:\남일준\WTLAN_96G\EMS_메뉴얼작업\RIU16포트정보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8376" y="4089865"/>
            <a:ext cx="4060748" cy="235745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7" name="직사각형 16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운용관리 </a:t>
            </a:r>
            <a:endParaRPr lang="ko-KR" altLang="en-US" sz="1600" dirty="0"/>
          </a:p>
        </p:txBody>
      </p:sp>
      <p:sp>
        <p:nvSpPr>
          <p:cNvPr id="18" name="직사각형 17"/>
          <p:cNvSpPr/>
          <p:nvPr/>
        </p:nvSpPr>
        <p:spPr bwMode="auto">
          <a:xfrm>
            <a:off x="357159" y="714358"/>
            <a:ext cx="2143140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Tx/>
              <a:buChar char="□"/>
              <a:defRPr/>
            </a:pP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RIU16  Provision</a:t>
            </a:r>
          </a:p>
        </p:txBody>
      </p:sp>
      <p:sp>
        <p:nvSpPr>
          <p:cNvPr id="22" name="직사각형 21"/>
          <p:cNvSpPr/>
          <p:nvPr/>
        </p:nvSpPr>
        <p:spPr>
          <a:xfrm>
            <a:off x="59444" y="67684"/>
            <a:ext cx="3298110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운용 및 설정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4303618" y="6616793"/>
            <a:ext cx="274414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27</a:t>
            </a:r>
            <a:endParaRPr lang="ko-KR" altLang="en-US" sz="600" b="1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3D267466-7310-4511-B962-824CFFD1C5AF}"/>
              </a:ext>
            </a:extLst>
          </p:cNvPr>
          <p:cNvSpPr/>
          <p:nvPr/>
        </p:nvSpPr>
        <p:spPr bwMode="auto">
          <a:xfrm>
            <a:off x="4590223" y="1351017"/>
            <a:ext cx="4437236" cy="2554533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PM</a:t>
            </a: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 RT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장치의 송수신 속도 및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패킷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Counter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확인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228600" indent="-228600" algn="l">
              <a:buAutoNum type="arabicParenR"/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Port Data Rate : RT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모뎀에 대한 송수신 데이터속도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228600" indent="-228600" algn="l">
              <a:buAutoNum type="arabicParenR"/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Up port Tx: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카메라 신호를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집선하여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송신하는 트래픽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Up port Rx: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서버측 제어신호를 수신하는 트래픽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port1~8 Rx:  RT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랜포트별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카메라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수신트래픽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port1~8 Tx:  RT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랜포트별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서버측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수신트래픽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2) PM Information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-RT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각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랜포트별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송수신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패킷카운터값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확인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9" name="왼쪽 중괄호 18">
            <a:extLst>
              <a:ext uri="{FF2B5EF4-FFF2-40B4-BE49-F238E27FC236}">
                <a16:creationId xmlns:a16="http://schemas.microsoft.com/office/drawing/2014/main" id="{285DF7A8-5225-4928-9C88-7E23B5471B39}"/>
              </a:ext>
            </a:extLst>
          </p:cNvPr>
          <p:cNvSpPr/>
          <p:nvPr/>
        </p:nvSpPr>
        <p:spPr>
          <a:xfrm rot="5400000" flipH="1">
            <a:off x="2934227" y="2152127"/>
            <a:ext cx="546476" cy="1649028"/>
          </a:xfrm>
          <a:prstGeom prst="leftBrace">
            <a:avLst>
              <a:gd name="adj1" fmla="val 8333"/>
              <a:gd name="adj2" fmla="val 52841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70B87A2-6AFD-45E7-98A9-9CBA0AEAECBE}"/>
              </a:ext>
            </a:extLst>
          </p:cNvPr>
          <p:cNvSpPr txBox="1"/>
          <p:nvPr/>
        </p:nvSpPr>
        <p:spPr>
          <a:xfrm>
            <a:off x="2500298" y="3196970"/>
            <a:ext cx="14143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rgbClr val="FF0000"/>
                </a:solidFill>
              </a:rPr>
              <a:t>누적치 패킷 수</a:t>
            </a:r>
            <a:r>
              <a:rPr lang="en-US" altLang="ko-KR" sz="1200" dirty="0">
                <a:solidFill>
                  <a:srgbClr val="FF0000"/>
                </a:solidFill>
              </a:rPr>
              <a:t> </a:t>
            </a:r>
            <a:endParaRPr lang="ko-KR" altLang="en-US" sz="1200" dirty="0">
              <a:solidFill>
                <a:srgbClr val="FF0000"/>
              </a:solidFill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B17598FB-DB5E-4822-8543-B3CFCEED751F}"/>
              </a:ext>
            </a:extLst>
          </p:cNvPr>
          <p:cNvSpPr/>
          <p:nvPr/>
        </p:nvSpPr>
        <p:spPr>
          <a:xfrm>
            <a:off x="545685" y="2109205"/>
            <a:ext cx="1322773" cy="1209127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A1B14AA-4558-464F-A0A5-AB1209055AA0}"/>
              </a:ext>
            </a:extLst>
          </p:cNvPr>
          <p:cNvSpPr txBox="1"/>
          <p:nvPr/>
        </p:nvSpPr>
        <p:spPr>
          <a:xfrm>
            <a:off x="656784" y="1432102"/>
            <a:ext cx="6449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rgbClr val="FF0000"/>
                </a:solidFill>
              </a:rPr>
              <a:t>송신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26FD99E-F1DA-4C9D-9D52-85929169E430}"/>
              </a:ext>
            </a:extLst>
          </p:cNvPr>
          <p:cNvSpPr txBox="1"/>
          <p:nvPr/>
        </p:nvSpPr>
        <p:spPr>
          <a:xfrm>
            <a:off x="1301689" y="1432102"/>
            <a:ext cx="6449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rgbClr val="FF0000"/>
                </a:solidFill>
              </a:rPr>
              <a:t>수신</a:t>
            </a:r>
          </a:p>
        </p:txBody>
      </p:sp>
      <p:sp>
        <p:nvSpPr>
          <p:cNvPr id="25" name="화살표: 위쪽 24">
            <a:extLst>
              <a:ext uri="{FF2B5EF4-FFF2-40B4-BE49-F238E27FC236}">
                <a16:creationId xmlns:a16="http://schemas.microsoft.com/office/drawing/2014/main" id="{32886DA8-498C-4B9B-B4A9-4CF969CDF607}"/>
              </a:ext>
            </a:extLst>
          </p:cNvPr>
          <p:cNvSpPr/>
          <p:nvPr/>
        </p:nvSpPr>
        <p:spPr>
          <a:xfrm>
            <a:off x="853366" y="1843653"/>
            <a:ext cx="177553" cy="195309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화살표: 위쪽 25">
            <a:extLst>
              <a:ext uri="{FF2B5EF4-FFF2-40B4-BE49-F238E27FC236}">
                <a16:creationId xmlns:a16="http://schemas.microsoft.com/office/drawing/2014/main" id="{B75DE896-B538-4917-9B65-D2CEA73F7F8B}"/>
              </a:ext>
            </a:extLst>
          </p:cNvPr>
          <p:cNvSpPr/>
          <p:nvPr/>
        </p:nvSpPr>
        <p:spPr>
          <a:xfrm rot="10800000">
            <a:off x="1421536" y="1867700"/>
            <a:ext cx="177553" cy="195309"/>
          </a:xfrm>
          <a:prstGeom prst="up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4" name="직사각형 13"/>
          <p:cNvSpPr/>
          <p:nvPr/>
        </p:nvSpPr>
        <p:spPr bwMode="auto">
          <a:xfrm>
            <a:off x="4431361" y="1338538"/>
            <a:ext cx="4429124" cy="1077206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MISC</a:t>
            </a: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   RIU16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및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RT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장치의 버전 확인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버전표시가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N/A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로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보일경우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장치와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RT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모뎀간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광미접속 및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DCC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통신상태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불량시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표시됨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16" name="그림 15" descr="D:\남일준\WTLAN_96G\EMS_메뉴얼작업\RIU16MIS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343" y="1408283"/>
            <a:ext cx="4015365" cy="25003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0" name="직사각형 9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운용관리 </a:t>
            </a:r>
            <a:endParaRPr lang="ko-KR" altLang="en-US" sz="1600" dirty="0"/>
          </a:p>
        </p:txBody>
      </p:sp>
      <p:sp>
        <p:nvSpPr>
          <p:cNvPr id="11" name="직사각형 10"/>
          <p:cNvSpPr/>
          <p:nvPr/>
        </p:nvSpPr>
        <p:spPr bwMode="auto">
          <a:xfrm>
            <a:off x="357159" y="714358"/>
            <a:ext cx="2143140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Tx/>
              <a:buChar char="□"/>
              <a:defRPr/>
            </a:pP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RIU16  Provision</a:t>
            </a:r>
          </a:p>
        </p:txBody>
      </p:sp>
      <p:sp>
        <p:nvSpPr>
          <p:cNvPr id="17" name="직사각형 16"/>
          <p:cNvSpPr/>
          <p:nvPr/>
        </p:nvSpPr>
        <p:spPr>
          <a:xfrm>
            <a:off x="59444" y="67684"/>
            <a:ext cx="3298110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운용 및 설정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4303618" y="6616793"/>
            <a:ext cx="274414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28</a:t>
            </a:r>
            <a:endParaRPr lang="ko-KR" altLang="en-US" sz="6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직사각형 38"/>
          <p:cNvSpPr/>
          <p:nvPr/>
        </p:nvSpPr>
        <p:spPr>
          <a:xfrm>
            <a:off x="59447" y="67684"/>
            <a:ext cx="3012357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Ⅰ.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장치 개요 및 구성 망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500035" y="857235"/>
            <a:ext cx="8143932" cy="5262967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defRPr/>
            </a:pP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사회적 보안 </a:t>
            </a:r>
            <a:r>
              <a:rPr lang="en-US" altLang="ko-KR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ISSUE</a:t>
            </a: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와 고객측  </a:t>
            </a:r>
            <a:r>
              <a:rPr lang="en-US" altLang="ko-KR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Camera</a:t>
            </a: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의 고용량화 및 다양한 서비스와 </a:t>
            </a:r>
            <a:r>
              <a:rPr lang="ko-KR" altLang="en-US" sz="1600" dirty="0" err="1"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콘텐츠</a:t>
            </a:r>
            <a:r>
              <a:rPr lang="ko-KR" altLang="en-US" sz="1600" dirty="0" err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가</a:t>
            </a:r>
            <a:endParaRPr lang="en-US" altLang="ko-KR" sz="1600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600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늘어나면서  가입자의 소요 대역폭 및 혼잡상태가 크게 증가상태입니다</a:t>
            </a:r>
            <a:r>
              <a:rPr lang="en-US" altLang="ko-KR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  <a:p>
            <a:pPr algn="l">
              <a:defRPr/>
            </a:pPr>
            <a:endParaRPr lang="en-US" altLang="ko-KR" sz="1600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본  </a:t>
            </a:r>
            <a:r>
              <a:rPr lang="en-US" altLang="ko-KR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WTLAN-96G</a:t>
            </a: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는 급변하는 가입자 환경에 대응하기 위해 개발된 대용량 </a:t>
            </a:r>
            <a:r>
              <a:rPr lang="en-US" altLang="ko-KR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CCTV</a:t>
            </a:r>
          </a:p>
          <a:p>
            <a:pPr algn="l">
              <a:defRPr/>
            </a:pPr>
            <a:endParaRPr lang="en-US" altLang="ko-KR" sz="1600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전용장치입니다</a:t>
            </a:r>
            <a:r>
              <a:rPr lang="en-US" altLang="ko-KR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  <a:p>
            <a:pPr algn="l">
              <a:defRPr/>
            </a:pPr>
            <a:endParaRPr lang="en-US" altLang="ko-KR" sz="1600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WTLAN-96G  (</a:t>
            </a:r>
            <a:r>
              <a:rPr lang="ko-KR" altLang="en-US" sz="1600" dirty="0" err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집합형</a:t>
            </a: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장치</a:t>
            </a:r>
            <a:r>
              <a:rPr lang="en-US" altLang="ko-KR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 </a:t>
            </a: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는 광 선로를 이용하여 </a:t>
            </a:r>
            <a:r>
              <a:rPr lang="en-US" altLang="ko-KR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Ethernet Interface</a:t>
            </a: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를</a:t>
            </a:r>
            <a:r>
              <a:rPr lang="en-US" altLang="ko-KR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제공</a:t>
            </a:r>
            <a:endParaRPr lang="en-US" altLang="ko-KR" sz="1600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600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 선로를 통해  </a:t>
            </a:r>
            <a:r>
              <a:rPr lang="en-US" altLang="ko-KR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RT</a:t>
            </a: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와 연결되고  </a:t>
            </a:r>
            <a:r>
              <a:rPr lang="en-US" altLang="ko-KR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RT</a:t>
            </a: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에서 수집된 신호를  </a:t>
            </a:r>
            <a:r>
              <a:rPr lang="en-US" altLang="ko-KR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COT</a:t>
            </a: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에서</a:t>
            </a:r>
            <a:r>
              <a:rPr lang="en-US" altLang="ko-KR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Multiplexing</a:t>
            </a: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하여</a:t>
            </a:r>
            <a:endParaRPr lang="en-US" altLang="ko-KR" sz="1600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600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상향으로 전송됩니다</a:t>
            </a:r>
            <a:r>
              <a:rPr lang="en-US" altLang="ko-KR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  <a:p>
            <a:pPr algn="l">
              <a:defRPr/>
            </a:pPr>
            <a:endParaRPr lang="en-US" altLang="ko-KR" sz="1600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또한 광 </a:t>
            </a:r>
            <a:r>
              <a:rPr lang="ko-KR" altLang="en-US" sz="1600" dirty="0" err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유니트를</a:t>
            </a: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구비하여 전송거리 및 전송속도에 따라  </a:t>
            </a:r>
            <a:r>
              <a:rPr lang="ko-KR" altLang="en-US" sz="1600" dirty="0" err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망구성이</a:t>
            </a: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가능하며</a:t>
            </a:r>
            <a:endParaRPr lang="en-US" altLang="ko-KR" sz="1600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600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고객 솔루션에 따라 다양한 서비스가 </a:t>
            </a:r>
            <a:r>
              <a:rPr lang="ko-KR" altLang="en-US" sz="1600" dirty="0" err="1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제공가능한</a:t>
            </a:r>
            <a:r>
              <a:rPr lang="ko-KR" altLang="en-US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장치입니다</a:t>
            </a:r>
            <a:r>
              <a:rPr lang="en-US" altLang="ko-KR" sz="1600" dirty="0"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  <a:p>
            <a:pPr algn="l">
              <a:defRPr/>
            </a:pPr>
            <a:endParaRPr lang="en-US" altLang="ko-KR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ko-KR" altLang="en-US" sz="1600" b="1" dirty="0">
              <a:solidFill>
                <a:srgbClr val="7198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시스템 개요</a:t>
            </a:r>
            <a:endParaRPr lang="ko-KR" altLang="en-US" sz="1600" dirty="0"/>
          </a:p>
        </p:txBody>
      </p:sp>
      <p:sp>
        <p:nvSpPr>
          <p:cNvPr id="6" name="직사각형 5"/>
          <p:cNvSpPr/>
          <p:nvPr/>
        </p:nvSpPr>
        <p:spPr>
          <a:xfrm>
            <a:off x="4303618" y="6616793"/>
            <a:ext cx="229530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1</a:t>
            </a:r>
            <a:endParaRPr lang="ko-KR" altLang="en-US" sz="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4" name="직사각형 13"/>
          <p:cNvSpPr/>
          <p:nvPr/>
        </p:nvSpPr>
        <p:spPr bwMode="auto">
          <a:xfrm>
            <a:off x="5286380" y="1348054"/>
            <a:ext cx="3570752" cy="2185201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400" u="sng" dirty="0" err="1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파라메타</a:t>
            </a: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Descrption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회선  주석을 입력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한글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16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자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Monitering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: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경보 보고 유무설정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Enable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경보감지 활성화상태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Disable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경보감지 비활성화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- Speed : 1G or 10G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설정가능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- Optic Tx Power :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광출력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유무 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  on :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광소스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출력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  off :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광소스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출력 차단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 Auto Nego :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 자동협상기능 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61443" name="Picture 3" descr="XGIUDD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457" y="4071376"/>
            <a:ext cx="4643171" cy="228601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2" name="직사각형 11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운용관리 </a:t>
            </a:r>
            <a:endParaRPr lang="ko-KR" altLang="en-US" sz="1600" dirty="0"/>
          </a:p>
        </p:txBody>
      </p:sp>
      <p:sp>
        <p:nvSpPr>
          <p:cNvPr id="13" name="직사각형 12"/>
          <p:cNvSpPr/>
          <p:nvPr/>
        </p:nvSpPr>
        <p:spPr bwMode="auto">
          <a:xfrm>
            <a:off x="357159" y="714358"/>
            <a:ext cx="2143140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Tx/>
              <a:buChar char="□"/>
              <a:defRPr/>
            </a:pP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XGIU  Provision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9444" y="67684"/>
            <a:ext cx="3298110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운용 및 설정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4303618" y="6616793"/>
            <a:ext cx="274414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29</a:t>
            </a:r>
            <a:endParaRPr lang="ko-KR" altLang="en-US" sz="600" b="1" dirty="0"/>
          </a:p>
        </p:txBody>
      </p:sp>
      <p:pic>
        <p:nvPicPr>
          <p:cNvPr id="57345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285860"/>
            <a:ext cx="4714908" cy="257176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FF2A8DF2-F3FC-4442-BB0D-1F2F73B50A5D}"/>
              </a:ext>
            </a:extLst>
          </p:cNvPr>
          <p:cNvSpPr/>
          <p:nvPr/>
        </p:nvSpPr>
        <p:spPr bwMode="auto">
          <a:xfrm>
            <a:off x="5191133" y="4060973"/>
            <a:ext cx="3761245" cy="2000536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DDM</a:t>
            </a: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 포트의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DDM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정보를 보여 준다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광모듈에서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지원되는 정보를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EMS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 보여줌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DDM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정보가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않보일경우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광모듈에서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미지원됨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XGIU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   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(1310nm) 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         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출력레벨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(-1dBm~-6dBm)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         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수신레벨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(-0.5~-11dBm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4" name="직사각형 13"/>
          <p:cNvSpPr/>
          <p:nvPr/>
        </p:nvSpPr>
        <p:spPr bwMode="auto">
          <a:xfrm>
            <a:off x="4458815" y="1302679"/>
            <a:ext cx="4572001" cy="707874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경보</a:t>
            </a: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현재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XGIU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에서 발생된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Current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경보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6" name="직사각형 15"/>
          <p:cNvSpPr/>
          <p:nvPr/>
        </p:nvSpPr>
        <p:spPr bwMode="auto">
          <a:xfrm>
            <a:off x="4458535" y="3944471"/>
            <a:ext cx="4572001" cy="707874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MISC</a:t>
            </a: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 XGIU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장치의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S/W,H/W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버전 확인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11" name="그림 1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8379" y="1425389"/>
            <a:ext cx="4042259" cy="25003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2466" name="Picture 2" descr="XGIUMIS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6420" y="4062131"/>
            <a:ext cx="4035253" cy="228601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3" name="직사각형 12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운용관리 </a:t>
            </a:r>
            <a:endParaRPr lang="ko-KR" altLang="en-US" sz="1600" dirty="0"/>
          </a:p>
        </p:txBody>
      </p:sp>
      <p:sp>
        <p:nvSpPr>
          <p:cNvPr id="15" name="직사각형 14"/>
          <p:cNvSpPr/>
          <p:nvPr/>
        </p:nvSpPr>
        <p:spPr bwMode="auto">
          <a:xfrm>
            <a:off x="357159" y="714358"/>
            <a:ext cx="2143140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Tx/>
              <a:buChar char="□"/>
              <a:defRPr/>
            </a:pP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XGIU  Provision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59444" y="67684"/>
            <a:ext cx="3298110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운용 및 설정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4303618" y="6616793"/>
            <a:ext cx="274414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30</a:t>
            </a:r>
            <a:endParaRPr lang="ko-KR" altLang="en-US" sz="600" b="1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4" name="직사각형 13"/>
          <p:cNvSpPr/>
          <p:nvPr/>
        </p:nvSpPr>
        <p:spPr bwMode="auto">
          <a:xfrm>
            <a:off x="4446493" y="1321159"/>
            <a:ext cx="4572001" cy="233909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SW Provision</a:t>
            </a: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Alarm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Monitering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경보 활성화 유무설정 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Protocol : (None/STP/RSTP/RPVST+)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Priority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우선순위를 설정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(0~61440)</a:t>
            </a: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Transmit Hold Counter :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전송시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보류회수설정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(0~10)</a:t>
            </a: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Error Disable Timeout Mode : error Mode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활성화유무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Error Disable Timeout Value : Timeout Value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Hello Time : BPDU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주기를 설정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(1~10)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Forward Time : Listening, Learning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대기시간설정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(4~30)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Max AGE : BPDU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정보를 저장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유지하는시간설정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(6~40)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Base Mac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기본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Mac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을 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Protection : A Side -&gt;B Side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로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절체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6" name="직사각형 15"/>
          <p:cNvSpPr/>
          <p:nvPr/>
        </p:nvSpPr>
        <p:spPr bwMode="auto">
          <a:xfrm>
            <a:off x="4485708" y="4016189"/>
            <a:ext cx="4572001" cy="2523756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Port Provision</a:t>
            </a: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 State : STP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사용유무 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BPDU Filter : BPDU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송수신 여부설정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Edge Port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모뎀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RT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측 포트 사용여부 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Port Fast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스위치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,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서버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연동시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부팅및복구될때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직시동작여부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BPDU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Gurard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: BPDU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수신시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포트 비활성화 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Root Guard : Root Guard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사용유무 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Path Cost :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Dst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경로에서 거치는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각링크의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부담 총비용 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Priority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우선순위 설정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(0~240)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Flow Control 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흐름제어설정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MTU :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패킷사이즈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Broadcast,Multicast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Rate Limit :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패킷제어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63490" name="Picture 2" descr="SW Provis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707" y="1410535"/>
            <a:ext cx="4045896" cy="250033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3495" name="Picture 7" descr="port provision C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293" y="4160463"/>
            <a:ext cx="4070272" cy="221457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2" name="직사각형 11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운용관리 </a:t>
            </a:r>
            <a:endParaRPr lang="ko-KR" altLang="en-US" sz="1600" dirty="0"/>
          </a:p>
        </p:txBody>
      </p:sp>
      <p:sp>
        <p:nvSpPr>
          <p:cNvPr id="13" name="직사각형 12"/>
          <p:cNvSpPr/>
          <p:nvPr/>
        </p:nvSpPr>
        <p:spPr bwMode="auto">
          <a:xfrm>
            <a:off x="357159" y="714358"/>
            <a:ext cx="2143140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Tx/>
              <a:buChar char="□"/>
              <a:defRPr/>
            </a:pP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XGSW  Provision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9444" y="67684"/>
            <a:ext cx="3298110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운용 및 설정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4303618" y="6616793"/>
            <a:ext cx="274414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31</a:t>
            </a:r>
            <a:endParaRPr lang="ko-KR" altLang="en-US" sz="600" b="1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4" name="직사각형 13"/>
          <p:cNvSpPr/>
          <p:nvPr/>
        </p:nvSpPr>
        <p:spPr bwMode="auto">
          <a:xfrm>
            <a:off x="4500563" y="1357298"/>
            <a:ext cx="4429156" cy="1077206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DCC</a:t>
            </a: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해당 포트의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DCC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 유무를 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Use : DCC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(downlink)RT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원격조회시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Unuse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: DCC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미사용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(Uplink) RIU16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슬롯을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Uplink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로 사용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6" name="직사각형 15"/>
          <p:cNvSpPr/>
          <p:nvPr/>
        </p:nvSpPr>
        <p:spPr bwMode="auto">
          <a:xfrm>
            <a:off x="4476465" y="3917577"/>
            <a:ext cx="4776055" cy="2369867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Loop DETECT</a:t>
            </a: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해당 포트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loop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발생시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포트차단하는기능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Enable : loop detect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활성화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포트차단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</a:p>
          <a:p>
            <a:pPr algn="l">
              <a:defRPr/>
            </a:pP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1)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해당포트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루핑발생시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 3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초이내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해당 포트 차단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loop detected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경보 발령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2)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해당포트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루핑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해제및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조치시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 20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초 이상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루핑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미발생시 차단된 포트 해제됨 경보해제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Disable : loop detect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비활성화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동작않함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63492" name="Picture 4" descr="XGSW_St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5946" y="1428736"/>
            <a:ext cx="4034693" cy="23543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4514" name="Picture 2" descr="Loo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8935" y="4017587"/>
            <a:ext cx="4041700" cy="228601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2" name="직사각형 11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운용관리 </a:t>
            </a:r>
            <a:endParaRPr lang="ko-KR" altLang="en-US" sz="1600" dirty="0"/>
          </a:p>
        </p:txBody>
      </p:sp>
      <p:sp>
        <p:nvSpPr>
          <p:cNvPr id="13" name="직사각형 12"/>
          <p:cNvSpPr/>
          <p:nvPr/>
        </p:nvSpPr>
        <p:spPr bwMode="auto">
          <a:xfrm>
            <a:off x="357159" y="714358"/>
            <a:ext cx="2143140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Tx/>
              <a:buChar char="□"/>
              <a:defRPr/>
            </a:pP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XGSW  Provision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9444" y="67684"/>
            <a:ext cx="3298110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운용 및 설정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4303618" y="6616793"/>
            <a:ext cx="274414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32</a:t>
            </a:r>
            <a:endParaRPr lang="ko-KR" altLang="en-US" sz="600" b="1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6" name="직사각형 15"/>
          <p:cNvSpPr/>
          <p:nvPr/>
        </p:nvSpPr>
        <p:spPr bwMode="auto">
          <a:xfrm>
            <a:off x="4450130" y="3944471"/>
            <a:ext cx="4572001" cy="1077206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MAC Drop</a:t>
            </a: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Port : CU1-Port#1 ~ CU6-Port#16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까지 선택가능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VLAN ID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조회한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VLANID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값을 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Mac Address : Drop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할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Mac Address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를 입력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</a:p>
        </p:txBody>
      </p:sp>
      <p:pic>
        <p:nvPicPr>
          <p:cNvPr id="65538" name="Picture 2" descr="RPVST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6698" y="1506072"/>
            <a:ext cx="4052902" cy="228601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5539" name="Picture 3" descr="MACDro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573" y="4070537"/>
            <a:ext cx="4061028" cy="228601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2" name="직사각형 11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운용관리 </a:t>
            </a:r>
            <a:endParaRPr lang="ko-KR" altLang="en-US" sz="1600" dirty="0"/>
          </a:p>
        </p:txBody>
      </p:sp>
      <p:sp>
        <p:nvSpPr>
          <p:cNvPr id="13" name="직사각형 12"/>
          <p:cNvSpPr/>
          <p:nvPr/>
        </p:nvSpPr>
        <p:spPr bwMode="auto">
          <a:xfrm>
            <a:off x="357159" y="714358"/>
            <a:ext cx="2143140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Tx/>
              <a:buChar char="□"/>
              <a:defRPr/>
            </a:pP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XGSW  Provision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9444" y="67684"/>
            <a:ext cx="3298110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운용 및 설정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4303618" y="6616793"/>
            <a:ext cx="274414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33</a:t>
            </a:r>
            <a:endParaRPr lang="ko-KR" altLang="en-US" sz="600" b="1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8009FB1-5A0D-476A-8D18-A01FF7295800}"/>
              </a:ext>
            </a:extLst>
          </p:cNvPr>
          <p:cNvSpPr/>
          <p:nvPr/>
        </p:nvSpPr>
        <p:spPr bwMode="auto">
          <a:xfrm>
            <a:off x="4698884" y="1456809"/>
            <a:ext cx="4012135" cy="178509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RPVST+ Group 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(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Repid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Per VLAN STP)VLAN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마다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STP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를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지원하는기능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228600" indent="-228600" algn="l">
              <a:buAutoNum type="arabicParenR"/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VLAN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생성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228600" indent="-228600" algn="l">
              <a:buAutoNum type="arabicParenR"/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L2SW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에서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RPVST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프로토콜 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3)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Add/DEL :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RPVST+Group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추가 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4) VID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설정할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VID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를 선택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5)Priority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우선순위를 선택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기본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32768)</a:t>
            </a: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6) Port Member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선택한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VID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 해당하는 포트 선택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66562" name="Picture 2" descr="Mirrori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7623" y="1479457"/>
            <a:ext cx="4033015" cy="235745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2" name="직사각형 11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운용관리 </a:t>
            </a:r>
            <a:endParaRPr lang="ko-KR" altLang="en-US" sz="1600" dirty="0"/>
          </a:p>
        </p:txBody>
      </p:sp>
      <p:sp>
        <p:nvSpPr>
          <p:cNvPr id="15" name="직사각형 14"/>
          <p:cNvSpPr/>
          <p:nvPr/>
        </p:nvSpPr>
        <p:spPr bwMode="auto">
          <a:xfrm>
            <a:off x="357159" y="714358"/>
            <a:ext cx="2143140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Tx/>
              <a:buChar char="□"/>
              <a:defRPr/>
            </a:pP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XGSW  Provision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59444" y="67684"/>
            <a:ext cx="3298110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운용 및 설정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4303618" y="6616793"/>
            <a:ext cx="274414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34</a:t>
            </a:r>
            <a:endParaRPr lang="ko-KR" altLang="en-US" sz="600" b="1" dirty="0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6B3CE51E-05BA-45D8-9769-6CC2537DD188}"/>
              </a:ext>
            </a:extLst>
          </p:cNvPr>
          <p:cNvSpPr/>
          <p:nvPr/>
        </p:nvSpPr>
        <p:spPr bwMode="auto">
          <a:xfrm>
            <a:off x="4808886" y="1370294"/>
            <a:ext cx="4155601" cy="2185201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Mirroring</a:t>
            </a:r>
          </a:p>
          <a:p>
            <a:pPr algn="l"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해당 포트에 전달되는 네트워크 패킷을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복사하는기능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Monitering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Port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모니터링 할  포트 선택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패킷분석할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포트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171450" indent="-171450">
              <a:buFontTx/>
              <a:buChar char="-"/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Ingress Send Mirror Port :  RX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미러링할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포트 선택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단말카메라에서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수신되는방향을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복사하는포트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171450" indent="-171450">
              <a:buFontTx/>
              <a:buChar char="-"/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Egress Send Mirror Port :  TX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미러링할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포트 선택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서버측에서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송신되는 방향을 복사하는 포트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각포트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I/Egress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단방향및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양방향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선택가능함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67FC43C0-674D-4B46-A125-5E0C26AF0314}"/>
              </a:ext>
            </a:extLst>
          </p:cNvPr>
          <p:cNvSpPr/>
          <p:nvPr/>
        </p:nvSpPr>
        <p:spPr bwMode="auto">
          <a:xfrm>
            <a:off x="4808887" y="3818196"/>
            <a:ext cx="3796173" cy="270842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Link Aggregation</a:t>
            </a: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포트와포트간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묶어 대역폭을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조절하는기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1) Link aggregation Group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설정 그룹지정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포트추가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 UNI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 최대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4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개포트설정가능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(4G)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Group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추가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4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개그룹까지 가능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2)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Add :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우측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Port Info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선택후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추가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Remove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좌측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Member Info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포트선택 삭제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3)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주의사항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장비와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대향장치간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Aggregation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및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port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trunking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설정작업후에 물리적연결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작업순서가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반대일경우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루핑발생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22" name="그림 21">
            <a:extLst>
              <a:ext uri="{FF2B5EF4-FFF2-40B4-BE49-F238E27FC236}">
                <a16:creationId xmlns:a16="http://schemas.microsoft.com/office/drawing/2014/main" id="{B5826276-DAFF-4A02-87BF-E3AF354B70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158" y="4055477"/>
            <a:ext cx="4033015" cy="2357454"/>
          </a:xfrm>
          <a:prstGeom prst="rect">
            <a:avLst/>
          </a:prstGeom>
        </p:spPr>
      </p:pic>
      <p:sp>
        <p:nvSpPr>
          <p:cNvPr id="23" name="직사각형 22">
            <a:extLst>
              <a:ext uri="{FF2B5EF4-FFF2-40B4-BE49-F238E27FC236}">
                <a16:creationId xmlns:a16="http://schemas.microsoft.com/office/drawing/2014/main" id="{7382933D-4CD5-4B9F-A2E7-B77F5421F051}"/>
              </a:ext>
            </a:extLst>
          </p:cNvPr>
          <p:cNvSpPr/>
          <p:nvPr/>
        </p:nvSpPr>
        <p:spPr>
          <a:xfrm>
            <a:off x="1080906" y="4639747"/>
            <a:ext cx="970814" cy="517446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00C79B6B-CF3E-4A78-AAA4-94106A7E1F36}"/>
              </a:ext>
            </a:extLst>
          </p:cNvPr>
          <p:cNvSpPr/>
          <p:nvPr/>
        </p:nvSpPr>
        <p:spPr>
          <a:xfrm>
            <a:off x="841407" y="1956802"/>
            <a:ext cx="1734183" cy="181453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9FFA19B-1734-4AD5-BE63-80F55105C615}"/>
              </a:ext>
            </a:extLst>
          </p:cNvPr>
          <p:cNvSpPr txBox="1"/>
          <p:nvPr/>
        </p:nvSpPr>
        <p:spPr>
          <a:xfrm>
            <a:off x="451030" y="2835698"/>
            <a:ext cx="4155600" cy="46166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solidFill>
                  <a:schemeClr val="bg1"/>
                </a:solidFill>
              </a:rPr>
              <a:t>Mirror</a:t>
            </a:r>
            <a:r>
              <a:rPr lang="ko-KR" altLang="en-US" sz="1200" dirty="0">
                <a:solidFill>
                  <a:schemeClr val="bg1"/>
                </a:solidFill>
              </a:rPr>
              <a:t>할 포트를 방향성에 맞게 선택하여 체크한다음</a:t>
            </a:r>
            <a:endParaRPr lang="en-US" altLang="ko-KR" sz="1200" dirty="0">
              <a:solidFill>
                <a:schemeClr val="bg1"/>
              </a:solidFill>
            </a:endParaRPr>
          </a:p>
          <a:p>
            <a:r>
              <a:rPr lang="en-US" altLang="ko-KR" sz="1200" dirty="0" err="1">
                <a:solidFill>
                  <a:schemeClr val="bg1"/>
                </a:solidFill>
              </a:rPr>
              <a:t>Monitering</a:t>
            </a:r>
            <a:r>
              <a:rPr lang="en-US" altLang="ko-KR" sz="1200" dirty="0">
                <a:solidFill>
                  <a:schemeClr val="bg1"/>
                </a:solidFill>
              </a:rPr>
              <a:t> </a:t>
            </a:r>
            <a:r>
              <a:rPr lang="ko-KR" altLang="en-US" sz="1200" dirty="0">
                <a:solidFill>
                  <a:schemeClr val="bg1"/>
                </a:solidFill>
              </a:rPr>
              <a:t>할 포트를 지정하여 패킷을 확인함</a:t>
            </a:r>
            <a:endParaRPr lang="en-US" altLang="ko-KR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843323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6" name="직사각형 15"/>
          <p:cNvSpPr/>
          <p:nvPr/>
        </p:nvSpPr>
        <p:spPr bwMode="auto">
          <a:xfrm>
            <a:off x="4571999" y="3972727"/>
            <a:ext cx="4572001" cy="89254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Mac Table</a:t>
            </a: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 Mac Table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정보확인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</a:p>
        </p:txBody>
      </p:sp>
      <p:pic>
        <p:nvPicPr>
          <p:cNvPr id="15" name="Picture 2" descr="XGSW_St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286" y="1428737"/>
            <a:ext cx="4045351" cy="228601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7" name="그림 1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19" y="3920103"/>
            <a:ext cx="4054316" cy="228601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3" name="직사각형 12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운용관리 </a:t>
            </a:r>
            <a:endParaRPr lang="ko-KR" altLang="en-US" sz="1600" dirty="0"/>
          </a:p>
        </p:txBody>
      </p:sp>
      <p:sp>
        <p:nvSpPr>
          <p:cNvPr id="14" name="직사각형 13"/>
          <p:cNvSpPr/>
          <p:nvPr/>
        </p:nvSpPr>
        <p:spPr bwMode="auto">
          <a:xfrm>
            <a:off x="357159" y="714358"/>
            <a:ext cx="2143140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Tx/>
              <a:buChar char="□"/>
              <a:defRPr/>
            </a:pP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XGSW  Provision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59444" y="67684"/>
            <a:ext cx="3298110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운용 및 설정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4303618" y="6616793"/>
            <a:ext cx="274414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35</a:t>
            </a:r>
            <a:endParaRPr lang="ko-KR" altLang="en-US" sz="600" b="1" dirty="0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D5614750-AFE9-449D-92CD-6955F05B7BD0}"/>
              </a:ext>
            </a:extLst>
          </p:cNvPr>
          <p:cNvSpPr/>
          <p:nvPr/>
        </p:nvSpPr>
        <p:spPr bwMode="auto">
          <a:xfrm>
            <a:off x="4563033" y="1264305"/>
            <a:ext cx="4215681" cy="270842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Port state</a:t>
            </a: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- Port State 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포트의 상태 확인함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조회기능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1)  Port Speed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접속 속도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1G/10G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상태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2)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Autonego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활성화 비활성화 상태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Autonego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OK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자동협상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정상링크상태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Autonego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NOK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자동협상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비정상링크상태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3) Flow Control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흐름제어 설정상태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4) Loop State  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포트별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루프상태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  Normal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정상상태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  Loop 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루핑상태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5)  Max Frame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프레임 사이즈설정상태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FF0000"/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운용관리 </a:t>
            </a:r>
            <a:endParaRPr lang="ko-KR" altLang="en-US" sz="1600" dirty="0"/>
          </a:p>
        </p:txBody>
      </p:sp>
      <p:sp>
        <p:nvSpPr>
          <p:cNvPr id="14" name="직사각형 13"/>
          <p:cNvSpPr/>
          <p:nvPr/>
        </p:nvSpPr>
        <p:spPr bwMode="auto">
          <a:xfrm>
            <a:off x="357159" y="714358"/>
            <a:ext cx="2143140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Tx/>
              <a:buChar char="□"/>
              <a:defRPr/>
            </a:pP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XGSW  Provision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9444" y="67684"/>
            <a:ext cx="3298110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운용 및 설정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4303618" y="6616793"/>
            <a:ext cx="274414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36</a:t>
            </a:r>
            <a:endParaRPr lang="ko-KR" altLang="en-US" sz="600" b="1" dirty="0"/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7B95EE97-B62A-4550-9B09-D6D0A58124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10" y="1497156"/>
            <a:ext cx="4952962" cy="459884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7" name="직사각형 16">
            <a:extLst>
              <a:ext uri="{FF2B5EF4-FFF2-40B4-BE49-F238E27FC236}">
                <a16:creationId xmlns:a16="http://schemas.microsoft.com/office/drawing/2014/main" id="{9F8E6ADD-14EB-48FF-AC97-19C833A5C2B8}"/>
              </a:ext>
            </a:extLst>
          </p:cNvPr>
          <p:cNvSpPr/>
          <p:nvPr/>
        </p:nvSpPr>
        <p:spPr bwMode="auto">
          <a:xfrm>
            <a:off x="5169599" y="4796097"/>
            <a:ext cx="3528852" cy="1231094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 VLAN ID : VLAN ID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를 설정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(2~4034)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UnTagged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: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UnTagged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로 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Tagged : Tagged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로 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변경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VLAN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변경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삭제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VLAN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삭제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6C1DA396-A5BC-4EE8-A975-56E256D78CA6}"/>
              </a:ext>
            </a:extLst>
          </p:cNvPr>
          <p:cNvSpPr/>
          <p:nvPr/>
        </p:nvSpPr>
        <p:spPr bwMode="auto">
          <a:xfrm>
            <a:off x="5182314" y="1497156"/>
            <a:ext cx="3942436" cy="2739199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VLAN</a:t>
            </a: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불필요한 이더넷 트래픽을 줄여 전송속도를 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향상시키고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VLAN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단위로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트래픽을 분리 전송하여 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보안에 용이함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VLAN : 802.1Q VLAN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생성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1)  VLAN ID : VLAN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생성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(Range 2~4034)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2) 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패킷선택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(Tagged , Untagged)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3)  Slot Info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에서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설정하고자하는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해당포트 추가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(Add)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DOWN , UP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 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4)  VLAN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생성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5)  VLAN Index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에서 해당 생성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VLAN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확인 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81800941-47F1-4BA0-8954-1669F8DB3FA3}"/>
              </a:ext>
            </a:extLst>
          </p:cNvPr>
          <p:cNvSpPr/>
          <p:nvPr/>
        </p:nvSpPr>
        <p:spPr>
          <a:xfrm>
            <a:off x="3999532" y="2709424"/>
            <a:ext cx="897595" cy="2372885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15FF108-F12D-4806-98C9-A0A2CE0B06D0}"/>
              </a:ext>
            </a:extLst>
          </p:cNvPr>
          <p:cNvSpPr txBox="1"/>
          <p:nvPr/>
        </p:nvSpPr>
        <p:spPr>
          <a:xfrm>
            <a:off x="1990468" y="2241602"/>
            <a:ext cx="156521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①</a:t>
            </a:r>
            <a:r>
              <a:rPr lang="en-US" altLang="ko-KR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VLAN</a:t>
            </a:r>
            <a:r>
              <a:rPr lang="ko-KR" altLang="en-US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번호입력</a:t>
            </a:r>
            <a:endParaRPr lang="ko-KR" altLang="en-US" sz="1050" dirty="0">
              <a:solidFill>
                <a:srgbClr val="FF0000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93988DD-E5C7-4FEC-B6CB-38034610E017}"/>
              </a:ext>
            </a:extLst>
          </p:cNvPr>
          <p:cNvSpPr txBox="1"/>
          <p:nvPr/>
        </p:nvSpPr>
        <p:spPr>
          <a:xfrm>
            <a:off x="3655855" y="2329025"/>
            <a:ext cx="1239233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③포트선택후 </a:t>
            </a:r>
            <a:r>
              <a:rPr lang="en-US" altLang="ko-KR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add</a:t>
            </a:r>
            <a:endParaRPr lang="ko-KR" altLang="en-US" sz="1050" dirty="0">
              <a:solidFill>
                <a:srgbClr val="FF0000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0F04B99-DB0B-4926-B88C-E34AA6D9741B}"/>
              </a:ext>
            </a:extLst>
          </p:cNvPr>
          <p:cNvSpPr txBox="1"/>
          <p:nvPr/>
        </p:nvSpPr>
        <p:spPr>
          <a:xfrm>
            <a:off x="2779584" y="3594702"/>
            <a:ext cx="1426576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②</a:t>
            </a:r>
            <a:r>
              <a:rPr lang="en-US" altLang="ko-KR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Untagged</a:t>
            </a:r>
            <a:r>
              <a:rPr lang="ko-KR" altLang="en-US" sz="105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선택후</a:t>
            </a:r>
            <a:r>
              <a:rPr lang="ko-KR" altLang="en-US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endParaRPr lang="en-US" altLang="ko-KR" sz="1050" dirty="0">
              <a:ln>
                <a:solidFill>
                  <a:prstClr val="white">
                    <a:alpha val="0"/>
                  </a:prstClr>
                </a:solidFill>
              </a:ln>
              <a:solidFill>
                <a:srgbClr val="FF0000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r>
              <a:rPr lang="en-US" altLang="ko-KR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Add  </a:t>
            </a:r>
            <a:r>
              <a:rPr lang="ko-KR" altLang="en-US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클릭</a:t>
            </a:r>
            <a:endParaRPr lang="ko-KR" altLang="en-US" sz="1050" dirty="0">
              <a:solidFill>
                <a:srgbClr val="FF0000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57C1079-50C8-4B45-B761-9FF6ED3A8F44}"/>
              </a:ext>
            </a:extLst>
          </p:cNvPr>
          <p:cNvSpPr txBox="1"/>
          <p:nvPr/>
        </p:nvSpPr>
        <p:spPr>
          <a:xfrm>
            <a:off x="2279986" y="5284686"/>
            <a:ext cx="1598490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④버튼 클릭</a:t>
            </a:r>
            <a:endParaRPr lang="ko-KR" altLang="en-US" sz="1050" dirty="0">
              <a:solidFill>
                <a:srgbClr val="FF0000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D31B959-E8EB-4297-9A98-DCF71AC76E5A}"/>
              </a:ext>
            </a:extLst>
          </p:cNvPr>
          <p:cNvSpPr txBox="1"/>
          <p:nvPr/>
        </p:nvSpPr>
        <p:spPr>
          <a:xfrm>
            <a:off x="600706" y="2854034"/>
            <a:ext cx="1170067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⑤</a:t>
            </a:r>
            <a:r>
              <a:rPr lang="en-US" altLang="ko-KR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VLAN</a:t>
            </a:r>
            <a:r>
              <a:rPr lang="ko-KR" altLang="en-US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완료</a:t>
            </a:r>
            <a:endParaRPr lang="ko-KR" altLang="en-US" sz="1050" dirty="0">
              <a:solidFill>
                <a:srgbClr val="FF0000"/>
              </a:solidFill>
            </a:endParaRP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559E1C98-7CBD-4513-A2BC-04B7506D9965}"/>
              </a:ext>
            </a:extLst>
          </p:cNvPr>
          <p:cNvSpPr/>
          <p:nvPr/>
        </p:nvSpPr>
        <p:spPr>
          <a:xfrm>
            <a:off x="2173781" y="2495633"/>
            <a:ext cx="803443" cy="156247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38B1E548-6707-454D-AC04-FCCA9311DA6E}"/>
              </a:ext>
            </a:extLst>
          </p:cNvPr>
          <p:cNvSpPr/>
          <p:nvPr/>
        </p:nvSpPr>
        <p:spPr>
          <a:xfrm>
            <a:off x="3160535" y="3174400"/>
            <a:ext cx="783611" cy="488412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AA2FDE0C-FD27-46B2-8307-28200E10477D}"/>
              </a:ext>
            </a:extLst>
          </p:cNvPr>
          <p:cNvSpPr/>
          <p:nvPr/>
        </p:nvSpPr>
        <p:spPr>
          <a:xfrm>
            <a:off x="2279986" y="5538602"/>
            <a:ext cx="860242" cy="281307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F3DE75EF-7103-44BC-BF13-D275454585FA}"/>
              </a:ext>
            </a:extLst>
          </p:cNvPr>
          <p:cNvSpPr/>
          <p:nvPr/>
        </p:nvSpPr>
        <p:spPr>
          <a:xfrm>
            <a:off x="324970" y="2465531"/>
            <a:ext cx="1643226" cy="704078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슬라이드 번호 개체 틀 1">
            <a:extLst>
              <a:ext uri="{FF2B5EF4-FFF2-40B4-BE49-F238E27FC236}">
                <a16:creationId xmlns:a16="http://schemas.microsoft.com/office/drawing/2014/main" id="{3BAD8DCB-9238-4887-8A93-541FA8A0C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81364" y="6356353"/>
            <a:ext cx="2228850" cy="365125"/>
          </a:xfrm>
        </p:spPr>
        <p:txBody>
          <a:bodyPr/>
          <a:lstStyle/>
          <a:p>
            <a:fld id="{1C83C9E2-296A-4F47-A406-9554A28437C9}" type="slidenum">
              <a:rPr lang="ko-KR" altLang="en-US" smtClean="0"/>
              <a:t>37</a:t>
            </a:fld>
            <a:endParaRPr lang="ko-KR" alt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직사각형 12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운용관리 </a:t>
            </a:r>
            <a:endParaRPr lang="ko-KR" altLang="en-US" sz="1600" dirty="0"/>
          </a:p>
        </p:txBody>
      </p:sp>
      <p:sp>
        <p:nvSpPr>
          <p:cNvPr id="14" name="직사각형 13"/>
          <p:cNvSpPr/>
          <p:nvPr/>
        </p:nvSpPr>
        <p:spPr bwMode="auto">
          <a:xfrm>
            <a:off x="357159" y="714358"/>
            <a:ext cx="2143140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Tx/>
              <a:buChar char="□"/>
              <a:defRPr/>
            </a:pP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XGSW  Provision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9444" y="67684"/>
            <a:ext cx="3298110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운용 및 설정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4303618" y="6616793"/>
            <a:ext cx="274414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36</a:t>
            </a:r>
            <a:endParaRPr lang="ko-KR" altLang="en-US" sz="600" b="1" dirty="0"/>
          </a:p>
        </p:txBody>
      </p:sp>
      <p:sp>
        <p:nvSpPr>
          <p:cNvPr id="32" name="슬라이드 번호 개체 틀 1">
            <a:extLst>
              <a:ext uri="{FF2B5EF4-FFF2-40B4-BE49-F238E27FC236}">
                <a16:creationId xmlns:a16="http://schemas.microsoft.com/office/drawing/2014/main" id="{3BAD8DCB-9238-4887-8A93-541FA8A0CB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281364" y="6356353"/>
            <a:ext cx="2228850" cy="365125"/>
          </a:xfrm>
        </p:spPr>
        <p:txBody>
          <a:bodyPr/>
          <a:lstStyle/>
          <a:p>
            <a:fld id="{1C83C9E2-296A-4F47-A406-9554A28437C9}" type="slidenum">
              <a:rPr lang="ko-KR" altLang="en-US" smtClean="0"/>
              <a:t>38</a:t>
            </a:fld>
            <a:endParaRPr lang="ko-KR" altLang="en-US" dirty="0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08D72303-9D96-4564-BA90-94B11B51C601}"/>
              </a:ext>
            </a:extLst>
          </p:cNvPr>
          <p:cNvSpPr/>
          <p:nvPr/>
        </p:nvSpPr>
        <p:spPr bwMode="auto">
          <a:xfrm>
            <a:off x="5318001" y="1607492"/>
            <a:ext cx="4120270" cy="2923865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Port VLAN</a:t>
            </a:r>
          </a:p>
          <a:p>
            <a:pPr algn="l"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-PVID ( Port VLAN ID)</a:t>
            </a: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장치 기본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PVID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값은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로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설정되어있음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Untagged VLAN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구성시에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PVID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값을 변경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a)  VLAN ID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선택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b)  Slot Info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에서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설정하고자하는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해당포트 추가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(Add)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Down,UP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 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c)  Port VLAN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변경 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d)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좌측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VLAN ID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에서 해당포트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PVID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변경값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확인 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34" name="그림 33">
            <a:extLst>
              <a:ext uri="{FF2B5EF4-FFF2-40B4-BE49-F238E27FC236}">
                <a16:creationId xmlns:a16="http://schemas.microsoft.com/office/drawing/2014/main" id="{DDD473C3-0B89-4064-9DCB-5C3D4E1828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774" y="1607492"/>
            <a:ext cx="5076347" cy="364301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60CD0F8D-1D1B-4802-99AC-28C3D32AE48D}"/>
              </a:ext>
            </a:extLst>
          </p:cNvPr>
          <p:cNvSpPr txBox="1"/>
          <p:nvPr/>
        </p:nvSpPr>
        <p:spPr>
          <a:xfrm>
            <a:off x="3169805" y="2052106"/>
            <a:ext cx="1527014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ⓐ </a:t>
            </a:r>
            <a:r>
              <a:rPr lang="en-US" altLang="ko-KR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VLAN</a:t>
            </a:r>
            <a:r>
              <a:rPr lang="ko-KR" altLang="en-US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100</a:t>
            </a:r>
            <a:r>
              <a:rPr lang="ko-KR" altLang="en-US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선택</a:t>
            </a:r>
            <a:endParaRPr lang="ko-KR" altLang="en-US" sz="1050" dirty="0">
              <a:solidFill>
                <a:srgbClr val="FF0000"/>
              </a:solidFill>
            </a:endParaRPr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1563F62C-02EC-429A-BA04-4A5E9C39F8F6}"/>
              </a:ext>
            </a:extLst>
          </p:cNvPr>
          <p:cNvSpPr/>
          <p:nvPr/>
        </p:nvSpPr>
        <p:spPr>
          <a:xfrm>
            <a:off x="2577000" y="2347480"/>
            <a:ext cx="1374870" cy="266360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CF756FE8-4A54-49D6-A3FF-06B8AD9839DC}"/>
              </a:ext>
            </a:extLst>
          </p:cNvPr>
          <p:cNvSpPr/>
          <p:nvPr/>
        </p:nvSpPr>
        <p:spPr>
          <a:xfrm>
            <a:off x="3344742" y="4733339"/>
            <a:ext cx="908969" cy="330738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995DB631-352E-447C-890B-09F9207B904D}"/>
              </a:ext>
            </a:extLst>
          </p:cNvPr>
          <p:cNvSpPr/>
          <p:nvPr/>
        </p:nvSpPr>
        <p:spPr>
          <a:xfrm>
            <a:off x="4125567" y="2613840"/>
            <a:ext cx="986869" cy="1757778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87E089B5-5E57-4A14-849C-C0029FD03B1E}"/>
              </a:ext>
            </a:extLst>
          </p:cNvPr>
          <p:cNvSpPr/>
          <p:nvPr/>
        </p:nvSpPr>
        <p:spPr>
          <a:xfrm>
            <a:off x="649266" y="2418338"/>
            <a:ext cx="1571459" cy="532852"/>
          </a:xfrm>
          <a:prstGeom prst="rect">
            <a:avLst/>
          </a:prstGeom>
          <a:noFill/>
          <a:ln w="15875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68A8E7D5-DC95-46F9-B503-07FB31B31B5B}"/>
              </a:ext>
            </a:extLst>
          </p:cNvPr>
          <p:cNvSpPr txBox="1"/>
          <p:nvPr/>
        </p:nvSpPr>
        <p:spPr>
          <a:xfrm>
            <a:off x="2765406" y="3678257"/>
            <a:ext cx="1527014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\</a:t>
            </a:r>
            <a:r>
              <a:rPr lang="ko-KR" altLang="en-US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ⓑ</a:t>
            </a:r>
            <a:r>
              <a:rPr lang="en-US" altLang="ko-KR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 선택 추가</a:t>
            </a:r>
            <a:r>
              <a:rPr lang="en-US" altLang="ko-KR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(add)</a:t>
            </a:r>
            <a:endParaRPr lang="ko-KR" altLang="en-US" sz="1050" dirty="0">
              <a:solidFill>
                <a:srgbClr val="FF0000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9C0874A-F9C2-448F-9CF5-93CD69C61A12}"/>
              </a:ext>
            </a:extLst>
          </p:cNvPr>
          <p:cNvSpPr txBox="1"/>
          <p:nvPr/>
        </p:nvSpPr>
        <p:spPr>
          <a:xfrm>
            <a:off x="4330372" y="4848978"/>
            <a:ext cx="1527014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ⓒ </a:t>
            </a:r>
            <a:r>
              <a:rPr lang="en-US" altLang="ko-KR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PVLAN</a:t>
            </a:r>
            <a:r>
              <a:rPr lang="ko-KR" altLang="en-US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변경 클릭</a:t>
            </a:r>
            <a:endParaRPr lang="ko-KR" altLang="en-US" sz="1050" dirty="0">
              <a:solidFill>
                <a:srgbClr val="FF0000"/>
              </a:solidFill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5221046-77C6-4EEA-AD9F-A53DF8CF9243}"/>
              </a:ext>
            </a:extLst>
          </p:cNvPr>
          <p:cNvSpPr txBox="1"/>
          <p:nvPr/>
        </p:nvSpPr>
        <p:spPr>
          <a:xfrm>
            <a:off x="1214309" y="3091200"/>
            <a:ext cx="1527014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ⓓ </a:t>
            </a:r>
            <a:r>
              <a:rPr lang="en-US" altLang="ko-KR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PVID</a:t>
            </a:r>
            <a:r>
              <a:rPr lang="ko-KR" altLang="en-US" sz="105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변경확인</a:t>
            </a:r>
            <a:endParaRPr lang="ko-KR" altLang="en-US" sz="1050" dirty="0">
              <a:solidFill>
                <a:srgbClr val="FF0000"/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8000D61A-A9B6-436F-993D-AB8201A4566A}"/>
              </a:ext>
            </a:extLst>
          </p:cNvPr>
          <p:cNvSpPr txBox="1"/>
          <p:nvPr/>
        </p:nvSpPr>
        <p:spPr>
          <a:xfrm>
            <a:off x="1145608" y="4139455"/>
            <a:ext cx="2456682" cy="46166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r>
              <a:rPr lang="ko-KR" altLang="en-US" sz="1200" dirty="0">
                <a:solidFill>
                  <a:schemeClr val="bg1"/>
                </a:solidFill>
              </a:rPr>
              <a:t>예시</a:t>
            </a:r>
            <a:r>
              <a:rPr lang="en-US" altLang="ko-KR" sz="1200" dirty="0">
                <a:solidFill>
                  <a:schemeClr val="bg1"/>
                </a:solidFill>
              </a:rPr>
              <a:t>)  PVID 100</a:t>
            </a:r>
            <a:r>
              <a:rPr lang="ko-KR" altLang="en-US" sz="1200" dirty="0">
                <a:solidFill>
                  <a:schemeClr val="bg1"/>
                </a:solidFill>
              </a:rPr>
              <a:t>설정</a:t>
            </a:r>
            <a:r>
              <a:rPr lang="en-US" altLang="ko-KR" sz="1200" dirty="0">
                <a:solidFill>
                  <a:schemeClr val="bg1"/>
                </a:solidFill>
              </a:rPr>
              <a:t>  (Port1~4)</a:t>
            </a:r>
          </a:p>
          <a:p>
            <a:r>
              <a:rPr lang="ko-KR" altLang="en-US" sz="1200" dirty="0">
                <a:solidFill>
                  <a:schemeClr val="bg1"/>
                </a:solidFill>
              </a:rPr>
              <a:t>기본값 </a:t>
            </a:r>
            <a:r>
              <a:rPr lang="en-US" altLang="ko-KR" sz="1200" dirty="0">
                <a:solidFill>
                  <a:schemeClr val="bg1"/>
                </a:solidFill>
              </a:rPr>
              <a:t>PVID</a:t>
            </a:r>
            <a:r>
              <a:rPr lang="ko-KR" altLang="en-US" sz="1200" dirty="0">
                <a:solidFill>
                  <a:schemeClr val="bg1"/>
                </a:solidFill>
              </a:rPr>
              <a:t>값은 </a:t>
            </a:r>
            <a:r>
              <a:rPr lang="en-US" altLang="ko-KR" sz="12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4" name="AutoShape 5">
            <a:extLst>
              <a:ext uri="{FF2B5EF4-FFF2-40B4-BE49-F238E27FC236}">
                <a16:creationId xmlns:a16="http://schemas.microsoft.com/office/drawing/2014/main" id="{DFA445C0-4CE2-4307-91C6-E3A54AA099E1}"/>
              </a:ext>
            </a:extLst>
          </p:cNvPr>
          <p:cNvSpPr>
            <a:spLocks noChangeArrowheads="1"/>
          </p:cNvSpPr>
          <p:nvPr/>
        </p:nvSpPr>
        <p:spPr bwMode="gray">
          <a:xfrm>
            <a:off x="884890" y="2059810"/>
            <a:ext cx="569204" cy="239697"/>
          </a:xfrm>
          <a:prstGeom prst="roundRect">
            <a:avLst>
              <a:gd name="adj" fmla="val 11921"/>
            </a:avLst>
          </a:prstGeom>
          <a:solidFill>
            <a:schemeClr val="accent1">
              <a:alpha val="65000"/>
            </a:schemeClr>
          </a:solidFill>
          <a:ln w="38100">
            <a:noFill/>
            <a:round/>
            <a:headEnd/>
            <a:tailEnd/>
          </a:ln>
        </p:spPr>
        <p:txBody>
          <a:bodyPr wrap="none"/>
          <a:lstStyle/>
          <a:p>
            <a:r>
              <a:rPr lang="en-US" altLang="ko-KR" sz="1400" b="1" dirty="0">
                <a:solidFill>
                  <a:schemeClr val="bg1"/>
                </a:solidFill>
                <a:ea typeface="HY신명조" pitchFamily="18" charset="-127"/>
              </a:rPr>
              <a:t> </a:t>
            </a:r>
            <a:endParaRPr lang="en-US" altLang="ko-KR" sz="1400" b="1" dirty="0">
              <a:solidFill>
                <a:schemeClr val="bg1"/>
              </a:solidFill>
              <a:latin typeface="굴림체" pitchFamily="49" charset="-127"/>
              <a:ea typeface="굴림체" pitchFamily="49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3966304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69635" name="Picture 3" descr="XGSW_VLAN_DoubleTa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9" y="1558902"/>
            <a:ext cx="4053741" cy="331025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3" name="직사각형 12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운용관리 </a:t>
            </a:r>
            <a:endParaRPr lang="ko-KR" altLang="en-US" sz="1600" dirty="0"/>
          </a:p>
        </p:txBody>
      </p:sp>
      <p:sp>
        <p:nvSpPr>
          <p:cNvPr id="14" name="직사각형 13"/>
          <p:cNvSpPr/>
          <p:nvPr/>
        </p:nvSpPr>
        <p:spPr bwMode="auto">
          <a:xfrm>
            <a:off x="357159" y="714358"/>
            <a:ext cx="2143140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Tx/>
              <a:buChar char="□"/>
              <a:defRPr/>
            </a:pP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XGSW  Provision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9444" y="67684"/>
            <a:ext cx="3298110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운용 및 설정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4303618" y="6616793"/>
            <a:ext cx="274414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37</a:t>
            </a:r>
            <a:endParaRPr lang="ko-KR" altLang="en-US" sz="600" b="1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05D5B6B2-D114-4D93-9110-0C0A463DFDD7}"/>
              </a:ext>
            </a:extLst>
          </p:cNvPr>
          <p:cNvSpPr/>
          <p:nvPr/>
        </p:nvSpPr>
        <p:spPr bwMode="auto">
          <a:xfrm>
            <a:off x="4593371" y="1412776"/>
            <a:ext cx="4193470" cy="3508641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Double Tag</a:t>
            </a: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이중태그방식으로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가입자측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VLAN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정보에 장치측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VLAN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을 추가하여 패킷을 전달하는 방식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DTAG VLAN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생성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UNI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및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NNI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구성포트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DTAG Mode : Double Tag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                  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(DIS/Provider/Customer)</a:t>
            </a: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가입자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VLAN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UNI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Customer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설정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_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외부 망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VLAN :  NNI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포트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Provider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설정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TPID : (0x0000~0xffff)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기본값은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0x8100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으로 동작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Svlan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ID : Service VLAN ID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선택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직사각형 231"/>
          <p:cNvSpPr/>
          <p:nvPr/>
        </p:nvSpPr>
        <p:spPr bwMode="auto">
          <a:xfrm>
            <a:off x="214283" y="1142987"/>
            <a:ext cx="8786874" cy="4708969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Arial" pitchFamily="34" charset="0"/>
              <a:buChar char="■"/>
              <a:defRPr/>
            </a:pPr>
            <a:r>
              <a: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EMS</a:t>
            </a:r>
            <a:r>
              <a:rPr lang="ko-KR" altLang="en-US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를 이용한 망 관리 및 원격 장치 제어</a:t>
            </a:r>
            <a:endParaRPr lang="en-US" altLang="ko-KR" sz="16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Arial" pitchFamily="34" charset="0"/>
              <a:buChar char="■"/>
              <a:defRPr/>
            </a:pPr>
            <a:endParaRPr lang="en-US" altLang="ko-KR" sz="16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Arial" pitchFamily="34" charset="0"/>
              <a:buChar char="■"/>
              <a:defRPr/>
            </a:pPr>
            <a:r>
              <a: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EMS</a:t>
            </a:r>
            <a:r>
              <a:rPr lang="ko-KR" altLang="en-US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를 이용한  </a:t>
            </a:r>
            <a:r>
              <a:rPr lang="ko-KR" altLang="en-US" sz="16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절분시험</a:t>
            </a:r>
            <a:r>
              <a:rPr lang="ko-KR" altLang="en-US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및 다양한 전송속도 제공</a:t>
            </a:r>
            <a:endParaRPr lang="en-US" altLang="ko-KR" sz="16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Arial" pitchFamily="34" charset="0"/>
              <a:buChar char="■"/>
              <a:defRPr/>
            </a:pPr>
            <a:endParaRPr lang="en-US" altLang="ko-KR" sz="16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Arial" pitchFamily="34" charset="0"/>
              <a:buChar char="■"/>
              <a:defRPr/>
            </a:pPr>
            <a:r>
              <a: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</a:t>
            </a:r>
            <a:r>
              <a:rPr lang="ko-KR" altLang="en-US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고  신뢰성 및 저 소모전력</a:t>
            </a:r>
            <a:endParaRPr lang="en-US" altLang="ko-KR" sz="16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Arial" pitchFamily="34" charset="0"/>
              <a:buChar char="■"/>
              <a:defRPr/>
            </a:pPr>
            <a:endParaRPr lang="en-US" altLang="ko-KR" sz="16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Arial" pitchFamily="34" charset="0"/>
              <a:buChar char="■"/>
              <a:defRPr/>
            </a:pPr>
            <a:r>
              <a: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</a:t>
            </a:r>
            <a:r>
              <a:rPr lang="ko-KR" altLang="en-US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다양한 망 구성 형태 제공 </a:t>
            </a:r>
            <a:r>
              <a: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 P-to-P , P-to-Multi , </a:t>
            </a:r>
            <a:r>
              <a: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Ring</a:t>
            </a:r>
            <a:r>
              <a: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)</a:t>
            </a:r>
          </a:p>
          <a:p>
            <a:pPr algn="l">
              <a:buFont typeface="Arial" pitchFamily="34" charset="0"/>
              <a:buChar char="■"/>
              <a:defRPr/>
            </a:pPr>
            <a:endParaRPr lang="en-US" altLang="ko-KR" sz="16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Arial" pitchFamily="34" charset="0"/>
              <a:buChar char="■"/>
              <a:defRPr/>
            </a:pPr>
            <a:r>
              <a: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EMS</a:t>
            </a:r>
            <a:r>
              <a:rPr lang="ko-KR" altLang="en-US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를 이용한 </a:t>
            </a:r>
            <a:r>
              <a:rPr lang="ko-KR" altLang="en-US" sz="16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운용상태및</a:t>
            </a:r>
            <a:r>
              <a:rPr lang="ko-KR" altLang="en-US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구성상태 </a:t>
            </a:r>
            <a:r>
              <a: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, </a:t>
            </a:r>
            <a:r>
              <a:rPr lang="ko-KR" altLang="en-US" sz="16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절체상태</a:t>
            </a:r>
            <a:r>
              <a: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,</a:t>
            </a:r>
            <a:r>
              <a:rPr lang="ko-KR" altLang="en-US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감시 및 제어기능 제공</a:t>
            </a:r>
            <a:endParaRPr lang="en-US" altLang="ko-KR" sz="16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Arial" pitchFamily="34" charset="0"/>
              <a:buChar char="■"/>
              <a:defRPr/>
            </a:pPr>
            <a:endParaRPr lang="en-US" altLang="ko-KR" sz="16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Arial" pitchFamily="34" charset="0"/>
              <a:buChar char="■"/>
              <a:defRPr/>
            </a:pPr>
            <a:r>
              <a: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LED</a:t>
            </a:r>
            <a:r>
              <a:rPr lang="ko-KR" altLang="en-US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 의한 가시</a:t>
            </a:r>
            <a:r>
              <a: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/</a:t>
            </a:r>
            <a:r>
              <a:rPr lang="ko-KR" altLang="en-US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가청 경보 및 상태 정보표시 기능</a:t>
            </a:r>
            <a:endParaRPr lang="en-US" altLang="ko-KR" sz="16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Arial" pitchFamily="34" charset="0"/>
              <a:buChar char="■"/>
              <a:defRPr/>
            </a:pPr>
            <a:endParaRPr lang="en-US" altLang="ko-KR" sz="16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Arial" pitchFamily="34" charset="0"/>
              <a:buChar char="■"/>
              <a:defRPr/>
            </a:pPr>
            <a:r>
              <a: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</a:t>
            </a:r>
            <a:r>
              <a:rPr lang="ko-KR" altLang="en-US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성능 및 데이터</a:t>
            </a:r>
            <a:r>
              <a: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감시</a:t>
            </a:r>
            <a:endParaRPr lang="en-US" altLang="ko-KR" sz="16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Arial" pitchFamily="34" charset="0"/>
              <a:buChar char="■"/>
              <a:defRPr/>
            </a:pPr>
            <a:endParaRPr lang="en-US" altLang="ko-KR" sz="16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Arial" pitchFamily="34" charset="0"/>
              <a:buChar char="■"/>
              <a:defRPr/>
            </a:pPr>
            <a:r>
              <a: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다양한 가입자 측 설치환경에 적합하도록 설치 및 교체가 용이한 </a:t>
            </a:r>
            <a:r>
              <a:rPr lang="ko-KR" altLang="en-US" sz="16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단독형</a:t>
            </a:r>
            <a:r>
              <a:rPr lang="ko-KR" altLang="en-US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구조</a:t>
            </a:r>
            <a:r>
              <a: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(RT)</a:t>
            </a:r>
          </a:p>
          <a:p>
            <a:pPr algn="l">
              <a:buFont typeface="Arial" pitchFamily="34" charset="0"/>
              <a:buChar char="■"/>
              <a:defRPr/>
            </a:pPr>
            <a:endParaRPr lang="en-US" altLang="ko-KR" sz="16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Arial" pitchFamily="34" charset="0"/>
              <a:buChar char="■"/>
              <a:defRPr/>
            </a:pPr>
            <a:r>
              <a: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각 </a:t>
            </a:r>
            <a:r>
              <a:rPr lang="ko-KR" altLang="en-US" sz="16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구성품은</a:t>
            </a:r>
            <a:r>
              <a:rPr lang="ko-KR" altLang="en-US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6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고장시</a:t>
            </a:r>
            <a:r>
              <a:rPr lang="ko-KR" altLang="en-US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교체가 용이한 타입이고 각 </a:t>
            </a:r>
            <a:r>
              <a:rPr lang="ko-KR" altLang="en-US" sz="16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유니트는</a:t>
            </a:r>
            <a:r>
              <a:rPr lang="ko-KR" altLang="en-US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Plug-In </a:t>
            </a:r>
            <a:r>
              <a:rPr lang="ko-KR" altLang="en-US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방식으로 </a:t>
            </a:r>
            <a:r>
              <a:rPr lang="ko-KR" altLang="en-US" sz="16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탈실장</a:t>
            </a:r>
            <a:r>
              <a:rPr lang="ko-KR" altLang="en-US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가능</a:t>
            </a:r>
            <a:endParaRPr lang="en-US" altLang="ko-KR" sz="16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Arial" pitchFamily="34" charset="0"/>
              <a:buChar char="■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" name="직사각형 4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장치특징 </a:t>
            </a:r>
            <a:endParaRPr lang="ko-KR" altLang="en-US" sz="1600" dirty="0"/>
          </a:p>
        </p:txBody>
      </p:sp>
      <p:sp>
        <p:nvSpPr>
          <p:cNvPr id="6" name="직사각형 5"/>
          <p:cNvSpPr/>
          <p:nvPr/>
        </p:nvSpPr>
        <p:spPr>
          <a:xfrm>
            <a:off x="59447" y="67684"/>
            <a:ext cx="3012357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Ⅰ.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장치 개요 및 구성 망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4303618" y="6616793"/>
            <a:ext cx="229530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3</a:t>
            </a:r>
            <a:endParaRPr lang="ko-KR" altLang="en-US" sz="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6" name="직사각형 15"/>
          <p:cNvSpPr/>
          <p:nvPr/>
        </p:nvSpPr>
        <p:spPr bwMode="auto">
          <a:xfrm>
            <a:off x="4450130" y="3890682"/>
            <a:ext cx="4572001" cy="707874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400" u="sng" dirty="0" err="1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RPVST+State</a:t>
            </a: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</a:t>
            </a:r>
            <a:r>
              <a:rPr lang="en-US" altLang="ko-KR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RPVST+State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정보확인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2" name="직사각형 11"/>
          <p:cNvSpPr/>
          <p:nvPr/>
        </p:nvSpPr>
        <p:spPr bwMode="auto">
          <a:xfrm>
            <a:off x="4468897" y="1308847"/>
            <a:ext cx="4572001" cy="707874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VLAN (STP)State</a:t>
            </a: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 VLAN State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정보확인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70658" name="Picture 2" descr="XGSW_VLAN_VLAN(STP)St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284" y="1428737"/>
            <a:ext cx="4054316" cy="228601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0659" name="Picture 3" descr="XGSW_VLAN_RPVST+Stat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1091" y="3931017"/>
            <a:ext cx="4058511" cy="228601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3" name="직사각형 12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운용관리 </a:t>
            </a:r>
            <a:endParaRPr lang="ko-KR" altLang="en-US" sz="1600" dirty="0"/>
          </a:p>
        </p:txBody>
      </p:sp>
      <p:sp>
        <p:nvSpPr>
          <p:cNvPr id="14" name="직사각형 13"/>
          <p:cNvSpPr/>
          <p:nvPr/>
        </p:nvSpPr>
        <p:spPr bwMode="auto">
          <a:xfrm>
            <a:off x="357159" y="714358"/>
            <a:ext cx="2143140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Tx/>
              <a:buChar char="□"/>
              <a:defRPr/>
            </a:pP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XGSW  Provision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9444" y="67684"/>
            <a:ext cx="3298110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운용 및 설정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4303618" y="6616793"/>
            <a:ext cx="274414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38</a:t>
            </a:r>
            <a:endParaRPr lang="ko-KR" altLang="en-US" sz="600" b="1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6" name="직사각형 15"/>
          <p:cNvSpPr/>
          <p:nvPr/>
        </p:nvSpPr>
        <p:spPr bwMode="auto">
          <a:xfrm>
            <a:off x="4494393" y="3827929"/>
            <a:ext cx="4572001" cy="707874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PM</a:t>
            </a: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각 포트의 송수신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패킷정보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확인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2" name="직사각형 11"/>
          <p:cNvSpPr/>
          <p:nvPr/>
        </p:nvSpPr>
        <p:spPr bwMode="auto">
          <a:xfrm>
            <a:off x="4484310" y="1290918"/>
            <a:ext cx="4572001" cy="707874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경보</a:t>
            </a:r>
            <a:endParaRPr lang="en-US" altLang="ko-KR" sz="1400" u="sng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현재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XGSW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 발생한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Current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경보확인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11" name="그림 1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6982" y="1347784"/>
            <a:ext cx="4043657" cy="228601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3" name="그림 1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303" y="3919256"/>
            <a:ext cx="4045335" cy="228601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5" name="직사각형 14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운용관리 </a:t>
            </a:r>
            <a:endParaRPr lang="ko-KR" altLang="en-US" sz="1600" dirty="0"/>
          </a:p>
        </p:txBody>
      </p:sp>
      <p:sp>
        <p:nvSpPr>
          <p:cNvPr id="17" name="직사각형 16"/>
          <p:cNvSpPr/>
          <p:nvPr/>
        </p:nvSpPr>
        <p:spPr bwMode="auto">
          <a:xfrm>
            <a:off x="357159" y="714358"/>
            <a:ext cx="2143140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Tx/>
              <a:buChar char="□"/>
              <a:defRPr/>
            </a:pP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XGSW  Provision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59444" y="67684"/>
            <a:ext cx="3298110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운용 및 설정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4303618" y="6616793"/>
            <a:ext cx="274414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39</a:t>
            </a:r>
            <a:endParaRPr lang="ko-KR" altLang="en-US" sz="600" b="1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2" name="직사각형 11"/>
          <p:cNvSpPr/>
          <p:nvPr/>
        </p:nvSpPr>
        <p:spPr bwMode="auto">
          <a:xfrm>
            <a:off x="4473388" y="1357299"/>
            <a:ext cx="4572001" cy="1077206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en-US" altLang="ko-KR" sz="1400" u="sng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MISC</a:t>
            </a: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XGSW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장치의 버전확인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XGSW S/W Download : Standby Side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에서만 가능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XGSW Reset : XGSW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재시작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(180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초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</a:p>
        </p:txBody>
      </p:sp>
      <p:pic>
        <p:nvPicPr>
          <p:cNvPr id="71682" name="Picture 2" descr="XGSW_MIS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6319" y="1357299"/>
            <a:ext cx="4054316" cy="228601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0" name="직사각형 9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운용관리 </a:t>
            </a:r>
            <a:endParaRPr lang="ko-KR" altLang="en-US" sz="1600" dirty="0"/>
          </a:p>
        </p:txBody>
      </p:sp>
      <p:sp>
        <p:nvSpPr>
          <p:cNvPr id="11" name="직사각형 10"/>
          <p:cNvSpPr/>
          <p:nvPr/>
        </p:nvSpPr>
        <p:spPr bwMode="auto">
          <a:xfrm>
            <a:off x="357159" y="714358"/>
            <a:ext cx="2143140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Tx/>
              <a:buChar char="□"/>
              <a:defRPr/>
            </a:pP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XGSW  Provision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59444" y="67684"/>
            <a:ext cx="3298110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Ⅲ.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운용 및 설정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4303618" y="6616793"/>
            <a:ext cx="274414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40</a:t>
            </a:r>
            <a:endParaRPr lang="ko-KR" altLang="en-US" sz="600" b="1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4034" name="Picture 2" descr="Ping_window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00" y="1357299"/>
            <a:ext cx="4760629" cy="35004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1" name="직사각형 10"/>
          <p:cNvSpPr/>
          <p:nvPr/>
        </p:nvSpPr>
        <p:spPr bwMode="auto">
          <a:xfrm>
            <a:off x="5286381" y="1428737"/>
            <a:ext cx="3571900" cy="138498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defRPr/>
            </a:pP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ⓐ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노드선택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slot no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와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,port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를 선택 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Target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정보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입력후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시작버튼을 누른다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ⓑ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Target IP Address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는 필히 입력하여야 하며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size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와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count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는 미입력후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시작시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default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값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으로자동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입력되어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test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시작됨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(Default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값 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59444" y="67684"/>
            <a:ext cx="3298110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Ⅳ.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점검 및 장애처리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고장진단 </a:t>
            </a:r>
            <a:endParaRPr lang="ko-KR" altLang="en-US" sz="1600" dirty="0"/>
          </a:p>
        </p:txBody>
      </p:sp>
      <p:sp>
        <p:nvSpPr>
          <p:cNvPr id="12" name="직사각형 11"/>
          <p:cNvSpPr/>
          <p:nvPr/>
        </p:nvSpPr>
        <p:spPr bwMode="auto">
          <a:xfrm>
            <a:off x="357159" y="714358"/>
            <a:ext cx="2143140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Tx/>
              <a:buChar char="□"/>
              <a:defRPr/>
            </a:pP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RT Ping</a:t>
            </a:r>
          </a:p>
        </p:txBody>
      </p:sp>
      <p:sp>
        <p:nvSpPr>
          <p:cNvPr id="13" name="직사각형 12"/>
          <p:cNvSpPr/>
          <p:nvPr/>
        </p:nvSpPr>
        <p:spPr>
          <a:xfrm>
            <a:off x="4303618" y="6616793"/>
            <a:ext cx="274414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41</a:t>
            </a:r>
            <a:endParaRPr lang="ko-KR" altLang="en-US" sz="600" b="1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 bwMode="auto">
          <a:xfrm>
            <a:off x="5214942" y="2928935"/>
            <a:ext cx="3714776" cy="181587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400" b="1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고객전용 </a:t>
            </a: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EMS Program</a:t>
            </a:r>
            <a:r>
              <a:rPr lang="ko-KR" altLang="en-US" sz="1400" b="1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배포</a:t>
            </a:r>
            <a:endParaRPr lang="en-US" altLang="ko-KR" sz="1400" b="1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342862" indent="-342862">
              <a:buFontTx/>
              <a:buAutoNum type="arabicParenR"/>
              <a:defRPr/>
            </a:pP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회선상태확인 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 LAN 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경보검출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</a:t>
            </a:r>
          </a:p>
          <a:p>
            <a:pPr marL="342862" indent="-342862">
              <a:buFontTx/>
              <a:buAutoNum type="arabicParenR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342862" indent="-342862">
              <a:buFontTx/>
              <a:buAutoNum type="arabicParenR"/>
              <a:defRPr/>
            </a:pPr>
            <a:r>
              <a:rPr lang="ko-KR" altLang="en-US" sz="14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절분시험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 Ping 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시험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) </a:t>
            </a:r>
            <a:r>
              <a:rPr lang="en-US" altLang="ko-KR" sz="14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Switch,RT,Camera</a:t>
            </a: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342862" indent="-342862">
              <a:buFontTx/>
              <a:buAutoNum type="arabicParenR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marL="342862" indent="-342862">
              <a:buFontTx/>
              <a:buAutoNum type="arabicParenR"/>
              <a:defRPr/>
            </a:pP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장치 상태확인 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 Mac Table )</a:t>
            </a:r>
          </a:p>
          <a:p>
            <a:pPr marL="342862" indent="-342862">
              <a:buFontTx/>
              <a:buAutoNum type="arabicParenR"/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182" name="그림 414" descr="D:\남일준\Project\WTLAN_96G\EMS_메뉴얼작업\CustomEMS\1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7" y="3000372"/>
            <a:ext cx="4643470" cy="3357586"/>
          </a:xfrm>
          <a:prstGeom prst="rect">
            <a:avLst/>
          </a:prstGeom>
          <a:noFill/>
          <a:ln w="0">
            <a:solidFill>
              <a:schemeClr val="tx1"/>
            </a:solidFill>
            <a:miter lim="800000"/>
            <a:headEnd/>
            <a:tailEnd/>
          </a:ln>
        </p:spPr>
      </p:pic>
      <p:grpSp>
        <p:nvGrpSpPr>
          <p:cNvPr id="2" name="그룹 194"/>
          <p:cNvGrpSpPr/>
          <p:nvPr/>
        </p:nvGrpSpPr>
        <p:grpSpPr>
          <a:xfrm>
            <a:off x="571473" y="1142984"/>
            <a:ext cx="7786742" cy="1624080"/>
            <a:chOff x="569359" y="1142984"/>
            <a:chExt cx="8126976" cy="1678274"/>
          </a:xfrm>
        </p:grpSpPr>
        <p:sp>
          <p:nvSpPr>
            <p:cNvPr id="196" name="모서리가 둥근 직사각형 415"/>
            <p:cNvSpPr>
              <a:spLocks noChangeArrowheads="1"/>
            </p:cNvSpPr>
            <p:nvPr/>
          </p:nvSpPr>
          <p:spPr bwMode="auto">
            <a:xfrm>
              <a:off x="569359" y="1142984"/>
              <a:ext cx="3131495" cy="1678274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alpha val="14902"/>
              </a:schemeClr>
            </a:solidFill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square" lIns="82124" tIns="41061" rIns="82124" bIns="41061" anchor="ctr">
              <a:spAutoFit/>
            </a:bodyPr>
            <a:lstStyle/>
            <a:p>
              <a:pPr defTabSz="814296"/>
              <a:endParaRPr lang="en-US" altLang="ko-KR" dirty="0">
                <a:ea typeface="굴림" pitchFamily="50" charset="-127"/>
              </a:endParaRPr>
            </a:p>
            <a:p>
              <a:pPr defTabSz="814296"/>
              <a:endParaRPr lang="en-US" altLang="ko-KR" dirty="0">
                <a:ea typeface="굴림" pitchFamily="50" charset="-127"/>
              </a:endParaRPr>
            </a:p>
            <a:p>
              <a:pPr defTabSz="814296"/>
              <a:endParaRPr lang="en-US" altLang="ko-KR" dirty="0">
                <a:ea typeface="굴림" pitchFamily="50" charset="-127"/>
              </a:endParaRPr>
            </a:p>
            <a:p>
              <a:pPr defTabSz="814296"/>
              <a:endParaRPr lang="en-US" altLang="ko-KR" dirty="0">
                <a:ea typeface="굴림" pitchFamily="50" charset="-127"/>
              </a:endParaRPr>
            </a:p>
            <a:p>
              <a:pPr defTabSz="814296"/>
              <a:endParaRPr lang="ko-KR" altLang="en-US" dirty="0">
                <a:ea typeface="굴림" pitchFamily="50" charset="-127"/>
              </a:endParaRPr>
            </a:p>
          </p:txBody>
        </p:sp>
        <p:sp>
          <p:nvSpPr>
            <p:cNvPr id="197" name="Line 310"/>
            <p:cNvSpPr>
              <a:spLocks noChangeShapeType="1"/>
            </p:cNvSpPr>
            <p:nvPr/>
          </p:nvSpPr>
          <p:spPr bwMode="auto">
            <a:xfrm flipH="1">
              <a:off x="2439988" y="1889125"/>
              <a:ext cx="1312862" cy="0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198" name="Text Box 318"/>
            <p:cNvSpPr txBox="1">
              <a:spLocks noChangeArrowheads="1"/>
            </p:cNvSpPr>
            <p:nvPr/>
          </p:nvSpPr>
          <p:spPr bwMode="auto">
            <a:xfrm>
              <a:off x="2806141" y="1438270"/>
              <a:ext cx="853588" cy="254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ko-KR" altLang="en-US" sz="1000" b="1" dirty="0">
                  <a:ea typeface="굴림" pitchFamily="50" charset="-127"/>
                </a:rPr>
                <a:t>내부스위치</a:t>
              </a:r>
              <a:endParaRPr lang="en-US" altLang="ko-KR" sz="1000" b="1" dirty="0">
                <a:ea typeface="굴림" pitchFamily="50" charset="-127"/>
              </a:endParaRPr>
            </a:p>
          </p:txBody>
        </p:sp>
        <p:sp>
          <p:nvSpPr>
            <p:cNvPr id="199" name="Line 310"/>
            <p:cNvSpPr>
              <a:spLocks noChangeShapeType="1"/>
            </p:cNvSpPr>
            <p:nvPr/>
          </p:nvSpPr>
          <p:spPr bwMode="auto">
            <a:xfrm flipH="1">
              <a:off x="3459163" y="1889125"/>
              <a:ext cx="1312862" cy="0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00" name="Line 310"/>
            <p:cNvSpPr>
              <a:spLocks noChangeShapeType="1"/>
            </p:cNvSpPr>
            <p:nvPr/>
          </p:nvSpPr>
          <p:spPr bwMode="auto">
            <a:xfrm flipH="1">
              <a:off x="4754563" y="1889125"/>
              <a:ext cx="1312862" cy="0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4000500" y="1676400"/>
              <a:ext cx="771525" cy="381000"/>
              <a:chOff x="4368" y="3216"/>
              <a:chExt cx="1110" cy="449"/>
            </a:xfrm>
          </p:grpSpPr>
          <p:grpSp>
            <p:nvGrpSpPr>
              <p:cNvPr id="4" name="Group 5"/>
              <p:cNvGrpSpPr>
                <a:grpSpLocks/>
              </p:cNvGrpSpPr>
              <p:nvPr/>
            </p:nvGrpSpPr>
            <p:grpSpPr bwMode="auto">
              <a:xfrm>
                <a:off x="4368" y="3216"/>
                <a:ext cx="1110" cy="449"/>
                <a:chOff x="4368" y="3216"/>
                <a:chExt cx="1110" cy="449"/>
              </a:xfrm>
            </p:grpSpPr>
            <p:sp>
              <p:nvSpPr>
                <p:cNvPr id="377" name="Freeform 6"/>
                <p:cNvSpPr>
                  <a:spLocks/>
                </p:cNvSpPr>
                <p:nvPr/>
              </p:nvSpPr>
              <p:spPr bwMode="auto">
                <a:xfrm>
                  <a:off x="4368" y="3402"/>
                  <a:ext cx="537" cy="263"/>
                </a:xfrm>
                <a:custGeom>
                  <a:avLst/>
                  <a:gdLst>
                    <a:gd name="T0" fmla="*/ 536 w 537"/>
                    <a:gd name="T1" fmla="*/ 119 h 263"/>
                    <a:gd name="T2" fmla="*/ 536 w 537"/>
                    <a:gd name="T3" fmla="*/ 262 h 263"/>
                    <a:gd name="T4" fmla="*/ 0 w 537"/>
                    <a:gd name="T5" fmla="*/ 144 h 263"/>
                    <a:gd name="T6" fmla="*/ 0 w 537"/>
                    <a:gd name="T7" fmla="*/ 0 h 263"/>
                    <a:gd name="T8" fmla="*/ 536 w 537"/>
                    <a:gd name="T9" fmla="*/ 119 h 26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37"/>
                    <a:gd name="T16" fmla="*/ 0 h 263"/>
                    <a:gd name="T17" fmla="*/ 537 w 537"/>
                    <a:gd name="T18" fmla="*/ 263 h 26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37" h="263">
                      <a:moveTo>
                        <a:pt x="536" y="119"/>
                      </a:moveTo>
                      <a:lnTo>
                        <a:pt x="536" y="262"/>
                      </a:lnTo>
                      <a:lnTo>
                        <a:pt x="0" y="144"/>
                      </a:lnTo>
                      <a:lnTo>
                        <a:pt x="0" y="0"/>
                      </a:lnTo>
                      <a:lnTo>
                        <a:pt x="536" y="119"/>
                      </a:lnTo>
                    </a:path>
                  </a:pathLst>
                </a:custGeom>
                <a:solidFill>
                  <a:srgbClr val="FFFFFF"/>
                </a:solidFill>
                <a:ln w="12700" cap="rnd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ko-KR" altLang="en-US">
                    <a:ea typeface="굴림" pitchFamily="50" charset="-127"/>
                  </a:endParaRPr>
                </a:p>
              </p:txBody>
            </p:sp>
            <p:sp>
              <p:nvSpPr>
                <p:cNvPr id="378" name="Freeform 7"/>
                <p:cNvSpPr>
                  <a:spLocks/>
                </p:cNvSpPr>
                <p:nvPr/>
              </p:nvSpPr>
              <p:spPr bwMode="auto">
                <a:xfrm>
                  <a:off x="4368" y="3216"/>
                  <a:ext cx="1110" cy="306"/>
                </a:xfrm>
                <a:custGeom>
                  <a:avLst/>
                  <a:gdLst>
                    <a:gd name="T0" fmla="*/ 1109 w 1110"/>
                    <a:gd name="T1" fmla="*/ 119 h 306"/>
                    <a:gd name="T2" fmla="*/ 536 w 1110"/>
                    <a:gd name="T3" fmla="*/ 305 h 306"/>
                    <a:gd name="T4" fmla="*/ 0 w 1110"/>
                    <a:gd name="T5" fmla="*/ 186 h 306"/>
                    <a:gd name="T6" fmla="*/ 575 w 1110"/>
                    <a:gd name="T7" fmla="*/ 0 h 306"/>
                    <a:gd name="T8" fmla="*/ 1109 w 1110"/>
                    <a:gd name="T9" fmla="*/ 119 h 3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0"/>
                    <a:gd name="T16" fmla="*/ 0 h 306"/>
                    <a:gd name="T17" fmla="*/ 1110 w 1110"/>
                    <a:gd name="T18" fmla="*/ 306 h 3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0" h="306">
                      <a:moveTo>
                        <a:pt x="1109" y="119"/>
                      </a:moveTo>
                      <a:lnTo>
                        <a:pt x="536" y="305"/>
                      </a:lnTo>
                      <a:lnTo>
                        <a:pt x="0" y="186"/>
                      </a:lnTo>
                      <a:lnTo>
                        <a:pt x="575" y="0"/>
                      </a:lnTo>
                      <a:lnTo>
                        <a:pt x="1109" y="119"/>
                      </a:lnTo>
                    </a:path>
                  </a:pathLst>
                </a:custGeom>
                <a:solidFill>
                  <a:srgbClr val="FFFFFF"/>
                </a:solidFill>
                <a:ln w="12700" cap="rnd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ko-KR" altLang="en-US">
                    <a:ea typeface="굴림" pitchFamily="50" charset="-127"/>
                  </a:endParaRPr>
                </a:p>
              </p:txBody>
            </p:sp>
            <p:sp>
              <p:nvSpPr>
                <p:cNvPr id="379" name="Freeform 8"/>
                <p:cNvSpPr>
                  <a:spLocks/>
                </p:cNvSpPr>
                <p:nvPr/>
              </p:nvSpPr>
              <p:spPr bwMode="auto">
                <a:xfrm>
                  <a:off x="4904" y="3335"/>
                  <a:ext cx="574" cy="330"/>
                </a:xfrm>
                <a:custGeom>
                  <a:avLst/>
                  <a:gdLst>
                    <a:gd name="T0" fmla="*/ 573 w 574"/>
                    <a:gd name="T1" fmla="*/ 142 h 330"/>
                    <a:gd name="T2" fmla="*/ 573 w 574"/>
                    <a:gd name="T3" fmla="*/ 0 h 330"/>
                    <a:gd name="T4" fmla="*/ 0 w 574"/>
                    <a:gd name="T5" fmla="*/ 186 h 330"/>
                    <a:gd name="T6" fmla="*/ 0 w 574"/>
                    <a:gd name="T7" fmla="*/ 329 h 330"/>
                    <a:gd name="T8" fmla="*/ 573 w 574"/>
                    <a:gd name="T9" fmla="*/ 142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74"/>
                    <a:gd name="T16" fmla="*/ 0 h 330"/>
                    <a:gd name="T17" fmla="*/ 574 w 574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74" h="330">
                      <a:moveTo>
                        <a:pt x="573" y="142"/>
                      </a:moveTo>
                      <a:lnTo>
                        <a:pt x="573" y="0"/>
                      </a:lnTo>
                      <a:lnTo>
                        <a:pt x="0" y="186"/>
                      </a:lnTo>
                      <a:lnTo>
                        <a:pt x="0" y="329"/>
                      </a:lnTo>
                      <a:lnTo>
                        <a:pt x="573" y="142"/>
                      </a:lnTo>
                    </a:path>
                  </a:pathLst>
                </a:custGeom>
                <a:solidFill>
                  <a:srgbClr val="FFFFFF"/>
                </a:solidFill>
                <a:ln w="12700" cap="rnd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ko-KR" altLang="en-US">
                    <a:ea typeface="굴림" pitchFamily="50" charset="-127"/>
                  </a:endParaRPr>
                </a:p>
              </p:txBody>
            </p:sp>
          </p:grpSp>
          <p:sp>
            <p:nvSpPr>
              <p:cNvPr id="316" name="Freeform 9"/>
              <p:cNvSpPr>
                <a:spLocks/>
              </p:cNvSpPr>
              <p:nvPr/>
            </p:nvSpPr>
            <p:spPr bwMode="auto">
              <a:xfrm>
                <a:off x="4368" y="3402"/>
                <a:ext cx="537" cy="263"/>
              </a:xfrm>
              <a:custGeom>
                <a:avLst/>
                <a:gdLst>
                  <a:gd name="T0" fmla="*/ 536 w 537"/>
                  <a:gd name="T1" fmla="*/ 119 h 263"/>
                  <a:gd name="T2" fmla="*/ 536 w 537"/>
                  <a:gd name="T3" fmla="*/ 262 h 263"/>
                  <a:gd name="T4" fmla="*/ 0 w 537"/>
                  <a:gd name="T5" fmla="*/ 144 h 263"/>
                  <a:gd name="T6" fmla="*/ 0 w 537"/>
                  <a:gd name="T7" fmla="*/ 0 h 263"/>
                  <a:gd name="T8" fmla="*/ 536 w 537"/>
                  <a:gd name="T9" fmla="*/ 119 h 2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7"/>
                  <a:gd name="T16" fmla="*/ 0 h 263"/>
                  <a:gd name="T17" fmla="*/ 537 w 537"/>
                  <a:gd name="T18" fmla="*/ 263 h 26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7" h="263">
                    <a:moveTo>
                      <a:pt x="536" y="119"/>
                    </a:moveTo>
                    <a:lnTo>
                      <a:pt x="536" y="262"/>
                    </a:lnTo>
                    <a:lnTo>
                      <a:pt x="0" y="144"/>
                    </a:lnTo>
                    <a:lnTo>
                      <a:pt x="0" y="0"/>
                    </a:lnTo>
                    <a:lnTo>
                      <a:pt x="536" y="119"/>
                    </a:lnTo>
                  </a:path>
                </a:pathLst>
              </a:custGeom>
              <a:solidFill>
                <a:srgbClr val="00869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17" name="Freeform 10"/>
              <p:cNvSpPr>
                <a:spLocks/>
              </p:cNvSpPr>
              <p:nvPr/>
            </p:nvSpPr>
            <p:spPr bwMode="auto">
              <a:xfrm>
                <a:off x="4368" y="3216"/>
                <a:ext cx="1110" cy="306"/>
              </a:xfrm>
              <a:custGeom>
                <a:avLst/>
                <a:gdLst>
                  <a:gd name="T0" fmla="*/ 1109 w 1110"/>
                  <a:gd name="T1" fmla="*/ 119 h 306"/>
                  <a:gd name="T2" fmla="*/ 536 w 1110"/>
                  <a:gd name="T3" fmla="*/ 305 h 306"/>
                  <a:gd name="T4" fmla="*/ 0 w 1110"/>
                  <a:gd name="T5" fmla="*/ 186 h 306"/>
                  <a:gd name="T6" fmla="*/ 575 w 1110"/>
                  <a:gd name="T7" fmla="*/ 0 h 306"/>
                  <a:gd name="T8" fmla="*/ 1109 w 1110"/>
                  <a:gd name="T9" fmla="*/ 119 h 3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10"/>
                  <a:gd name="T16" fmla="*/ 0 h 306"/>
                  <a:gd name="T17" fmla="*/ 1110 w 1110"/>
                  <a:gd name="T18" fmla="*/ 306 h 3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10" h="306">
                    <a:moveTo>
                      <a:pt x="1109" y="119"/>
                    </a:moveTo>
                    <a:lnTo>
                      <a:pt x="536" y="305"/>
                    </a:lnTo>
                    <a:lnTo>
                      <a:pt x="0" y="186"/>
                    </a:lnTo>
                    <a:lnTo>
                      <a:pt x="575" y="0"/>
                    </a:lnTo>
                    <a:lnTo>
                      <a:pt x="1109" y="119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rgbClr val="008694"/>
                  </a:gs>
                </a:gsLst>
                <a:lin ang="189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18" name="Freeform 11"/>
              <p:cNvSpPr>
                <a:spLocks/>
              </p:cNvSpPr>
              <p:nvPr/>
            </p:nvSpPr>
            <p:spPr bwMode="auto">
              <a:xfrm>
                <a:off x="4904" y="3335"/>
                <a:ext cx="574" cy="330"/>
              </a:xfrm>
              <a:custGeom>
                <a:avLst/>
                <a:gdLst>
                  <a:gd name="T0" fmla="*/ 573 w 574"/>
                  <a:gd name="T1" fmla="*/ 142 h 330"/>
                  <a:gd name="T2" fmla="*/ 573 w 574"/>
                  <a:gd name="T3" fmla="*/ 0 h 330"/>
                  <a:gd name="T4" fmla="*/ 0 w 574"/>
                  <a:gd name="T5" fmla="*/ 186 h 330"/>
                  <a:gd name="T6" fmla="*/ 0 w 574"/>
                  <a:gd name="T7" fmla="*/ 329 h 330"/>
                  <a:gd name="T8" fmla="*/ 573 w 574"/>
                  <a:gd name="T9" fmla="*/ 142 h 3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4"/>
                  <a:gd name="T16" fmla="*/ 0 h 330"/>
                  <a:gd name="T17" fmla="*/ 574 w 574"/>
                  <a:gd name="T18" fmla="*/ 330 h 3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4" h="330">
                    <a:moveTo>
                      <a:pt x="573" y="142"/>
                    </a:moveTo>
                    <a:lnTo>
                      <a:pt x="573" y="0"/>
                    </a:lnTo>
                    <a:lnTo>
                      <a:pt x="0" y="186"/>
                    </a:lnTo>
                    <a:lnTo>
                      <a:pt x="0" y="329"/>
                    </a:lnTo>
                    <a:lnTo>
                      <a:pt x="573" y="142"/>
                    </a:lnTo>
                  </a:path>
                </a:pathLst>
              </a:custGeom>
              <a:solidFill>
                <a:srgbClr val="00869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19" name="Freeform 12"/>
              <p:cNvSpPr>
                <a:spLocks/>
              </p:cNvSpPr>
              <p:nvPr/>
            </p:nvSpPr>
            <p:spPr bwMode="auto">
              <a:xfrm>
                <a:off x="5446" y="3450"/>
                <a:ext cx="17" cy="17"/>
              </a:xfrm>
              <a:custGeom>
                <a:avLst/>
                <a:gdLst>
                  <a:gd name="T0" fmla="*/ 6 w 17"/>
                  <a:gd name="T1" fmla="*/ 13 h 17"/>
                  <a:gd name="T2" fmla="*/ 11 w 17"/>
                  <a:gd name="T3" fmla="*/ 13 h 17"/>
                  <a:gd name="T4" fmla="*/ 11 w 17"/>
                  <a:gd name="T5" fmla="*/ 11 h 17"/>
                  <a:gd name="T6" fmla="*/ 13 w 17"/>
                  <a:gd name="T7" fmla="*/ 11 h 17"/>
                  <a:gd name="T8" fmla="*/ 13 w 17"/>
                  <a:gd name="T9" fmla="*/ 9 h 17"/>
                  <a:gd name="T10" fmla="*/ 16 w 17"/>
                  <a:gd name="T11" fmla="*/ 9 h 17"/>
                  <a:gd name="T12" fmla="*/ 16 w 17"/>
                  <a:gd name="T13" fmla="*/ 4 h 17"/>
                  <a:gd name="T14" fmla="*/ 16 w 17"/>
                  <a:gd name="T15" fmla="*/ 2 h 17"/>
                  <a:gd name="T16" fmla="*/ 16 w 17"/>
                  <a:gd name="T17" fmla="*/ 0 h 17"/>
                  <a:gd name="T18" fmla="*/ 13 w 17"/>
                  <a:gd name="T19" fmla="*/ 0 h 17"/>
                  <a:gd name="T20" fmla="*/ 6 w 17"/>
                  <a:gd name="T21" fmla="*/ 2 h 17"/>
                  <a:gd name="T22" fmla="*/ 9 w 17"/>
                  <a:gd name="T23" fmla="*/ 2 h 17"/>
                  <a:gd name="T24" fmla="*/ 2 w 17"/>
                  <a:gd name="T25" fmla="*/ 4 h 17"/>
                  <a:gd name="T26" fmla="*/ 0 w 17"/>
                  <a:gd name="T27" fmla="*/ 4 h 17"/>
                  <a:gd name="T28" fmla="*/ 0 w 17"/>
                  <a:gd name="T29" fmla="*/ 7 h 17"/>
                  <a:gd name="T30" fmla="*/ 0 w 17"/>
                  <a:gd name="T31" fmla="*/ 9 h 17"/>
                  <a:gd name="T32" fmla="*/ 2 w 17"/>
                  <a:gd name="T33" fmla="*/ 13 h 17"/>
                  <a:gd name="T34" fmla="*/ 2 w 17"/>
                  <a:gd name="T35" fmla="*/ 16 h 17"/>
                  <a:gd name="T36" fmla="*/ 4 w 17"/>
                  <a:gd name="T37" fmla="*/ 16 h 17"/>
                  <a:gd name="T38" fmla="*/ 6 w 17"/>
                  <a:gd name="T39" fmla="*/ 16 h 17"/>
                  <a:gd name="T40" fmla="*/ 9 w 17"/>
                  <a:gd name="T41" fmla="*/ 13 h 17"/>
                  <a:gd name="T42" fmla="*/ 6 w 17"/>
                  <a:gd name="T43" fmla="*/ 13 h 1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7"/>
                  <a:gd name="T67" fmla="*/ 0 h 17"/>
                  <a:gd name="T68" fmla="*/ 17 w 17"/>
                  <a:gd name="T69" fmla="*/ 17 h 17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7" h="17">
                    <a:moveTo>
                      <a:pt x="6" y="13"/>
                    </a:moveTo>
                    <a:lnTo>
                      <a:pt x="11" y="13"/>
                    </a:lnTo>
                    <a:lnTo>
                      <a:pt x="11" y="11"/>
                    </a:lnTo>
                    <a:lnTo>
                      <a:pt x="13" y="11"/>
                    </a:lnTo>
                    <a:lnTo>
                      <a:pt x="13" y="9"/>
                    </a:lnTo>
                    <a:lnTo>
                      <a:pt x="16" y="9"/>
                    </a:lnTo>
                    <a:lnTo>
                      <a:pt x="16" y="4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6" y="2"/>
                    </a:lnTo>
                    <a:lnTo>
                      <a:pt x="9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3"/>
                    </a:lnTo>
                    <a:lnTo>
                      <a:pt x="2" y="16"/>
                    </a:lnTo>
                    <a:lnTo>
                      <a:pt x="4" y="16"/>
                    </a:lnTo>
                    <a:lnTo>
                      <a:pt x="6" y="16"/>
                    </a:lnTo>
                    <a:lnTo>
                      <a:pt x="9" y="13"/>
                    </a:lnTo>
                    <a:lnTo>
                      <a:pt x="6" y="13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20" name="Freeform 13"/>
              <p:cNvSpPr>
                <a:spLocks/>
              </p:cNvSpPr>
              <p:nvPr/>
            </p:nvSpPr>
            <p:spPr bwMode="auto">
              <a:xfrm>
                <a:off x="5042" y="3488"/>
                <a:ext cx="20" cy="28"/>
              </a:xfrm>
              <a:custGeom>
                <a:avLst/>
                <a:gdLst>
                  <a:gd name="T0" fmla="*/ 8 w 20"/>
                  <a:gd name="T1" fmla="*/ 6 h 28"/>
                  <a:gd name="T2" fmla="*/ 8 w 20"/>
                  <a:gd name="T3" fmla="*/ 4 h 28"/>
                  <a:gd name="T4" fmla="*/ 12 w 20"/>
                  <a:gd name="T5" fmla="*/ 14 h 28"/>
                  <a:gd name="T6" fmla="*/ 6 w 20"/>
                  <a:gd name="T7" fmla="*/ 15 h 28"/>
                  <a:gd name="T8" fmla="*/ 8 w 20"/>
                  <a:gd name="T9" fmla="*/ 6 h 28"/>
                  <a:gd name="T10" fmla="*/ 6 w 20"/>
                  <a:gd name="T11" fmla="*/ 25 h 28"/>
                  <a:gd name="T12" fmla="*/ 6 w 20"/>
                  <a:gd name="T13" fmla="*/ 23 h 28"/>
                  <a:gd name="T14" fmla="*/ 2 w 20"/>
                  <a:gd name="T15" fmla="*/ 25 h 28"/>
                  <a:gd name="T16" fmla="*/ 4 w 20"/>
                  <a:gd name="T17" fmla="*/ 15 h 28"/>
                  <a:gd name="T18" fmla="*/ 12 w 20"/>
                  <a:gd name="T19" fmla="*/ 14 h 28"/>
                  <a:gd name="T20" fmla="*/ 13 w 20"/>
                  <a:gd name="T21" fmla="*/ 21 h 28"/>
                  <a:gd name="T22" fmla="*/ 12 w 20"/>
                  <a:gd name="T23" fmla="*/ 21 h 28"/>
                  <a:gd name="T24" fmla="*/ 19 w 20"/>
                  <a:gd name="T25" fmla="*/ 19 h 28"/>
                  <a:gd name="T26" fmla="*/ 17 w 20"/>
                  <a:gd name="T27" fmla="*/ 19 h 28"/>
                  <a:gd name="T28" fmla="*/ 10 w 20"/>
                  <a:gd name="T29" fmla="*/ 0 h 28"/>
                  <a:gd name="T30" fmla="*/ 8 w 20"/>
                  <a:gd name="T31" fmla="*/ 2 h 28"/>
                  <a:gd name="T32" fmla="*/ 2 w 20"/>
                  <a:gd name="T33" fmla="*/ 25 h 28"/>
                  <a:gd name="T34" fmla="*/ 0 w 20"/>
                  <a:gd name="T35" fmla="*/ 25 h 28"/>
                  <a:gd name="T36" fmla="*/ 0 w 20"/>
                  <a:gd name="T37" fmla="*/ 27 h 28"/>
                  <a:gd name="T38" fmla="*/ 6 w 20"/>
                  <a:gd name="T39" fmla="*/ 25 h 28"/>
                  <a:gd name="T40" fmla="*/ 8 w 20"/>
                  <a:gd name="T41" fmla="*/ 6 h 2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0"/>
                  <a:gd name="T64" fmla="*/ 0 h 28"/>
                  <a:gd name="T65" fmla="*/ 20 w 20"/>
                  <a:gd name="T66" fmla="*/ 28 h 2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0" h="28">
                    <a:moveTo>
                      <a:pt x="8" y="6"/>
                    </a:moveTo>
                    <a:lnTo>
                      <a:pt x="8" y="4"/>
                    </a:lnTo>
                    <a:lnTo>
                      <a:pt x="12" y="14"/>
                    </a:lnTo>
                    <a:lnTo>
                      <a:pt x="6" y="15"/>
                    </a:lnTo>
                    <a:lnTo>
                      <a:pt x="8" y="6"/>
                    </a:lnTo>
                    <a:lnTo>
                      <a:pt x="6" y="25"/>
                    </a:lnTo>
                    <a:lnTo>
                      <a:pt x="6" y="23"/>
                    </a:lnTo>
                    <a:lnTo>
                      <a:pt x="2" y="25"/>
                    </a:lnTo>
                    <a:lnTo>
                      <a:pt x="4" y="15"/>
                    </a:lnTo>
                    <a:lnTo>
                      <a:pt x="12" y="14"/>
                    </a:lnTo>
                    <a:lnTo>
                      <a:pt x="13" y="21"/>
                    </a:lnTo>
                    <a:lnTo>
                      <a:pt x="12" y="21"/>
                    </a:lnTo>
                    <a:lnTo>
                      <a:pt x="19" y="19"/>
                    </a:lnTo>
                    <a:lnTo>
                      <a:pt x="17" y="19"/>
                    </a:lnTo>
                    <a:lnTo>
                      <a:pt x="10" y="0"/>
                    </a:lnTo>
                    <a:lnTo>
                      <a:pt x="8" y="2"/>
                    </a:lnTo>
                    <a:lnTo>
                      <a:pt x="2" y="25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6" y="25"/>
                    </a:lnTo>
                    <a:lnTo>
                      <a:pt x="8" y="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21" name="Freeform 14"/>
              <p:cNvSpPr>
                <a:spLocks/>
              </p:cNvSpPr>
              <p:nvPr/>
            </p:nvSpPr>
            <p:spPr bwMode="auto">
              <a:xfrm>
                <a:off x="5059" y="3482"/>
                <a:ext cx="17" cy="24"/>
              </a:xfrm>
              <a:custGeom>
                <a:avLst/>
                <a:gdLst>
                  <a:gd name="T0" fmla="*/ 16 w 17"/>
                  <a:gd name="T1" fmla="*/ 6 h 24"/>
                  <a:gd name="T2" fmla="*/ 14 w 17"/>
                  <a:gd name="T3" fmla="*/ 8 h 24"/>
                  <a:gd name="T4" fmla="*/ 14 w 17"/>
                  <a:gd name="T5" fmla="*/ 6 h 24"/>
                  <a:gd name="T6" fmla="*/ 14 w 17"/>
                  <a:gd name="T7" fmla="*/ 4 h 24"/>
                  <a:gd name="T8" fmla="*/ 12 w 17"/>
                  <a:gd name="T9" fmla="*/ 2 h 24"/>
                  <a:gd name="T10" fmla="*/ 10 w 17"/>
                  <a:gd name="T11" fmla="*/ 2 h 24"/>
                  <a:gd name="T12" fmla="*/ 8 w 17"/>
                  <a:gd name="T13" fmla="*/ 2 h 24"/>
                  <a:gd name="T14" fmla="*/ 8 w 17"/>
                  <a:gd name="T15" fmla="*/ 4 h 24"/>
                  <a:gd name="T16" fmla="*/ 6 w 17"/>
                  <a:gd name="T17" fmla="*/ 4 h 24"/>
                  <a:gd name="T18" fmla="*/ 6 w 17"/>
                  <a:gd name="T19" fmla="*/ 6 h 24"/>
                  <a:gd name="T20" fmla="*/ 4 w 17"/>
                  <a:gd name="T21" fmla="*/ 8 h 24"/>
                  <a:gd name="T22" fmla="*/ 4 w 17"/>
                  <a:gd name="T23" fmla="*/ 10 h 24"/>
                  <a:gd name="T24" fmla="*/ 4 w 17"/>
                  <a:gd name="T25" fmla="*/ 12 h 24"/>
                  <a:gd name="T26" fmla="*/ 4 w 17"/>
                  <a:gd name="T27" fmla="*/ 14 h 24"/>
                  <a:gd name="T28" fmla="*/ 4 w 17"/>
                  <a:gd name="T29" fmla="*/ 18 h 24"/>
                  <a:gd name="T30" fmla="*/ 4 w 17"/>
                  <a:gd name="T31" fmla="*/ 20 h 24"/>
                  <a:gd name="T32" fmla="*/ 4 w 17"/>
                  <a:gd name="T33" fmla="*/ 21 h 24"/>
                  <a:gd name="T34" fmla="*/ 6 w 17"/>
                  <a:gd name="T35" fmla="*/ 21 h 24"/>
                  <a:gd name="T36" fmla="*/ 6 w 17"/>
                  <a:gd name="T37" fmla="*/ 23 h 24"/>
                  <a:gd name="T38" fmla="*/ 8 w 17"/>
                  <a:gd name="T39" fmla="*/ 23 h 24"/>
                  <a:gd name="T40" fmla="*/ 10 w 17"/>
                  <a:gd name="T41" fmla="*/ 23 h 24"/>
                  <a:gd name="T42" fmla="*/ 12 w 17"/>
                  <a:gd name="T43" fmla="*/ 21 h 24"/>
                  <a:gd name="T44" fmla="*/ 12 w 17"/>
                  <a:gd name="T45" fmla="*/ 20 h 24"/>
                  <a:gd name="T46" fmla="*/ 14 w 17"/>
                  <a:gd name="T47" fmla="*/ 20 h 24"/>
                  <a:gd name="T48" fmla="*/ 14 w 17"/>
                  <a:gd name="T49" fmla="*/ 18 h 24"/>
                  <a:gd name="T50" fmla="*/ 14 w 17"/>
                  <a:gd name="T51" fmla="*/ 16 h 24"/>
                  <a:gd name="T52" fmla="*/ 14 w 17"/>
                  <a:gd name="T53" fmla="*/ 14 h 24"/>
                  <a:gd name="T54" fmla="*/ 16 w 17"/>
                  <a:gd name="T55" fmla="*/ 14 h 24"/>
                  <a:gd name="T56" fmla="*/ 16 w 17"/>
                  <a:gd name="T57" fmla="*/ 21 h 24"/>
                  <a:gd name="T58" fmla="*/ 14 w 17"/>
                  <a:gd name="T59" fmla="*/ 21 h 24"/>
                  <a:gd name="T60" fmla="*/ 12 w 17"/>
                  <a:gd name="T61" fmla="*/ 23 h 24"/>
                  <a:gd name="T62" fmla="*/ 10 w 17"/>
                  <a:gd name="T63" fmla="*/ 23 h 24"/>
                  <a:gd name="T64" fmla="*/ 8 w 17"/>
                  <a:gd name="T65" fmla="*/ 23 h 24"/>
                  <a:gd name="T66" fmla="*/ 6 w 17"/>
                  <a:gd name="T67" fmla="*/ 23 h 24"/>
                  <a:gd name="T68" fmla="*/ 4 w 17"/>
                  <a:gd name="T69" fmla="*/ 23 h 24"/>
                  <a:gd name="T70" fmla="*/ 2 w 17"/>
                  <a:gd name="T71" fmla="*/ 23 h 24"/>
                  <a:gd name="T72" fmla="*/ 2 w 17"/>
                  <a:gd name="T73" fmla="*/ 21 h 24"/>
                  <a:gd name="T74" fmla="*/ 0 w 17"/>
                  <a:gd name="T75" fmla="*/ 20 h 24"/>
                  <a:gd name="T76" fmla="*/ 0 w 17"/>
                  <a:gd name="T77" fmla="*/ 18 h 24"/>
                  <a:gd name="T78" fmla="*/ 0 w 17"/>
                  <a:gd name="T79" fmla="*/ 16 h 24"/>
                  <a:gd name="T80" fmla="*/ 0 w 17"/>
                  <a:gd name="T81" fmla="*/ 14 h 24"/>
                  <a:gd name="T82" fmla="*/ 0 w 17"/>
                  <a:gd name="T83" fmla="*/ 10 h 24"/>
                  <a:gd name="T84" fmla="*/ 2 w 17"/>
                  <a:gd name="T85" fmla="*/ 8 h 24"/>
                  <a:gd name="T86" fmla="*/ 2 w 17"/>
                  <a:gd name="T87" fmla="*/ 6 h 24"/>
                  <a:gd name="T88" fmla="*/ 4 w 17"/>
                  <a:gd name="T89" fmla="*/ 4 h 24"/>
                  <a:gd name="T90" fmla="*/ 6 w 17"/>
                  <a:gd name="T91" fmla="*/ 4 h 24"/>
                  <a:gd name="T92" fmla="*/ 8 w 17"/>
                  <a:gd name="T93" fmla="*/ 2 h 24"/>
                  <a:gd name="T94" fmla="*/ 10 w 17"/>
                  <a:gd name="T95" fmla="*/ 2 h 24"/>
                  <a:gd name="T96" fmla="*/ 10 w 17"/>
                  <a:gd name="T97" fmla="*/ 0 h 24"/>
                  <a:gd name="T98" fmla="*/ 12 w 17"/>
                  <a:gd name="T99" fmla="*/ 0 h 24"/>
                  <a:gd name="T100" fmla="*/ 14 w 17"/>
                  <a:gd name="T101" fmla="*/ 0 h 24"/>
                  <a:gd name="T102" fmla="*/ 16 w 17"/>
                  <a:gd name="T103" fmla="*/ 0 h 24"/>
                  <a:gd name="T104" fmla="*/ 16 w 17"/>
                  <a:gd name="T105" fmla="*/ 6 h 2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7"/>
                  <a:gd name="T160" fmla="*/ 0 h 24"/>
                  <a:gd name="T161" fmla="*/ 17 w 17"/>
                  <a:gd name="T162" fmla="*/ 24 h 24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7" h="24">
                    <a:moveTo>
                      <a:pt x="16" y="6"/>
                    </a:moveTo>
                    <a:lnTo>
                      <a:pt x="14" y="8"/>
                    </a:lnTo>
                    <a:lnTo>
                      <a:pt x="14" y="6"/>
                    </a:lnTo>
                    <a:lnTo>
                      <a:pt x="14" y="4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6" y="6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4" y="18"/>
                    </a:lnTo>
                    <a:lnTo>
                      <a:pt x="4" y="20"/>
                    </a:lnTo>
                    <a:lnTo>
                      <a:pt x="4" y="21"/>
                    </a:lnTo>
                    <a:lnTo>
                      <a:pt x="6" y="21"/>
                    </a:lnTo>
                    <a:lnTo>
                      <a:pt x="6" y="23"/>
                    </a:lnTo>
                    <a:lnTo>
                      <a:pt x="8" y="23"/>
                    </a:lnTo>
                    <a:lnTo>
                      <a:pt x="10" y="23"/>
                    </a:lnTo>
                    <a:lnTo>
                      <a:pt x="12" y="21"/>
                    </a:lnTo>
                    <a:lnTo>
                      <a:pt x="12" y="20"/>
                    </a:lnTo>
                    <a:lnTo>
                      <a:pt x="14" y="20"/>
                    </a:lnTo>
                    <a:lnTo>
                      <a:pt x="14" y="18"/>
                    </a:lnTo>
                    <a:lnTo>
                      <a:pt x="14" y="16"/>
                    </a:lnTo>
                    <a:lnTo>
                      <a:pt x="14" y="14"/>
                    </a:lnTo>
                    <a:lnTo>
                      <a:pt x="16" y="14"/>
                    </a:lnTo>
                    <a:lnTo>
                      <a:pt x="16" y="21"/>
                    </a:lnTo>
                    <a:lnTo>
                      <a:pt x="14" y="21"/>
                    </a:lnTo>
                    <a:lnTo>
                      <a:pt x="12" y="23"/>
                    </a:lnTo>
                    <a:lnTo>
                      <a:pt x="10" y="23"/>
                    </a:lnTo>
                    <a:lnTo>
                      <a:pt x="8" y="23"/>
                    </a:lnTo>
                    <a:lnTo>
                      <a:pt x="6" y="23"/>
                    </a:lnTo>
                    <a:lnTo>
                      <a:pt x="4" y="23"/>
                    </a:lnTo>
                    <a:lnTo>
                      <a:pt x="2" y="23"/>
                    </a:lnTo>
                    <a:lnTo>
                      <a:pt x="2" y="21"/>
                    </a:lnTo>
                    <a:lnTo>
                      <a:pt x="0" y="20"/>
                    </a:lnTo>
                    <a:lnTo>
                      <a:pt x="0" y="18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2" y="8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16" y="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22" name="Freeform 15"/>
              <p:cNvSpPr>
                <a:spLocks/>
              </p:cNvSpPr>
              <p:nvPr/>
            </p:nvSpPr>
            <p:spPr bwMode="auto">
              <a:xfrm>
                <a:off x="5075" y="3477"/>
                <a:ext cx="18" cy="27"/>
              </a:xfrm>
              <a:custGeom>
                <a:avLst/>
                <a:gdLst>
                  <a:gd name="T0" fmla="*/ 0 w 18"/>
                  <a:gd name="T1" fmla="*/ 26 h 27"/>
                  <a:gd name="T2" fmla="*/ 2 w 18"/>
                  <a:gd name="T3" fmla="*/ 25 h 27"/>
                  <a:gd name="T4" fmla="*/ 2 w 18"/>
                  <a:gd name="T5" fmla="*/ 5 h 27"/>
                  <a:gd name="T6" fmla="*/ 0 w 18"/>
                  <a:gd name="T7" fmla="*/ 5 h 27"/>
                  <a:gd name="T8" fmla="*/ 15 w 18"/>
                  <a:gd name="T9" fmla="*/ 0 h 27"/>
                  <a:gd name="T10" fmla="*/ 15 w 18"/>
                  <a:gd name="T11" fmla="*/ 7 h 27"/>
                  <a:gd name="T12" fmla="*/ 15 w 18"/>
                  <a:gd name="T13" fmla="*/ 5 h 27"/>
                  <a:gd name="T14" fmla="*/ 13 w 18"/>
                  <a:gd name="T15" fmla="*/ 4 h 27"/>
                  <a:gd name="T16" fmla="*/ 13 w 18"/>
                  <a:gd name="T17" fmla="*/ 2 h 27"/>
                  <a:gd name="T18" fmla="*/ 11 w 18"/>
                  <a:gd name="T19" fmla="*/ 2 h 27"/>
                  <a:gd name="T20" fmla="*/ 5 w 18"/>
                  <a:gd name="T21" fmla="*/ 4 h 27"/>
                  <a:gd name="T22" fmla="*/ 5 w 18"/>
                  <a:gd name="T23" fmla="*/ 13 h 27"/>
                  <a:gd name="T24" fmla="*/ 7 w 18"/>
                  <a:gd name="T25" fmla="*/ 13 h 27"/>
                  <a:gd name="T26" fmla="*/ 7 w 18"/>
                  <a:gd name="T27" fmla="*/ 11 h 27"/>
                  <a:gd name="T28" fmla="*/ 9 w 18"/>
                  <a:gd name="T29" fmla="*/ 11 h 27"/>
                  <a:gd name="T30" fmla="*/ 9 w 18"/>
                  <a:gd name="T31" fmla="*/ 9 h 27"/>
                  <a:gd name="T32" fmla="*/ 11 w 18"/>
                  <a:gd name="T33" fmla="*/ 9 h 27"/>
                  <a:gd name="T34" fmla="*/ 11 w 18"/>
                  <a:gd name="T35" fmla="*/ 7 h 27"/>
                  <a:gd name="T36" fmla="*/ 11 w 18"/>
                  <a:gd name="T37" fmla="*/ 17 h 27"/>
                  <a:gd name="T38" fmla="*/ 11 w 18"/>
                  <a:gd name="T39" fmla="*/ 15 h 27"/>
                  <a:gd name="T40" fmla="*/ 9 w 18"/>
                  <a:gd name="T41" fmla="*/ 15 h 27"/>
                  <a:gd name="T42" fmla="*/ 9 w 18"/>
                  <a:gd name="T43" fmla="*/ 13 h 27"/>
                  <a:gd name="T44" fmla="*/ 7 w 18"/>
                  <a:gd name="T45" fmla="*/ 13 h 27"/>
                  <a:gd name="T46" fmla="*/ 5 w 18"/>
                  <a:gd name="T47" fmla="*/ 13 h 27"/>
                  <a:gd name="T48" fmla="*/ 5 w 18"/>
                  <a:gd name="T49" fmla="*/ 25 h 27"/>
                  <a:gd name="T50" fmla="*/ 11 w 18"/>
                  <a:gd name="T51" fmla="*/ 23 h 27"/>
                  <a:gd name="T52" fmla="*/ 11 w 18"/>
                  <a:gd name="T53" fmla="*/ 21 h 27"/>
                  <a:gd name="T54" fmla="*/ 13 w 18"/>
                  <a:gd name="T55" fmla="*/ 21 h 27"/>
                  <a:gd name="T56" fmla="*/ 13 w 18"/>
                  <a:gd name="T57" fmla="*/ 19 h 27"/>
                  <a:gd name="T58" fmla="*/ 15 w 18"/>
                  <a:gd name="T59" fmla="*/ 17 h 27"/>
                  <a:gd name="T60" fmla="*/ 15 w 18"/>
                  <a:gd name="T61" fmla="*/ 15 h 27"/>
                  <a:gd name="T62" fmla="*/ 15 w 18"/>
                  <a:gd name="T63" fmla="*/ 13 h 27"/>
                  <a:gd name="T64" fmla="*/ 17 w 18"/>
                  <a:gd name="T65" fmla="*/ 13 h 27"/>
                  <a:gd name="T66" fmla="*/ 17 w 18"/>
                  <a:gd name="T67" fmla="*/ 21 h 27"/>
                  <a:gd name="T68" fmla="*/ 0 w 18"/>
                  <a:gd name="T69" fmla="*/ 26 h 2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8"/>
                  <a:gd name="T106" fmla="*/ 0 h 27"/>
                  <a:gd name="T107" fmla="*/ 18 w 18"/>
                  <a:gd name="T108" fmla="*/ 27 h 27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8" h="27">
                    <a:moveTo>
                      <a:pt x="0" y="26"/>
                    </a:moveTo>
                    <a:lnTo>
                      <a:pt x="2" y="2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15" y="0"/>
                    </a:lnTo>
                    <a:lnTo>
                      <a:pt x="15" y="7"/>
                    </a:lnTo>
                    <a:lnTo>
                      <a:pt x="15" y="5"/>
                    </a:lnTo>
                    <a:lnTo>
                      <a:pt x="13" y="4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5" y="4"/>
                    </a:lnTo>
                    <a:lnTo>
                      <a:pt x="5" y="13"/>
                    </a:lnTo>
                    <a:lnTo>
                      <a:pt x="7" y="13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9" y="9"/>
                    </a:lnTo>
                    <a:lnTo>
                      <a:pt x="11" y="9"/>
                    </a:lnTo>
                    <a:lnTo>
                      <a:pt x="11" y="7"/>
                    </a:lnTo>
                    <a:lnTo>
                      <a:pt x="11" y="17"/>
                    </a:lnTo>
                    <a:lnTo>
                      <a:pt x="11" y="15"/>
                    </a:lnTo>
                    <a:lnTo>
                      <a:pt x="9" y="15"/>
                    </a:lnTo>
                    <a:lnTo>
                      <a:pt x="9" y="13"/>
                    </a:lnTo>
                    <a:lnTo>
                      <a:pt x="7" y="13"/>
                    </a:lnTo>
                    <a:lnTo>
                      <a:pt x="5" y="13"/>
                    </a:lnTo>
                    <a:lnTo>
                      <a:pt x="5" y="25"/>
                    </a:lnTo>
                    <a:lnTo>
                      <a:pt x="11" y="23"/>
                    </a:lnTo>
                    <a:lnTo>
                      <a:pt x="11" y="21"/>
                    </a:lnTo>
                    <a:lnTo>
                      <a:pt x="13" y="21"/>
                    </a:lnTo>
                    <a:lnTo>
                      <a:pt x="13" y="19"/>
                    </a:lnTo>
                    <a:lnTo>
                      <a:pt x="15" y="17"/>
                    </a:lnTo>
                    <a:lnTo>
                      <a:pt x="15" y="15"/>
                    </a:lnTo>
                    <a:lnTo>
                      <a:pt x="15" y="13"/>
                    </a:lnTo>
                    <a:lnTo>
                      <a:pt x="17" y="13"/>
                    </a:lnTo>
                    <a:lnTo>
                      <a:pt x="17" y="21"/>
                    </a:lnTo>
                    <a:lnTo>
                      <a:pt x="0" y="2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23" name="Freeform 16"/>
              <p:cNvSpPr>
                <a:spLocks/>
              </p:cNvSpPr>
              <p:nvPr/>
            </p:nvSpPr>
            <p:spPr bwMode="auto">
              <a:xfrm>
                <a:off x="5092" y="3479"/>
                <a:ext cx="17" cy="20"/>
              </a:xfrm>
              <a:custGeom>
                <a:avLst/>
                <a:gdLst>
                  <a:gd name="T0" fmla="*/ 2 w 17"/>
                  <a:gd name="T1" fmla="*/ 11 h 20"/>
                  <a:gd name="T2" fmla="*/ 2 w 17"/>
                  <a:gd name="T3" fmla="*/ 13 h 20"/>
                  <a:gd name="T4" fmla="*/ 2 w 17"/>
                  <a:gd name="T5" fmla="*/ 15 h 20"/>
                  <a:gd name="T6" fmla="*/ 5 w 17"/>
                  <a:gd name="T7" fmla="*/ 17 h 20"/>
                  <a:gd name="T8" fmla="*/ 8 w 17"/>
                  <a:gd name="T9" fmla="*/ 17 h 20"/>
                  <a:gd name="T10" fmla="*/ 11 w 17"/>
                  <a:gd name="T11" fmla="*/ 17 h 20"/>
                  <a:gd name="T12" fmla="*/ 11 w 17"/>
                  <a:gd name="T13" fmla="*/ 15 h 20"/>
                  <a:gd name="T14" fmla="*/ 13 w 17"/>
                  <a:gd name="T15" fmla="*/ 15 h 20"/>
                  <a:gd name="T16" fmla="*/ 13 w 17"/>
                  <a:gd name="T17" fmla="*/ 13 h 20"/>
                  <a:gd name="T18" fmla="*/ 13 w 17"/>
                  <a:gd name="T19" fmla="*/ 11 h 20"/>
                  <a:gd name="T20" fmla="*/ 11 w 17"/>
                  <a:gd name="T21" fmla="*/ 11 h 20"/>
                  <a:gd name="T22" fmla="*/ 8 w 17"/>
                  <a:gd name="T23" fmla="*/ 11 h 20"/>
                  <a:gd name="T24" fmla="*/ 5 w 17"/>
                  <a:gd name="T25" fmla="*/ 11 h 20"/>
                  <a:gd name="T26" fmla="*/ 2 w 17"/>
                  <a:gd name="T27" fmla="*/ 9 h 20"/>
                  <a:gd name="T28" fmla="*/ 0 w 17"/>
                  <a:gd name="T29" fmla="*/ 7 h 20"/>
                  <a:gd name="T30" fmla="*/ 0 w 17"/>
                  <a:gd name="T31" fmla="*/ 5 h 20"/>
                  <a:gd name="T32" fmla="*/ 2 w 17"/>
                  <a:gd name="T33" fmla="*/ 5 h 20"/>
                  <a:gd name="T34" fmla="*/ 2 w 17"/>
                  <a:gd name="T35" fmla="*/ 3 h 20"/>
                  <a:gd name="T36" fmla="*/ 5 w 17"/>
                  <a:gd name="T37" fmla="*/ 2 h 20"/>
                  <a:gd name="T38" fmla="*/ 8 w 17"/>
                  <a:gd name="T39" fmla="*/ 2 h 20"/>
                  <a:gd name="T40" fmla="*/ 8 w 17"/>
                  <a:gd name="T41" fmla="*/ 0 h 20"/>
                  <a:gd name="T42" fmla="*/ 11 w 17"/>
                  <a:gd name="T43" fmla="*/ 0 h 20"/>
                  <a:gd name="T44" fmla="*/ 13 w 17"/>
                  <a:gd name="T45" fmla="*/ 0 h 20"/>
                  <a:gd name="T46" fmla="*/ 16 w 17"/>
                  <a:gd name="T47" fmla="*/ 0 h 20"/>
                  <a:gd name="T48" fmla="*/ 16 w 17"/>
                  <a:gd name="T49" fmla="*/ 5 h 20"/>
                  <a:gd name="T50" fmla="*/ 13 w 17"/>
                  <a:gd name="T51" fmla="*/ 5 h 20"/>
                  <a:gd name="T52" fmla="*/ 13 w 17"/>
                  <a:gd name="T53" fmla="*/ 3 h 20"/>
                  <a:gd name="T54" fmla="*/ 13 w 17"/>
                  <a:gd name="T55" fmla="*/ 2 h 20"/>
                  <a:gd name="T56" fmla="*/ 11 w 17"/>
                  <a:gd name="T57" fmla="*/ 2 h 20"/>
                  <a:gd name="T58" fmla="*/ 8 w 17"/>
                  <a:gd name="T59" fmla="*/ 2 h 20"/>
                  <a:gd name="T60" fmla="*/ 5 w 17"/>
                  <a:gd name="T61" fmla="*/ 2 h 20"/>
                  <a:gd name="T62" fmla="*/ 5 w 17"/>
                  <a:gd name="T63" fmla="*/ 3 h 20"/>
                  <a:gd name="T64" fmla="*/ 2 w 17"/>
                  <a:gd name="T65" fmla="*/ 5 h 20"/>
                  <a:gd name="T66" fmla="*/ 5 w 17"/>
                  <a:gd name="T67" fmla="*/ 5 h 20"/>
                  <a:gd name="T68" fmla="*/ 5 w 17"/>
                  <a:gd name="T69" fmla="*/ 7 h 20"/>
                  <a:gd name="T70" fmla="*/ 8 w 17"/>
                  <a:gd name="T71" fmla="*/ 7 h 20"/>
                  <a:gd name="T72" fmla="*/ 11 w 17"/>
                  <a:gd name="T73" fmla="*/ 7 h 20"/>
                  <a:gd name="T74" fmla="*/ 13 w 17"/>
                  <a:gd name="T75" fmla="*/ 7 h 20"/>
                  <a:gd name="T76" fmla="*/ 16 w 17"/>
                  <a:gd name="T77" fmla="*/ 7 h 20"/>
                  <a:gd name="T78" fmla="*/ 16 w 17"/>
                  <a:gd name="T79" fmla="*/ 9 h 20"/>
                  <a:gd name="T80" fmla="*/ 16 w 17"/>
                  <a:gd name="T81" fmla="*/ 11 h 20"/>
                  <a:gd name="T82" fmla="*/ 16 w 17"/>
                  <a:gd name="T83" fmla="*/ 13 h 20"/>
                  <a:gd name="T84" fmla="*/ 13 w 17"/>
                  <a:gd name="T85" fmla="*/ 15 h 20"/>
                  <a:gd name="T86" fmla="*/ 11 w 17"/>
                  <a:gd name="T87" fmla="*/ 17 h 20"/>
                  <a:gd name="T88" fmla="*/ 8 w 17"/>
                  <a:gd name="T89" fmla="*/ 17 h 20"/>
                  <a:gd name="T90" fmla="*/ 5 w 17"/>
                  <a:gd name="T91" fmla="*/ 17 h 20"/>
                  <a:gd name="T92" fmla="*/ 5 w 17"/>
                  <a:gd name="T93" fmla="*/ 19 h 20"/>
                  <a:gd name="T94" fmla="*/ 2 w 17"/>
                  <a:gd name="T95" fmla="*/ 19 h 20"/>
                  <a:gd name="T96" fmla="*/ 2 w 17"/>
                  <a:gd name="T97" fmla="*/ 17 h 20"/>
                  <a:gd name="T98" fmla="*/ 0 w 17"/>
                  <a:gd name="T99" fmla="*/ 17 h 20"/>
                  <a:gd name="T100" fmla="*/ 0 w 17"/>
                  <a:gd name="T101" fmla="*/ 13 h 20"/>
                  <a:gd name="T102" fmla="*/ 2 w 17"/>
                  <a:gd name="T103" fmla="*/ 11 h 2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7"/>
                  <a:gd name="T157" fmla="*/ 0 h 20"/>
                  <a:gd name="T158" fmla="*/ 17 w 17"/>
                  <a:gd name="T159" fmla="*/ 20 h 2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7" h="20">
                    <a:moveTo>
                      <a:pt x="2" y="11"/>
                    </a:moveTo>
                    <a:lnTo>
                      <a:pt x="2" y="13"/>
                    </a:lnTo>
                    <a:lnTo>
                      <a:pt x="2" y="15"/>
                    </a:lnTo>
                    <a:lnTo>
                      <a:pt x="5" y="17"/>
                    </a:lnTo>
                    <a:lnTo>
                      <a:pt x="8" y="17"/>
                    </a:lnTo>
                    <a:lnTo>
                      <a:pt x="11" y="17"/>
                    </a:lnTo>
                    <a:lnTo>
                      <a:pt x="11" y="15"/>
                    </a:lnTo>
                    <a:lnTo>
                      <a:pt x="13" y="15"/>
                    </a:lnTo>
                    <a:lnTo>
                      <a:pt x="13" y="13"/>
                    </a:lnTo>
                    <a:lnTo>
                      <a:pt x="13" y="11"/>
                    </a:lnTo>
                    <a:lnTo>
                      <a:pt x="11" y="11"/>
                    </a:lnTo>
                    <a:lnTo>
                      <a:pt x="8" y="11"/>
                    </a:lnTo>
                    <a:lnTo>
                      <a:pt x="5" y="11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5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6" y="0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8" y="2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8" y="7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6" y="7"/>
                    </a:lnTo>
                    <a:lnTo>
                      <a:pt x="16" y="9"/>
                    </a:lnTo>
                    <a:lnTo>
                      <a:pt x="16" y="11"/>
                    </a:lnTo>
                    <a:lnTo>
                      <a:pt x="16" y="13"/>
                    </a:lnTo>
                    <a:lnTo>
                      <a:pt x="13" y="15"/>
                    </a:lnTo>
                    <a:lnTo>
                      <a:pt x="11" y="17"/>
                    </a:lnTo>
                    <a:lnTo>
                      <a:pt x="8" y="17"/>
                    </a:lnTo>
                    <a:lnTo>
                      <a:pt x="5" y="17"/>
                    </a:lnTo>
                    <a:lnTo>
                      <a:pt x="5" y="19"/>
                    </a:lnTo>
                    <a:lnTo>
                      <a:pt x="2" y="19"/>
                    </a:lnTo>
                    <a:lnTo>
                      <a:pt x="2" y="17"/>
                    </a:lnTo>
                    <a:lnTo>
                      <a:pt x="0" y="17"/>
                    </a:lnTo>
                    <a:lnTo>
                      <a:pt x="0" y="13"/>
                    </a:lnTo>
                    <a:lnTo>
                      <a:pt x="2" y="11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24" name="Freeform 17"/>
              <p:cNvSpPr>
                <a:spLocks/>
              </p:cNvSpPr>
              <p:nvPr/>
            </p:nvSpPr>
            <p:spPr bwMode="auto">
              <a:xfrm>
                <a:off x="5103" y="3471"/>
                <a:ext cx="24" cy="22"/>
              </a:xfrm>
              <a:custGeom>
                <a:avLst/>
                <a:gdLst>
                  <a:gd name="T0" fmla="*/ 0 w 24"/>
                  <a:gd name="T1" fmla="*/ 8 h 22"/>
                  <a:gd name="T2" fmla="*/ 6 w 24"/>
                  <a:gd name="T3" fmla="*/ 6 h 22"/>
                  <a:gd name="T4" fmla="*/ 4 w 24"/>
                  <a:gd name="T5" fmla="*/ 6 h 22"/>
                  <a:gd name="T6" fmla="*/ 10 w 24"/>
                  <a:gd name="T7" fmla="*/ 17 h 22"/>
                  <a:gd name="T8" fmla="*/ 12 w 24"/>
                  <a:gd name="T9" fmla="*/ 10 h 22"/>
                  <a:gd name="T10" fmla="*/ 10 w 24"/>
                  <a:gd name="T11" fmla="*/ 6 h 22"/>
                  <a:gd name="T12" fmla="*/ 8 w 24"/>
                  <a:gd name="T13" fmla="*/ 6 h 22"/>
                  <a:gd name="T14" fmla="*/ 16 w 24"/>
                  <a:gd name="T15" fmla="*/ 2 h 22"/>
                  <a:gd name="T16" fmla="*/ 16 w 24"/>
                  <a:gd name="T17" fmla="*/ 4 h 22"/>
                  <a:gd name="T18" fmla="*/ 14 w 24"/>
                  <a:gd name="T19" fmla="*/ 4 h 22"/>
                  <a:gd name="T20" fmla="*/ 18 w 24"/>
                  <a:gd name="T21" fmla="*/ 15 h 22"/>
                  <a:gd name="T22" fmla="*/ 21 w 24"/>
                  <a:gd name="T23" fmla="*/ 2 h 22"/>
                  <a:gd name="T24" fmla="*/ 19 w 24"/>
                  <a:gd name="T25" fmla="*/ 2 h 22"/>
                  <a:gd name="T26" fmla="*/ 23 w 24"/>
                  <a:gd name="T27" fmla="*/ 0 h 22"/>
                  <a:gd name="T28" fmla="*/ 21 w 24"/>
                  <a:gd name="T29" fmla="*/ 0 h 22"/>
                  <a:gd name="T30" fmla="*/ 18 w 24"/>
                  <a:gd name="T31" fmla="*/ 17 h 22"/>
                  <a:gd name="T32" fmla="*/ 16 w 24"/>
                  <a:gd name="T33" fmla="*/ 19 h 22"/>
                  <a:gd name="T34" fmla="*/ 12 w 24"/>
                  <a:gd name="T35" fmla="*/ 10 h 22"/>
                  <a:gd name="T36" fmla="*/ 8 w 24"/>
                  <a:gd name="T37" fmla="*/ 21 h 22"/>
                  <a:gd name="T38" fmla="*/ 2 w 24"/>
                  <a:gd name="T39" fmla="*/ 8 h 22"/>
                  <a:gd name="T40" fmla="*/ 0 w 24"/>
                  <a:gd name="T41" fmla="*/ 8 h 22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4"/>
                  <a:gd name="T64" fmla="*/ 0 h 22"/>
                  <a:gd name="T65" fmla="*/ 24 w 24"/>
                  <a:gd name="T66" fmla="*/ 22 h 22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4" h="22">
                    <a:moveTo>
                      <a:pt x="0" y="8"/>
                    </a:moveTo>
                    <a:lnTo>
                      <a:pt x="6" y="6"/>
                    </a:lnTo>
                    <a:lnTo>
                      <a:pt x="4" y="6"/>
                    </a:lnTo>
                    <a:lnTo>
                      <a:pt x="10" y="17"/>
                    </a:lnTo>
                    <a:lnTo>
                      <a:pt x="12" y="10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16" y="2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18" y="15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18" y="17"/>
                    </a:lnTo>
                    <a:lnTo>
                      <a:pt x="16" y="19"/>
                    </a:lnTo>
                    <a:lnTo>
                      <a:pt x="12" y="10"/>
                    </a:lnTo>
                    <a:lnTo>
                      <a:pt x="8" y="21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25" name="Freeform 18"/>
              <p:cNvSpPr>
                <a:spLocks/>
              </p:cNvSpPr>
              <p:nvPr/>
            </p:nvSpPr>
            <p:spPr bwMode="auto">
              <a:xfrm>
                <a:off x="5126" y="3465"/>
                <a:ext cx="17" cy="22"/>
              </a:xfrm>
              <a:custGeom>
                <a:avLst/>
                <a:gdLst>
                  <a:gd name="T0" fmla="*/ 0 w 17"/>
                  <a:gd name="T1" fmla="*/ 2 h 22"/>
                  <a:gd name="T2" fmla="*/ 0 w 17"/>
                  <a:gd name="T3" fmla="*/ 4 h 22"/>
                  <a:gd name="T4" fmla="*/ 5 w 17"/>
                  <a:gd name="T5" fmla="*/ 4 h 22"/>
                  <a:gd name="T6" fmla="*/ 10 w 17"/>
                  <a:gd name="T7" fmla="*/ 2 h 22"/>
                  <a:gd name="T8" fmla="*/ 10 w 17"/>
                  <a:gd name="T9" fmla="*/ 0 h 22"/>
                  <a:gd name="T10" fmla="*/ 5 w 17"/>
                  <a:gd name="T11" fmla="*/ 0 h 22"/>
                  <a:gd name="T12" fmla="*/ 0 w 17"/>
                  <a:gd name="T13" fmla="*/ 0 h 22"/>
                  <a:gd name="T14" fmla="*/ 0 w 17"/>
                  <a:gd name="T15" fmla="*/ 2 h 22"/>
                  <a:gd name="T16" fmla="*/ 10 w 17"/>
                  <a:gd name="T17" fmla="*/ 4 h 22"/>
                  <a:gd name="T18" fmla="*/ 0 w 17"/>
                  <a:gd name="T19" fmla="*/ 6 h 22"/>
                  <a:gd name="T20" fmla="*/ 0 w 17"/>
                  <a:gd name="T21" fmla="*/ 21 h 22"/>
                  <a:gd name="T22" fmla="*/ 16 w 17"/>
                  <a:gd name="T23" fmla="*/ 19 h 22"/>
                  <a:gd name="T24" fmla="*/ 10 w 17"/>
                  <a:gd name="T25" fmla="*/ 19 h 22"/>
                  <a:gd name="T26" fmla="*/ 10 w 17"/>
                  <a:gd name="T27" fmla="*/ 4 h 22"/>
                  <a:gd name="T28" fmla="*/ 0 w 17"/>
                  <a:gd name="T29" fmla="*/ 2 h 2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7"/>
                  <a:gd name="T46" fmla="*/ 0 h 22"/>
                  <a:gd name="T47" fmla="*/ 17 w 17"/>
                  <a:gd name="T48" fmla="*/ 22 h 2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7" h="22">
                    <a:moveTo>
                      <a:pt x="0" y="2"/>
                    </a:moveTo>
                    <a:lnTo>
                      <a:pt x="0" y="4"/>
                    </a:lnTo>
                    <a:lnTo>
                      <a:pt x="5" y="4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0" y="4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6" y="19"/>
                    </a:lnTo>
                    <a:lnTo>
                      <a:pt x="10" y="19"/>
                    </a:lnTo>
                    <a:lnTo>
                      <a:pt x="10" y="4"/>
                    </a:lnTo>
                    <a:lnTo>
                      <a:pt x="0" y="2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26" name="Freeform 19"/>
              <p:cNvSpPr>
                <a:spLocks/>
              </p:cNvSpPr>
              <p:nvPr/>
            </p:nvSpPr>
            <p:spPr bwMode="auto">
              <a:xfrm>
                <a:off x="5132" y="3463"/>
                <a:ext cx="17" cy="22"/>
              </a:xfrm>
              <a:custGeom>
                <a:avLst/>
                <a:gdLst>
                  <a:gd name="T0" fmla="*/ 0 w 17"/>
                  <a:gd name="T1" fmla="*/ 6 h 22"/>
                  <a:gd name="T2" fmla="*/ 3 w 17"/>
                  <a:gd name="T3" fmla="*/ 6 h 22"/>
                  <a:gd name="T4" fmla="*/ 3 w 17"/>
                  <a:gd name="T5" fmla="*/ 2 h 22"/>
                  <a:gd name="T6" fmla="*/ 9 w 17"/>
                  <a:gd name="T7" fmla="*/ 0 h 22"/>
                  <a:gd name="T8" fmla="*/ 9 w 17"/>
                  <a:gd name="T9" fmla="*/ 4 h 22"/>
                  <a:gd name="T10" fmla="*/ 12 w 17"/>
                  <a:gd name="T11" fmla="*/ 4 h 22"/>
                  <a:gd name="T12" fmla="*/ 9 w 17"/>
                  <a:gd name="T13" fmla="*/ 4 h 22"/>
                  <a:gd name="T14" fmla="*/ 9 w 17"/>
                  <a:gd name="T15" fmla="*/ 18 h 22"/>
                  <a:gd name="T16" fmla="*/ 9 w 17"/>
                  <a:gd name="T17" fmla="*/ 19 h 22"/>
                  <a:gd name="T18" fmla="*/ 12 w 17"/>
                  <a:gd name="T19" fmla="*/ 19 h 22"/>
                  <a:gd name="T20" fmla="*/ 12 w 17"/>
                  <a:gd name="T21" fmla="*/ 18 h 22"/>
                  <a:gd name="T22" fmla="*/ 16 w 17"/>
                  <a:gd name="T23" fmla="*/ 16 h 22"/>
                  <a:gd name="T24" fmla="*/ 16 w 17"/>
                  <a:gd name="T25" fmla="*/ 12 h 22"/>
                  <a:gd name="T26" fmla="*/ 16 w 17"/>
                  <a:gd name="T27" fmla="*/ 16 h 22"/>
                  <a:gd name="T28" fmla="*/ 16 w 17"/>
                  <a:gd name="T29" fmla="*/ 18 h 22"/>
                  <a:gd name="T30" fmla="*/ 12 w 17"/>
                  <a:gd name="T31" fmla="*/ 19 h 22"/>
                  <a:gd name="T32" fmla="*/ 9 w 17"/>
                  <a:gd name="T33" fmla="*/ 19 h 22"/>
                  <a:gd name="T34" fmla="*/ 9 w 17"/>
                  <a:gd name="T35" fmla="*/ 21 h 22"/>
                  <a:gd name="T36" fmla="*/ 6 w 17"/>
                  <a:gd name="T37" fmla="*/ 21 h 22"/>
                  <a:gd name="T38" fmla="*/ 6 w 17"/>
                  <a:gd name="T39" fmla="*/ 19 h 22"/>
                  <a:gd name="T40" fmla="*/ 3 w 17"/>
                  <a:gd name="T41" fmla="*/ 19 h 22"/>
                  <a:gd name="T42" fmla="*/ 3 w 17"/>
                  <a:gd name="T43" fmla="*/ 18 h 22"/>
                  <a:gd name="T44" fmla="*/ 3 w 17"/>
                  <a:gd name="T45" fmla="*/ 6 h 22"/>
                  <a:gd name="T46" fmla="*/ 0 w 17"/>
                  <a:gd name="T47" fmla="*/ 6 h 2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7"/>
                  <a:gd name="T73" fmla="*/ 0 h 22"/>
                  <a:gd name="T74" fmla="*/ 17 w 17"/>
                  <a:gd name="T75" fmla="*/ 22 h 2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7" h="22">
                    <a:moveTo>
                      <a:pt x="0" y="6"/>
                    </a:moveTo>
                    <a:lnTo>
                      <a:pt x="3" y="6"/>
                    </a:lnTo>
                    <a:lnTo>
                      <a:pt x="3" y="2"/>
                    </a:lnTo>
                    <a:lnTo>
                      <a:pt x="9" y="0"/>
                    </a:lnTo>
                    <a:lnTo>
                      <a:pt x="9" y="4"/>
                    </a:lnTo>
                    <a:lnTo>
                      <a:pt x="12" y="4"/>
                    </a:lnTo>
                    <a:lnTo>
                      <a:pt x="9" y="4"/>
                    </a:lnTo>
                    <a:lnTo>
                      <a:pt x="9" y="18"/>
                    </a:lnTo>
                    <a:lnTo>
                      <a:pt x="9" y="19"/>
                    </a:lnTo>
                    <a:lnTo>
                      <a:pt x="12" y="19"/>
                    </a:lnTo>
                    <a:lnTo>
                      <a:pt x="12" y="18"/>
                    </a:lnTo>
                    <a:lnTo>
                      <a:pt x="16" y="16"/>
                    </a:lnTo>
                    <a:lnTo>
                      <a:pt x="16" y="12"/>
                    </a:lnTo>
                    <a:lnTo>
                      <a:pt x="16" y="16"/>
                    </a:lnTo>
                    <a:lnTo>
                      <a:pt x="16" y="18"/>
                    </a:lnTo>
                    <a:lnTo>
                      <a:pt x="12" y="19"/>
                    </a:lnTo>
                    <a:lnTo>
                      <a:pt x="9" y="19"/>
                    </a:lnTo>
                    <a:lnTo>
                      <a:pt x="9" y="21"/>
                    </a:lnTo>
                    <a:lnTo>
                      <a:pt x="6" y="21"/>
                    </a:lnTo>
                    <a:lnTo>
                      <a:pt x="6" y="19"/>
                    </a:lnTo>
                    <a:lnTo>
                      <a:pt x="3" y="19"/>
                    </a:lnTo>
                    <a:lnTo>
                      <a:pt x="3" y="18"/>
                    </a:lnTo>
                    <a:lnTo>
                      <a:pt x="3" y="6"/>
                    </a:lnTo>
                    <a:lnTo>
                      <a:pt x="0" y="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27" name="Freeform 20"/>
              <p:cNvSpPr>
                <a:spLocks/>
              </p:cNvSpPr>
              <p:nvPr/>
            </p:nvSpPr>
            <p:spPr bwMode="auto">
              <a:xfrm>
                <a:off x="5142" y="3463"/>
                <a:ext cx="17" cy="19"/>
              </a:xfrm>
              <a:custGeom>
                <a:avLst/>
                <a:gdLst>
                  <a:gd name="T0" fmla="*/ 16 w 17"/>
                  <a:gd name="T1" fmla="*/ 6 h 19"/>
                  <a:gd name="T2" fmla="*/ 13 w 17"/>
                  <a:gd name="T3" fmla="*/ 4 h 19"/>
                  <a:gd name="T4" fmla="*/ 13 w 17"/>
                  <a:gd name="T5" fmla="*/ 2 h 19"/>
                  <a:gd name="T6" fmla="*/ 13 w 17"/>
                  <a:gd name="T7" fmla="*/ 0 h 19"/>
                  <a:gd name="T8" fmla="*/ 10 w 17"/>
                  <a:gd name="T9" fmla="*/ 0 h 19"/>
                  <a:gd name="T10" fmla="*/ 7 w 17"/>
                  <a:gd name="T11" fmla="*/ 0 h 19"/>
                  <a:gd name="T12" fmla="*/ 7 w 17"/>
                  <a:gd name="T13" fmla="*/ 2 h 19"/>
                  <a:gd name="T14" fmla="*/ 4 w 17"/>
                  <a:gd name="T15" fmla="*/ 4 h 19"/>
                  <a:gd name="T16" fmla="*/ 4 w 17"/>
                  <a:gd name="T17" fmla="*/ 6 h 19"/>
                  <a:gd name="T18" fmla="*/ 4 w 17"/>
                  <a:gd name="T19" fmla="*/ 8 h 19"/>
                  <a:gd name="T20" fmla="*/ 4 w 17"/>
                  <a:gd name="T21" fmla="*/ 10 h 19"/>
                  <a:gd name="T22" fmla="*/ 4 w 17"/>
                  <a:gd name="T23" fmla="*/ 12 h 19"/>
                  <a:gd name="T24" fmla="*/ 4 w 17"/>
                  <a:gd name="T25" fmla="*/ 14 h 19"/>
                  <a:gd name="T26" fmla="*/ 4 w 17"/>
                  <a:gd name="T27" fmla="*/ 16 h 19"/>
                  <a:gd name="T28" fmla="*/ 7 w 17"/>
                  <a:gd name="T29" fmla="*/ 16 h 19"/>
                  <a:gd name="T30" fmla="*/ 10 w 17"/>
                  <a:gd name="T31" fmla="*/ 16 h 19"/>
                  <a:gd name="T32" fmla="*/ 13 w 17"/>
                  <a:gd name="T33" fmla="*/ 16 h 19"/>
                  <a:gd name="T34" fmla="*/ 13 w 17"/>
                  <a:gd name="T35" fmla="*/ 14 h 19"/>
                  <a:gd name="T36" fmla="*/ 16 w 17"/>
                  <a:gd name="T37" fmla="*/ 12 h 19"/>
                  <a:gd name="T38" fmla="*/ 16 w 17"/>
                  <a:gd name="T39" fmla="*/ 10 h 19"/>
                  <a:gd name="T40" fmla="*/ 16 w 17"/>
                  <a:gd name="T41" fmla="*/ 8 h 19"/>
                  <a:gd name="T42" fmla="*/ 16 w 17"/>
                  <a:gd name="T43" fmla="*/ 10 h 19"/>
                  <a:gd name="T44" fmla="*/ 16 w 17"/>
                  <a:gd name="T45" fmla="*/ 12 h 19"/>
                  <a:gd name="T46" fmla="*/ 16 w 17"/>
                  <a:gd name="T47" fmla="*/ 14 h 19"/>
                  <a:gd name="T48" fmla="*/ 13 w 17"/>
                  <a:gd name="T49" fmla="*/ 16 h 19"/>
                  <a:gd name="T50" fmla="*/ 10 w 17"/>
                  <a:gd name="T51" fmla="*/ 16 h 19"/>
                  <a:gd name="T52" fmla="*/ 10 w 17"/>
                  <a:gd name="T53" fmla="*/ 18 h 19"/>
                  <a:gd name="T54" fmla="*/ 7 w 17"/>
                  <a:gd name="T55" fmla="*/ 18 h 19"/>
                  <a:gd name="T56" fmla="*/ 4 w 17"/>
                  <a:gd name="T57" fmla="*/ 18 h 19"/>
                  <a:gd name="T58" fmla="*/ 2 w 17"/>
                  <a:gd name="T59" fmla="*/ 16 h 19"/>
                  <a:gd name="T60" fmla="*/ 0 w 17"/>
                  <a:gd name="T61" fmla="*/ 14 h 19"/>
                  <a:gd name="T62" fmla="*/ 0 w 17"/>
                  <a:gd name="T63" fmla="*/ 12 h 19"/>
                  <a:gd name="T64" fmla="*/ 0 w 17"/>
                  <a:gd name="T65" fmla="*/ 10 h 19"/>
                  <a:gd name="T66" fmla="*/ 0 w 17"/>
                  <a:gd name="T67" fmla="*/ 8 h 19"/>
                  <a:gd name="T68" fmla="*/ 2 w 17"/>
                  <a:gd name="T69" fmla="*/ 6 h 19"/>
                  <a:gd name="T70" fmla="*/ 2 w 17"/>
                  <a:gd name="T71" fmla="*/ 4 h 19"/>
                  <a:gd name="T72" fmla="*/ 4 w 17"/>
                  <a:gd name="T73" fmla="*/ 2 h 19"/>
                  <a:gd name="T74" fmla="*/ 7 w 17"/>
                  <a:gd name="T75" fmla="*/ 0 h 19"/>
                  <a:gd name="T76" fmla="*/ 10 w 17"/>
                  <a:gd name="T77" fmla="*/ 0 h 19"/>
                  <a:gd name="T78" fmla="*/ 13 w 17"/>
                  <a:gd name="T79" fmla="*/ 0 h 19"/>
                  <a:gd name="T80" fmla="*/ 16 w 17"/>
                  <a:gd name="T81" fmla="*/ 0 h 19"/>
                  <a:gd name="T82" fmla="*/ 16 w 17"/>
                  <a:gd name="T83" fmla="*/ 6 h 1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"/>
                  <a:gd name="T127" fmla="*/ 0 h 19"/>
                  <a:gd name="T128" fmla="*/ 17 w 17"/>
                  <a:gd name="T129" fmla="*/ 19 h 19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" h="19">
                    <a:moveTo>
                      <a:pt x="16" y="6"/>
                    </a:moveTo>
                    <a:lnTo>
                      <a:pt x="13" y="4"/>
                    </a:lnTo>
                    <a:lnTo>
                      <a:pt x="13" y="2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4" y="16"/>
                    </a:lnTo>
                    <a:lnTo>
                      <a:pt x="7" y="16"/>
                    </a:lnTo>
                    <a:lnTo>
                      <a:pt x="10" y="16"/>
                    </a:lnTo>
                    <a:lnTo>
                      <a:pt x="13" y="16"/>
                    </a:lnTo>
                    <a:lnTo>
                      <a:pt x="13" y="14"/>
                    </a:lnTo>
                    <a:lnTo>
                      <a:pt x="16" y="12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6" y="10"/>
                    </a:lnTo>
                    <a:lnTo>
                      <a:pt x="16" y="12"/>
                    </a:lnTo>
                    <a:lnTo>
                      <a:pt x="16" y="14"/>
                    </a:lnTo>
                    <a:lnTo>
                      <a:pt x="13" y="16"/>
                    </a:lnTo>
                    <a:lnTo>
                      <a:pt x="10" y="16"/>
                    </a:lnTo>
                    <a:lnTo>
                      <a:pt x="10" y="18"/>
                    </a:lnTo>
                    <a:lnTo>
                      <a:pt x="7" y="18"/>
                    </a:lnTo>
                    <a:lnTo>
                      <a:pt x="4" y="18"/>
                    </a:lnTo>
                    <a:lnTo>
                      <a:pt x="2" y="16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3" y="0"/>
                    </a:lnTo>
                    <a:lnTo>
                      <a:pt x="16" y="0"/>
                    </a:lnTo>
                    <a:lnTo>
                      <a:pt x="16" y="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28" name="Freeform 21"/>
              <p:cNvSpPr>
                <a:spLocks/>
              </p:cNvSpPr>
              <p:nvPr/>
            </p:nvSpPr>
            <p:spPr bwMode="auto">
              <a:xfrm>
                <a:off x="5155" y="3454"/>
                <a:ext cx="17" cy="24"/>
              </a:xfrm>
              <a:custGeom>
                <a:avLst/>
                <a:gdLst>
                  <a:gd name="T0" fmla="*/ 0 w 17"/>
                  <a:gd name="T1" fmla="*/ 2 h 24"/>
                  <a:gd name="T2" fmla="*/ 4 w 17"/>
                  <a:gd name="T3" fmla="*/ 0 h 24"/>
                  <a:gd name="T4" fmla="*/ 4 w 17"/>
                  <a:gd name="T5" fmla="*/ 7 h 24"/>
                  <a:gd name="T6" fmla="*/ 7 w 17"/>
                  <a:gd name="T7" fmla="*/ 7 h 24"/>
                  <a:gd name="T8" fmla="*/ 7 w 17"/>
                  <a:gd name="T9" fmla="*/ 5 h 24"/>
                  <a:gd name="T10" fmla="*/ 9 w 17"/>
                  <a:gd name="T11" fmla="*/ 5 h 24"/>
                  <a:gd name="T12" fmla="*/ 9 w 17"/>
                  <a:gd name="T13" fmla="*/ 4 h 24"/>
                  <a:gd name="T14" fmla="*/ 12 w 17"/>
                  <a:gd name="T15" fmla="*/ 4 h 24"/>
                  <a:gd name="T16" fmla="*/ 13 w 17"/>
                  <a:gd name="T17" fmla="*/ 4 h 24"/>
                  <a:gd name="T18" fmla="*/ 13 w 17"/>
                  <a:gd name="T19" fmla="*/ 5 h 24"/>
                  <a:gd name="T20" fmla="*/ 16 w 17"/>
                  <a:gd name="T21" fmla="*/ 5 h 24"/>
                  <a:gd name="T22" fmla="*/ 16 w 17"/>
                  <a:gd name="T23" fmla="*/ 7 h 24"/>
                  <a:gd name="T24" fmla="*/ 16 w 17"/>
                  <a:gd name="T25" fmla="*/ 19 h 24"/>
                  <a:gd name="T26" fmla="*/ 9 w 17"/>
                  <a:gd name="T27" fmla="*/ 21 h 24"/>
                  <a:gd name="T28" fmla="*/ 12 w 17"/>
                  <a:gd name="T29" fmla="*/ 19 h 24"/>
                  <a:gd name="T30" fmla="*/ 12 w 17"/>
                  <a:gd name="T31" fmla="*/ 7 h 24"/>
                  <a:gd name="T32" fmla="*/ 12 w 17"/>
                  <a:gd name="T33" fmla="*/ 5 h 24"/>
                  <a:gd name="T34" fmla="*/ 9 w 17"/>
                  <a:gd name="T35" fmla="*/ 5 h 24"/>
                  <a:gd name="T36" fmla="*/ 7 w 17"/>
                  <a:gd name="T37" fmla="*/ 5 h 24"/>
                  <a:gd name="T38" fmla="*/ 7 w 17"/>
                  <a:gd name="T39" fmla="*/ 7 h 24"/>
                  <a:gd name="T40" fmla="*/ 7 w 17"/>
                  <a:gd name="T41" fmla="*/ 9 h 24"/>
                  <a:gd name="T42" fmla="*/ 4 w 17"/>
                  <a:gd name="T43" fmla="*/ 9 h 24"/>
                  <a:gd name="T44" fmla="*/ 4 w 17"/>
                  <a:gd name="T45" fmla="*/ 11 h 24"/>
                  <a:gd name="T46" fmla="*/ 4 w 17"/>
                  <a:gd name="T47" fmla="*/ 21 h 24"/>
                  <a:gd name="T48" fmla="*/ 7 w 17"/>
                  <a:gd name="T49" fmla="*/ 21 h 24"/>
                  <a:gd name="T50" fmla="*/ 0 w 17"/>
                  <a:gd name="T51" fmla="*/ 23 h 24"/>
                  <a:gd name="T52" fmla="*/ 2 w 17"/>
                  <a:gd name="T53" fmla="*/ 23 h 24"/>
                  <a:gd name="T54" fmla="*/ 2 w 17"/>
                  <a:gd name="T55" fmla="*/ 2 h 24"/>
                  <a:gd name="T56" fmla="*/ 0 w 17"/>
                  <a:gd name="T57" fmla="*/ 4 h 24"/>
                  <a:gd name="T58" fmla="*/ 0 w 17"/>
                  <a:gd name="T59" fmla="*/ 2 h 2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17"/>
                  <a:gd name="T91" fmla="*/ 0 h 24"/>
                  <a:gd name="T92" fmla="*/ 17 w 17"/>
                  <a:gd name="T93" fmla="*/ 24 h 2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17" h="24">
                    <a:moveTo>
                      <a:pt x="0" y="2"/>
                    </a:moveTo>
                    <a:lnTo>
                      <a:pt x="4" y="0"/>
                    </a:lnTo>
                    <a:lnTo>
                      <a:pt x="4" y="7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9" y="4"/>
                    </a:lnTo>
                    <a:lnTo>
                      <a:pt x="12" y="4"/>
                    </a:lnTo>
                    <a:lnTo>
                      <a:pt x="13" y="4"/>
                    </a:lnTo>
                    <a:lnTo>
                      <a:pt x="13" y="5"/>
                    </a:lnTo>
                    <a:lnTo>
                      <a:pt x="16" y="5"/>
                    </a:lnTo>
                    <a:lnTo>
                      <a:pt x="16" y="7"/>
                    </a:lnTo>
                    <a:lnTo>
                      <a:pt x="16" y="19"/>
                    </a:lnTo>
                    <a:lnTo>
                      <a:pt x="9" y="21"/>
                    </a:lnTo>
                    <a:lnTo>
                      <a:pt x="12" y="19"/>
                    </a:lnTo>
                    <a:lnTo>
                      <a:pt x="12" y="7"/>
                    </a:lnTo>
                    <a:lnTo>
                      <a:pt x="12" y="5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7" y="9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4" y="21"/>
                    </a:lnTo>
                    <a:lnTo>
                      <a:pt x="7" y="21"/>
                    </a:lnTo>
                    <a:lnTo>
                      <a:pt x="0" y="23"/>
                    </a:lnTo>
                    <a:lnTo>
                      <a:pt x="2" y="23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2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29" name="Freeform 22"/>
              <p:cNvSpPr>
                <a:spLocks/>
              </p:cNvSpPr>
              <p:nvPr/>
            </p:nvSpPr>
            <p:spPr bwMode="auto">
              <a:xfrm>
                <a:off x="5184" y="3444"/>
                <a:ext cx="17" cy="24"/>
              </a:xfrm>
              <a:custGeom>
                <a:avLst/>
                <a:gdLst>
                  <a:gd name="T0" fmla="*/ 0 w 17"/>
                  <a:gd name="T1" fmla="*/ 8 h 24"/>
                  <a:gd name="T2" fmla="*/ 3 w 17"/>
                  <a:gd name="T3" fmla="*/ 6 h 24"/>
                  <a:gd name="T4" fmla="*/ 3 w 17"/>
                  <a:gd name="T5" fmla="*/ 4 h 24"/>
                  <a:gd name="T6" fmla="*/ 7 w 17"/>
                  <a:gd name="T7" fmla="*/ 4 h 24"/>
                  <a:gd name="T8" fmla="*/ 7 w 17"/>
                  <a:gd name="T9" fmla="*/ 2 h 24"/>
                  <a:gd name="T10" fmla="*/ 8 w 17"/>
                  <a:gd name="T11" fmla="*/ 2 h 24"/>
                  <a:gd name="T12" fmla="*/ 8 w 17"/>
                  <a:gd name="T13" fmla="*/ 0 h 24"/>
                  <a:gd name="T14" fmla="*/ 12 w 17"/>
                  <a:gd name="T15" fmla="*/ 0 h 24"/>
                  <a:gd name="T16" fmla="*/ 12 w 17"/>
                  <a:gd name="T17" fmla="*/ 21 h 24"/>
                  <a:gd name="T18" fmla="*/ 16 w 17"/>
                  <a:gd name="T19" fmla="*/ 21 h 24"/>
                  <a:gd name="T20" fmla="*/ 3 w 17"/>
                  <a:gd name="T21" fmla="*/ 23 h 24"/>
                  <a:gd name="T22" fmla="*/ 7 w 17"/>
                  <a:gd name="T23" fmla="*/ 21 h 24"/>
                  <a:gd name="T24" fmla="*/ 7 w 17"/>
                  <a:gd name="T25" fmla="*/ 4 h 24"/>
                  <a:gd name="T26" fmla="*/ 3 w 17"/>
                  <a:gd name="T27" fmla="*/ 6 h 24"/>
                  <a:gd name="T28" fmla="*/ 0 w 17"/>
                  <a:gd name="T29" fmla="*/ 8 h 2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7"/>
                  <a:gd name="T46" fmla="*/ 0 h 24"/>
                  <a:gd name="T47" fmla="*/ 17 w 17"/>
                  <a:gd name="T48" fmla="*/ 24 h 24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7" h="24">
                    <a:moveTo>
                      <a:pt x="0" y="8"/>
                    </a:moveTo>
                    <a:lnTo>
                      <a:pt x="3" y="6"/>
                    </a:lnTo>
                    <a:lnTo>
                      <a:pt x="3" y="4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2" y="21"/>
                    </a:lnTo>
                    <a:lnTo>
                      <a:pt x="16" y="21"/>
                    </a:lnTo>
                    <a:lnTo>
                      <a:pt x="3" y="23"/>
                    </a:lnTo>
                    <a:lnTo>
                      <a:pt x="7" y="21"/>
                    </a:lnTo>
                    <a:lnTo>
                      <a:pt x="7" y="4"/>
                    </a:lnTo>
                    <a:lnTo>
                      <a:pt x="3" y="6"/>
                    </a:lnTo>
                    <a:lnTo>
                      <a:pt x="0" y="8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30" name="Freeform 23"/>
              <p:cNvSpPr>
                <a:spLocks/>
              </p:cNvSpPr>
              <p:nvPr/>
            </p:nvSpPr>
            <p:spPr bwMode="auto">
              <a:xfrm>
                <a:off x="5193" y="3440"/>
                <a:ext cx="17" cy="24"/>
              </a:xfrm>
              <a:custGeom>
                <a:avLst/>
                <a:gdLst>
                  <a:gd name="T0" fmla="*/ 10 w 17"/>
                  <a:gd name="T1" fmla="*/ 12 h 24"/>
                  <a:gd name="T2" fmla="*/ 12 w 17"/>
                  <a:gd name="T3" fmla="*/ 14 h 24"/>
                  <a:gd name="T4" fmla="*/ 12 w 17"/>
                  <a:gd name="T5" fmla="*/ 18 h 24"/>
                  <a:gd name="T6" fmla="*/ 10 w 17"/>
                  <a:gd name="T7" fmla="*/ 21 h 24"/>
                  <a:gd name="T8" fmla="*/ 6 w 17"/>
                  <a:gd name="T9" fmla="*/ 21 h 24"/>
                  <a:gd name="T10" fmla="*/ 4 w 17"/>
                  <a:gd name="T11" fmla="*/ 19 h 24"/>
                  <a:gd name="T12" fmla="*/ 4 w 17"/>
                  <a:gd name="T13" fmla="*/ 16 h 24"/>
                  <a:gd name="T14" fmla="*/ 6 w 17"/>
                  <a:gd name="T15" fmla="*/ 14 h 24"/>
                  <a:gd name="T16" fmla="*/ 8 w 17"/>
                  <a:gd name="T17" fmla="*/ 12 h 24"/>
                  <a:gd name="T18" fmla="*/ 6 w 17"/>
                  <a:gd name="T19" fmla="*/ 0 h 24"/>
                  <a:gd name="T20" fmla="*/ 4 w 17"/>
                  <a:gd name="T21" fmla="*/ 2 h 24"/>
                  <a:gd name="T22" fmla="*/ 2 w 17"/>
                  <a:gd name="T23" fmla="*/ 4 h 24"/>
                  <a:gd name="T24" fmla="*/ 2 w 17"/>
                  <a:gd name="T25" fmla="*/ 8 h 24"/>
                  <a:gd name="T26" fmla="*/ 2 w 17"/>
                  <a:gd name="T27" fmla="*/ 12 h 24"/>
                  <a:gd name="T28" fmla="*/ 6 w 17"/>
                  <a:gd name="T29" fmla="*/ 12 h 24"/>
                  <a:gd name="T30" fmla="*/ 4 w 17"/>
                  <a:gd name="T31" fmla="*/ 14 h 24"/>
                  <a:gd name="T32" fmla="*/ 2 w 17"/>
                  <a:gd name="T33" fmla="*/ 16 h 24"/>
                  <a:gd name="T34" fmla="*/ 0 w 17"/>
                  <a:gd name="T35" fmla="*/ 19 h 24"/>
                  <a:gd name="T36" fmla="*/ 2 w 17"/>
                  <a:gd name="T37" fmla="*/ 23 h 24"/>
                  <a:gd name="T38" fmla="*/ 6 w 17"/>
                  <a:gd name="T39" fmla="*/ 23 h 24"/>
                  <a:gd name="T40" fmla="*/ 10 w 17"/>
                  <a:gd name="T41" fmla="*/ 21 h 24"/>
                  <a:gd name="T42" fmla="*/ 14 w 17"/>
                  <a:gd name="T43" fmla="*/ 19 h 24"/>
                  <a:gd name="T44" fmla="*/ 16 w 17"/>
                  <a:gd name="T45" fmla="*/ 18 h 24"/>
                  <a:gd name="T46" fmla="*/ 16 w 17"/>
                  <a:gd name="T47" fmla="*/ 14 h 24"/>
                  <a:gd name="T48" fmla="*/ 14 w 17"/>
                  <a:gd name="T49" fmla="*/ 12 h 24"/>
                  <a:gd name="T50" fmla="*/ 12 w 17"/>
                  <a:gd name="T51" fmla="*/ 10 h 24"/>
                  <a:gd name="T52" fmla="*/ 12 w 17"/>
                  <a:gd name="T53" fmla="*/ 10 h 24"/>
                  <a:gd name="T54" fmla="*/ 14 w 17"/>
                  <a:gd name="T55" fmla="*/ 8 h 24"/>
                  <a:gd name="T56" fmla="*/ 16 w 17"/>
                  <a:gd name="T57" fmla="*/ 4 h 24"/>
                  <a:gd name="T58" fmla="*/ 14 w 17"/>
                  <a:gd name="T59" fmla="*/ 2 h 24"/>
                  <a:gd name="T60" fmla="*/ 12 w 17"/>
                  <a:gd name="T61" fmla="*/ 0 h 24"/>
                  <a:gd name="T62" fmla="*/ 8 w 17"/>
                  <a:gd name="T63" fmla="*/ 0 h 24"/>
                  <a:gd name="T64" fmla="*/ 10 w 17"/>
                  <a:gd name="T65" fmla="*/ 2 h 24"/>
                  <a:gd name="T66" fmla="*/ 12 w 17"/>
                  <a:gd name="T67" fmla="*/ 4 h 24"/>
                  <a:gd name="T68" fmla="*/ 12 w 17"/>
                  <a:gd name="T69" fmla="*/ 8 h 24"/>
                  <a:gd name="T70" fmla="*/ 10 w 17"/>
                  <a:gd name="T71" fmla="*/ 10 h 24"/>
                  <a:gd name="T72" fmla="*/ 6 w 17"/>
                  <a:gd name="T73" fmla="*/ 12 h 24"/>
                  <a:gd name="T74" fmla="*/ 4 w 17"/>
                  <a:gd name="T75" fmla="*/ 10 h 24"/>
                  <a:gd name="T76" fmla="*/ 4 w 17"/>
                  <a:gd name="T77" fmla="*/ 6 h 24"/>
                  <a:gd name="T78" fmla="*/ 6 w 17"/>
                  <a:gd name="T79" fmla="*/ 4 h 24"/>
                  <a:gd name="T80" fmla="*/ 8 w 17"/>
                  <a:gd name="T81" fmla="*/ 2 h 24"/>
                  <a:gd name="T82" fmla="*/ 8 w 17"/>
                  <a:gd name="T83" fmla="*/ 12 h 2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"/>
                  <a:gd name="T127" fmla="*/ 0 h 24"/>
                  <a:gd name="T128" fmla="*/ 17 w 17"/>
                  <a:gd name="T129" fmla="*/ 24 h 2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" h="24">
                    <a:moveTo>
                      <a:pt x="8" y="12"/>
                    </a:moveTo>
                    <a:lnTo>
                      <a:pt x="10" y="12"/>
                    </a:lnTo>
                    <a:lnTo>
                      <a:pt x="12" y="12"/>
                    </a:lnTo>
                    <a:lnTo>
                      <a:pt x="12" y="14"/>
                    </a:lnTo>
                    <a:lnTo>
                      <a:pt x="12" y="16"/>
                    </a:lnTo>
                    <a:lnTo>
                      <a:pt x="12" y="18"/>
                    </a:lnTo>
                    <a:lnTo>
                      <a:pt x="12" y="19"/>
                    </a:lnTo>
                    <a:lnTo>
                      <a:pt x="10" y="21"/>
                    </a:lnTo>
                    <a:lnTo>
                      <a:pt x="8" y="21"/>
                    </a:lnTo>
                    <a:lnTo>
                      <a:pt x="6" y="21"/>
                    </a:lnTo>
                    <a:lnTo>
                      <a:pt x="4" y="21"/>
                    </a:lnTo>
                    <a:lnTo>
                      <a:pt x="4" y="19"/>
                    </a:lnTo>
                    <a:lnTo>
                      <a:pt x="4" y="18"/>
                    </a:lnTo>
                    <a:lnTo>
                      <a:pt x="4" y="16"/>
                    </a:lnTo>
                    <a:lnTo>
                      <a:pt x="4" y="14"/>
                    </a:lnTo>
                    <a:lnTo>
                      <a:pt x="6" y="14"/>
                    </a:lnTo>
                    <a:lnTo>
                      <a:pt x="6" y="12"/>
                    </a:lnTo>
                    <a:lnTo>
                      <a:pt x="8" y="1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0" y="18"/>
                    </a:lnTo>
                    <a:lnTo>
                      <a:pt x="0" y="19"/>
                    </a:lnTo>
                    <a:lnTo>
                      <a:pt x="2" y="21"/>
                    </a:lnTo>
                    <a:lnTo>
                      <a:pt x="2" y="23"/>
                    </a:lnTo>
                    <a:lnTo>
                      <a:pt x="4" y="23"/>
                    </a:lnTo>
                    <a:lnTo>
                      <a:pt x="6" y="23"/>
                    </a:lnTo>
                    <a:lnTo>
                      <a:pt x="8" y="23"/>
                    </a:lnTo>
                    <a:lnTo>
                      <a:pt x="10" y="21"/>
                    </a:lnTo>
                    <a:lnTo>
                      <a:pt x="12" y="21"/>
                    </a:lnTo>
                    <a:lnTo>
                      <a:pt x="14" y="19"/>
                    </a:lnTo>
                    <a:lnTo>
                      <a:pt x="14" y="18"/>
                    </a:lnTo>
                    <a:lnTo>
                      <a:pt x="16" y="18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16" y="12"/>
                    </a:lnTo>
                    <a:lnTo>
                      <a:pt x="14" y="12"/>
                    </a:lnTo>
                    <a:lnTo>
                      <a:pt x="14" y="10"/>
                    </a:lnTo>
                    <a:lnTo>
                      <a:pt x="12" y="10"/>
                    </a:lnTo>
                    <a:lnTo>
                      <a:pt x="10" y="10"/>
                    </a:lnTo>
                    <a:lnTo>
                      <a:pt x="12" y="10"/>
                    </a:lnTo>
                    <a:lnTo>
                      <a:pt x="12" y="8"/>
                    </a:lnTo>
                    <a:lnTo>
                      <a:pt x="14" y="8"/>
                    </a:lnTo>
                    <a:lnTo>
                      <a:pt x="14" y="6"/>
                    </a:lnTo>
                    <a:lnTo>
                      <a:pt x="16" y="4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4"/>
                    </a:lnTo>
                    <a:lnTo>
                      <a:pt x="12" y="6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10" y="10"/>
                    </a:lnTo>
                    <a:lnTo>
                      <a:pt x="8" y="10"/>
                    </a:lnTo>
                    <a:lnTo>
                      <a:pt x="6" y="12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12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31" name="Freeform 24"/>
              <p:cNvSpPr>
                <a:spLocks/>
              </p:cNvSpPr>
              <p:nvPr/>
            </p:nvSpPr>
            <p:spPr bwMode="auto">
              <a:xfrm>
                <a:off x="5211" y="3435"/>
                <a:ext cx="17" cy="24"/>
              </a:xfrm>
              <a:custGeom>
                <a:avLst/>
                <a:gdLst>
                  <a:gd name="T0" fmla="*/ 6 w 17"/>
                  <a:gd name="T1" fmla="*/ 1 h 24"/>
                  <a:gd name="T2" fmla="*/ 8 w 17"/>
                  <a:gd name="T3" fmla="*/ 1 h 24"/>
                  <a:gd name="T4" fmla="*/ 11 w 17"/>
                  <a:gd name="T5" fmla="*/ 1 h 24"/>
                  <a:gd name="T6" fmla="*/ 11 w 17"/>
                  <a:gd name="T7" fmla="*/ 3 h 24"/>
                  <a:gd name="T8" fmla="*/ 11 w 17"/>
                  <a:gd name="T9" fmla="*/ 5 h 24"/>
                  <a:gd name="T10" fmla="*/ 11 w 17"/>
                  <a:gd name="T11" fmla="*/ 7 h 24"/>
                  <a:gd name="T12" fmla="*/ 11 w 17"/>
                  <a:gd name="T13" fmla="*/ 11 h 24"/>
                  <a:gd name="T14" fmla="*/ 11 w 17"/>
                  <a:gd name="T15" fmla="*/ 13 h 24"/>
                  <a:gd name="T16" fmla="*/ 11 w 17"/>
                  <a:gd name="T17" fmla="*/ 15 h 24"/>
                  <a:gd name="T18" fmla="*/ 11 w 17"/>
                  <a:gd name="T19" fmla="*/ 17 h 24"/>
                  <a:gd name="T20" fmla="*/ 11 w 17"/>
                  <a:gd name="T21" fmla="*/ 19 h 24"/>
                  <a:gd name="T22" fmla="*/ 8 w 17"/>
                  <a:gd name="T23" fmla="*/ 21 h 24"/>
                  <a:gd name="T24" fmla="*/ 8 w 17"/>
                  <a:gd name="T25" fmla="*/ 23 h 24"/>
                  <a:gd name="T26" fmla="*/ 6 w 17"/>
                  <a:gd name="T27" fmla="*/ 23 h 24"/>
                  <a:gd name="T28" fmla="*/ 3 w 17"/>
                  <a:gd name="T29" fmla="*/ 23 h 24"/>
                  <a:gd name="T30" fmla="*/ 3 w 17"/>
                  <a:gd name="T31" fmla="*/ 21 h 24"/>
                  <a:gd name="T32" fmla="*/ 3 w 17"/>
                  <a:gd name="T33" fmla="*/ 19 h 24"/>
                  <a:gd name="T34" fmla="*/ 1 w 17"/>
                  <a:gd name="T35" fmla="*/ 15 h 24"/>
                  <a:gd name="T36" fmla="*/ 1 w 17"/>
                  <a:gd name="T37" fmla="*/ 13 h 24"/>
                  <a:gd name="T38" fmla="*/ 1 w 17"/>
                  <a:gd name="T39" fmla="*/ 9 h 24"/>
                  <a:gd name="T40" fmla="*/ 3 w 17"/>
                  <a:gd name="T41" fmla="*/ 7 h 24"/>
                  <a:gd name="T42" fmla="*/ 3 w 17"/>
                  <a:gd name="T43" fmla="*/ 5 h 24"/>
                  <a:gd name="T44" fmla="*/ 3 w 17"/>
                  <a:gd name="T45" fmla="*/ 3 h 24"/>
                  <a:gd name="T46" fmla="*/ 3 w 17"/>
                  <a:gd name="T47" fmla="*/ 1 h 24"/>
                  <a:gd name="T48" fmla="*/ 6 w 17"/>
                  <a:gd name="T49" fmla="*/ 1 h 24"/>
                  <a:gd name="T50" fmla="*/ 6 w 17"/>
                  <a:gd name="T51" fmla="*/ 0 h 24"/>
                  <a:gd name="T52" fmla="*/ 3 w 17"/>
                  <a:gd name="T53" fmla="*/ 1 h 24"/>
                  <a:gd name="T54" fmla="*/ 1 w 17"/>
                  <a:gd name="T55" fmla="*/ 3 h 24"/>
                  <a:gd name="T56" fmla="*/ 1 w 17"/>
                  <a:gd name="T57" fmla="*/ 5 h 24"/>
                  <a:gd name="T58" fmla="*/ 0 w 17"/>
                  <a:gd name="T59" fmla="*/ 7 h 24"/>
                  <a:gd name="T60" fmla="*/ 0 w 17"/>
                  <a:gd name="T61" fmla="*/ 9 h 24"/>
                  <a:gd name="T62" fmla="*/ 0 w 17"/>
                  <a:gd name="T63" fmla="*/ 11 h 24"/>
                  <a:gd name="T64" fmla="*/ 0 w 17"/>
                  <a:gd name="T65" fmla="*/ 13 h 24"/>
                  <a:gd name="T66" fmla="*/ 0 w 17"/>
                  <a:gd name="T67" fmla="*/ 17 h 24"/>
                  <a:gd name="T68" fmla="*/ 0 w 17"/>
                  <a:gd name="T69" fmla="*/ 19 h 24"/>
                  <a:gd name="T70" fmla="*/ 0 w 17"/>
                  <a:gd name="T71" fmla="*/ 21 h 24"/>
                  <a:gd name="T72" fmla="*/ 1 w 17"/>
                  <a:gd name="T73" fmla="*/ 21 h 24"/>
                  <a:gd name="T74" fmla="*/ 1 w 17"/>
                  <a:gd name="T75" fmla="*/ 23 h 24"/>
                  <a:gd name="T76" fmla="*/ 3 w 17"/>
                  <a:gd name="T77" fmla="*/ 23 h 24"/>
                  <a:gd name="T78" fmla="*/ 6 w 17"/>
                  <a:gd name="T79" fmla="*/ 23 h 24"/>
                  <a:gd name="T80" fmla="*/ 8 w 17"/>
                  <a:gd name="T81" fmla="*/ 23 h 24"/>
                  <a:gd name="T82" fmla="*/ 11 w 17"/>
                  <a:gd name="T83" fmla="*/ 21 h 24"/>
                  <a:gd name="T84" fmla="*/ 11 w 17"/>
                  <a:gd name="T85" fmla="*/ 19 h 24"/>
                  <a:gd name="T86" fmla="*/ 13 w 17"/>
                  <a:gd name="T87" fmla="*/ 19 h 24"/>
                  <a:gd name="T88" fmla="*/ 13 w 17"/>
                  <a:gd name="T89" fmla="*/ 17 h 24"/>
                  <a:gd name="T90" fmla="*/ 16 w 17"/>
                  <a:gd name="T91" fmla="*/ 15 h 24"/>
                  <a:gd name="T92" fmla="*/ 16 w 17"/>
                  <a:gd name="T93" fmla="*/ 11 h 24"/>
                  <a:gd name="T94" fmla="*/ 16 w 17"/>
                  <a:gd name="T95" fmla="*/ 9 h 24"/>
                  <a:gd name="T96" fmla="*/ 16 w 17"/>
                  <a:gd name="T97" fmla="*/ 7 h 24"/>
                  <a:gd name="T98" fmla="*/ 16 w 17"/>
                  <a:gd name="T99" fmla="*/ 5 h 24"/>
                  <a:gd name="T100" fmla="*/ 13 w 17"/>
                  <a:gd name="T101" fmla="*/ 3 h 24"/>
                  <a:gd name="T102" fmla="*/ 13 w 17"/>
                  <a:gd name="T103" fmla="*/ 1 h 24"/>
                  <a:gd name="T104" fmla="*/ 11 w 17"/>
                  <a:gd name="T105" fmla="*/ 1 h 24"/>
                  <a:gd name="T106" fmla="*/ 11 w 17"/>
                  <a:gd name="T107" fmla="*/ 0 h 24"/>
                  <a:gd name="T108" fmla="*/ 8 w 17"/>
                  <a:gd name="T109" fmla="*/ 0 h 24"/>
                  <a:gd name="T110" fmla="*/ 6 w 17"/>
                  <a:gd name="T111" fmla="*/ 0 h 24"/>
                  <a:gd name="T112" fmla="*/ 6 w 17"/>
                  <a:gd name="T113" fmla="*/ 1 h 2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7"/>
                  <a:gd name="T172" fmla="*/ 0 h 24"/>
                  <a:gd name="T173" fmla="*/ 17 w 17"/>
                  <a:gd name="T174" fmla="*/ 24 h 24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7" h="24">
                    <a:moveTo>
                      <a:pt x="6" y="1"/>
                    </a:moveTo>
                    <a:lnTo>
                      <a:pt x="8" y="1"/>
                    </a:lnTo>
                    <a:lnTo>
                      <a:pt x="11" y="1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11" y="7"/>
                    </a:lnTo>
                    <a:lnTo>
                      <a:pt x="11" y="11"/>
                    </a:lnTo>
                    <a:lnTo>
                      <a:pt x="11" y="13"/>
                    </a:lnTo>
                    <a:lnTo>
                      <a:pt x="11" y="15"/>
                    </a:lnTo>
                    <a:lnTo>
                      <a:pt x="11" y="17"/>
                    </a:lnTo>
                    <a:lnTo>
                      <a:pt x="11" y="19"/>
                    </a:lnTo>
                    <a:lnTo>
                      <a:pt x="8" y="21"/>
                    </a:lnTo>
                    <a:lnTo>
                      <a:pt x="8" y="23"/>
                    </a:lnTo>
                    <a:lnTo>
                      <a:pt x="6" y="23"/>
                    </a:lnTo>
                    <a:lnTo>
                      <a:pt x="3" y="23"/>
                    </a:lnTo>
                    <a:lnTo>
                      <a:pt x="3" y="21"/>
                    </a:lnTo>
                    <a:lnTo>
                      <a:pt x="3" y="19"/>
                    </a:lnTo>
                    <a:lnTo>
                      <a:pt x="1" y="15"/>
                    </a:lnTo>
                    <a:lnTo>
                      <a:pt x="1" y="13"/>
                    </a:lnTo>
                    <a:lnTo>
                      <a:pt x="1" y="9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3" y="1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1" y="21"/>
                    </a:lnTo>
                    <a:lnTo>
                      <a:pt x="1" y="23"/>
                    </a:lnTo>
                    <a:lnTo>
                      <a:pt x="3" y="23"/>
                    </a:lnTo>
                    <a:lnTo>
                      <a:pt x="6" y="23"/>
                    </a:lnTo>
                    <a:lnTo>
                      <a:pt x="8" y="23"/>
                    </a:lnTo>
                    <a:lnTo>
                      <a:pt x="11" y="21"/>
                    </a:lnTo>
                    <a:lnTo>
                      <a:pt x="11" y="19"/>
                    </a:lnTo>
                    <a:lnTo>
                      <a:pt x="13" y="19"/>
                    </a:lnTo>
                    <a:lnTo>
                      <a:pt x="13" y="17"/>
                    </a:lnTo>
                    <a:lnTo>
                      <a:pt x="16" y="15"/>
                    </a:lnTo>
                    <a:lnTo>
                      <a:pt x="16" y="11"/>
                    </a:lnTo>
                    <a:lnTo>
                      <a:pt x="16" y="9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13" y="3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1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32" name="Freeform 25"/>
              <p:cNvSpPr>
                <a:spLocks/>
              </p:cNvSpPr>
              <p:nvPr/>
            </p:nvSpPr>
            <p:spPr bwMode="auto">
              <a:xfrm>
                <a:off x="4943" y="3567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7 h 24"/>
                  <a:gd name="T4" fmla="*/ 0 w 22"/>
                  <a:gd name="T5" fmla="*/ 23 h 24"/>
                  <a:gd name="T6" fmla="*/ 3 w 22"/>
                  <a:gd name="T7" fmla="*/ 23 h 24"/>
                  <a:gd name="T8" fmla="*/ 7 w 22"/>
                  <a:gd name="T9" fmla="*/ 23 h 24"/>
                  <a:gd name="T10" fmla="*/ 15 w 22"/>
                  <a:gd name="T11" fmla="*/ 21 h 24"/>
                  <a:gd name="T12" fmla="*/ 15 w 22"/>
                  <a:gd name="T13" fmla="*/ 19 h 24"/>
                  <a:gd name="T14" fmla="*/ 19 w 22"/>
                  <a:gd name="T15" fmla="*/ 19 h 24"/>
                  <a:gd name="T16" fmla="*/ 19 w 22"/>
                  <a:gd name="T17" fmla="*/ 17 h 24"/>
                  <a:gd name="T18" fmla="*/ 21 w 22"/>
                  <a:gd name="T19" fmla="*/ 17 h 24"/>
                  <a:gd name="T20" fmla="*/ 21 w 22"/>
                  <a:gd name="T21" fmla="*/ 0 h 2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2"/>
                  <a:gd name="T34" fmla="*/ 0 h 24"/>
                  <a:gd name="T35" fmla="*/ 22 w 22"/>
                  <a:gd name="T36" fmla="*/ 24 h 2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2" h="24">
                    <a:moveTo>
                      <a:pt x="21" y="0"/>
                    </a:moveTo>
                    <a:lnTo>
                      <a:pt x="0" y="7"/>
                    </a:lnTo>
                    <a:lnTo>
                      <a:pt x="0" y="23"/>
                    </a:lnTo>
                    <a:lnTo>
                      <a:pt x="3" y="23"/>
                    </a:lnTo>
                    <a:lnTo>
                      <a:pt x="7" y="23"/>
                    </a:lnTo>
                    <a:lnTo>
                      <a:pt x="15" y="21"/>
                    </a:lnTo>
                    <a:lnTo>
                      <a:pt x="15" y="19"/>
                    </a:lnTo>
                    <a:lnTo>
                      <a:pt x="19" y="19"/>
                    </a:lnTo>
                    <a:lnTo>
                      <a:pt x="19" y="17"/>
                    </a:lnTo>
                    <a:lnTo>
                      <a:pt x="21" y="17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33" name="Freeform 26"/>
              <p:cNvSpPr>
                <a:spLocks/>
              </p:cNvSpPr>
              <p:nvPr/>
            </p:nvSpPr>
            <p:spPr bwMode="auto">
              <a:xfrm>
                <a:off x="4992" y="3551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8 h 24"/>
                  <a:gd name="T4" fmla="*/ 0 w 22"/>
                  <a:gd name="T5" fmla="*/ 23 h 24"/>
                  <a:gd name="T6" fmla="*/ 4 w 22"/>
                  <a:gd name="T7" fmla="*/ 21 h 24"/>
                  <a:gd name="T8" fmla="*/ 4 w 22"/>
                  <a:gd name="T9" fmla="*/ 23 h 24"/>
                  <a:gd name="T10" fmla="*/ 6 w 22"/>
                  <a:gd name="T11" fmla="*/ 21 h 24"/>
                  <a:gd name="T12" fmla="*/ 6 w 22"/>
                  <a:gd name="T13" fmla="*/ 23 h 24"/>
                  <a:gd name="T14" fmla="*/ 14 w 22"/>
                  <a:gd name="T15" fmla="*/ 21 h 24"/>
                  <a:gd name="T16" fmla="*/ 14 w 22"/>
                  <a:gd name="T17" fmla="*/ 19 h 24"/>
                  <a:gd name="T18" fmla="*/ 18 w 22"/>
                  <a:gd name="T19" fmla="*/ 19 h 24"/>
                  <a:gd name="T20" fmla="*/ 18 w 22"/>
                  <a:gd name="T21" fmla="*/ 18 h 24"/>
                  <a:gd name="T22" fmla="*/ 21 w 22"/>
                  <a:gd name="T23" fmla="*/ 16 h 24"/>
                  <a:gd name="T24" fmla="*/ 21 w 22"/>
                  <a:gd name="T25" fmla="*/ 0 h 2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2"/>
                  <a:gd name="T40" fmla="*/ 0 h 24"/>
                  <a:gd name="T41" fmla="*/ 22 w 22"/>
                  <a:gd name="T42" fmla="*/ 24 h 2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2" h="24">
                    <a:moveTo>
                      <a:pt x="21" y="0"/>
                    </a:moveTo>
                    <a:lnTo>
                      <a:pt x="0" y="8"/>
                    </a:lnTo>
                    <a:lnTo>
                      <a:pt x="0" y="23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6" y="21"/>
                    </a:lnTo>
                    <a:lnTo>
                      <a:pt x="6" y="23"/>
                    </a:lnTo>
                    <a:lnTo>
                      <a:pt x="14" y="21"/>
                    </a:lnTo>
                    <a:lnTo>
                      <a:pt x="14" y="19"/>
                    </a:lnTo>
                    <a:lnTo>
                      <a:pt x="18" y="19"/>
                    </a:lnTo>
                    <a:lnTo>
                      <a:pt x="18" y="18"/>
                    </a:lnTo>
                    <a:lnTo>
                      <a:pt x="21" y="16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34" name="Freeform 27"/>
              <p:cNvSpPr>
                <a:spLocks/>
              </p:cNvSpPr>
              <p:nvPr/>
            </p:nvSpPr>
            <p:spPr bwMode="auto">
              <a:xfrm>
                <a:off x="5040" y="3536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6 h 24"/>
                  <a:gd name="T4" fmla="*/ 0 w 22"/>
                  <a:gd name="T5" fmla="*/ 23 h 24"/>
                  <a:gd name="T6" fmla="*/ 4 w 22"/>
                  <a:gd name="T7" fmla="*/ 21 h 24"/>
                  <a:gd name="T8" fmla="*/ 4 w 22"/>
                  <a:gd name="T9" fmla="*/ 23 h 24"/>
                  <a:gd name="T10" fmla="*/ 8 w 22"/>
                  <a:gd name="T11" fmla="*/ 21 h 24"/>
                  <a:gd name="T12" fmla="*/ 8 w 22"/>
                  <a:gd name="T13" fmla="*/ 23 h 24"/>
                  <a:gd name="T14" fmla="*/ 15 w 22"/>
                  <a:gd name="T15" fmla="*/ 21 h 24"/>
                  <a:gd name="T16" fmla="*/ 15 w 22"/>
                  <a:gd name="T17" fmla="*/ 19 h 24"/>
                  <a:gd name="T18" fmla="*/ 17 w 22"/>
                  <a:gd name="T19" fmla="*/ 17 h 24"/>
                  <a:gd name="T20" fmla="*/ 21 w 22"/>
                  <a:gd name="T21" fmla="*/ 15 h 24"/>
                  <a:gd name="T22" fmla="*/ 21 w 22"/>
                  <a:gd name="T23" fmla="*/ 0 h 2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"/>
                  <a:gd name="T37" fmla="*/ 0 h 24"/>
                  <a:gd name="T38" fmla="*/ 22 w 22"/>
                  <a:gd name="T39" fmla="*/ 24 h 2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" h="24">
                    <a:moveTo>
                      <a:pt x="21" y="0"/>
                    </a:moveTo>
                    <a:lnTo>
                      <a:pt x="0" y="6"/>
                    </a:lnTo>
                    <a:lnTo>
                      <a:pt x="0" y="23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8" y="21"/>
                    </a:lnTo>
                    <a:lnTo>
                      <a:pt x="8" y="23"/>
                    </a:lnTo>
                    <a:lnTo>
                      <a:pt x="15" y="21"/>
                    </a:lnTo>
                    <a:lnTo>
                      <a:pt x="15" y="19"/>
                    </a:lnTo>
                    <a:lnTo>
                      <a:pt x="17" y="17"/>
                    </a:lnTo>
                    <a:lnTo>
                      <a:pt x="21" y="15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35" name="Freeform 28"/>
              <p:cNvSpPr>
                <a:spLocks/>
              </p:cNvSpPr>
              <p:nvPr/>
            </p:nvSpPr>
            <p:spPr bwMode="auto">
              <a:xfrm>
                <a:off x="5090" y="3519"/>
                <a:ext cx="22" cy="26"/>
              </a:xfrm>
              <a:custGeom>
                <a:avLst/>
                <a:gdLst>
                  <a:gd name="T0" fmla="*/ 21 w 22"/>
                  <a:gd name="T1" fmla="*/ 0 h 26"/>
                  <a:gd name="T2" fmla="*/ 0 w 22"/>
                  <a:gd name="T3" fmla="*/ 7 h 26"/>
                  <a:gd name="T4" fmla="*/ 0 w 22"/>
                  <a:gd name="T5" fmla="*/ 23 h 26"/>
                  <a:gd name="T6" fmla="*/ 2 w 22"/>
                  <a:gd name="T7" fmla="*/ 23 h 26"/>
                  <a:gd name="T8" fmla="*/ 6 w 22"/>
                  <a:gd name="T9" fmla="*/ 23 h 26"/>
                  <a:gd name="T10" fmla="*/ 6 w 22"/>
                  <a:gd name="T11" fmla="*/ 25 h 26"/>
                  <a:gd name="T12" fmla="*/ 13 w 22"/>
                  <a:gd name="T13" fmla="*/ 21 h 26"/>
                  <a:gd name="T14" fmla="*/ 17 w 22"/>
                  <a:gd name="T15" fmla="*/ 19 h 26"/>
                  <a:gd name="T16" fmla="*/ 17 w 22"/>
                  <a:gd name="T17" fmla="*/ 17 h 26"/>
                  <a:gd name="T18" fmla="*/ 21 w 22"/>
                  <a:gd name="T19" fmla="*/ 17 h 26"/>
                  <a:gd name="T20" fmla="*/ 21 w 22"/>
                  <a:gd name="T21" fmla="*/ 0 h 2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2"/>
                  <a:gd name="T34" fmla="*/ 0 h 26"/>
                  <a:gd name="T35" fmla="*/ 22 w 22"/>
                  <a:gd name="T36" fmla="*/ 26 h 2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2" h="26">
                    <a:moveTo>
                      <a:pt x="21" y="0"/>
                    </a:moveTo>
                    <a:lnTo>
                      <a:pt x="0" y="7"/>
                    </a:lnTo>
                    <a:lnTo>
                      <a:pt x="0" y="23"/>
                    </a:lnTo>
                    <a:lnTo>
                      <a:pt x="2" y="23"/>
                    </a:lnTo>
                    <a:lnTo>
                      <a:pt x="6" y="23"/>
                    </a:lnTo>
                    <a:lnTo>
                      <a:pt x="6" y="25"/>
                    </a:lnTo>
                    <a:lnTo>
                      <a:pt x="13" y="21"/>
                    </a:lnTo>
                    <a:lnTo>
                      <a:pt x="17" y="19"/>
                    </a:lnTo>
                    <a:lnTo>
                      <a:pt x="17" y="17"/>
                    </a:lnTo>
                    <a:lnTo>
                      <a:pt x="21" y="17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36" name="Freeform 29"/>
              <p:cNvSpPr>
                <a:spLocks/>
              </p:cNvSpPr>
              <p:nvPr/>
            </p:nvSpPr>
            <p:spPr bwMode="auto">
              <a:xfrm>
                <a:off x="5138" y="3503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8 h 24"/>
                  <a:gd name="T4" fmla="*/ 0 w 22"/>
                  <a:gd name="T5" fmla="*/ 23 h 24"/>
                  <a:gd name="T6" fmla="*/ 4 w 22"/>
                  <a:gd name="T7" fmla="*/ 22 h 24"/>
                  <a:gd name="T8" fmla="*/ 4 w 22"/>
                  <a:gd name="T9" fmla="*/ 23 h 24"/>
                  <a:gd name="T10" fmla="*/ 7 w 22"/>
                  <a:gd name="T11" fmla="*/ 23 h 24"/>
                  <a:gd name="T12" fmla="*/ 15 w 22"/>
                  <a:gd name="T13" fmla="*/ 22 h 24"/>
                  <a:gd name="T14" fmla="*/ 15 w 22"/>
                  <a:gd name="T15" fmla="*/ 20 h 24"/>
                  <a:gd name="T16" fmla="*/ 17 w 22"/>
                  <a:gd name="T17" fmla="*/ 20 h 24"/>
                  <a:gd name="T18" fmla="*/ 17 w 22"/>
                  <a:gd name="T19" fmla="*/ 18 h 24"/>
                  <a:gd name="T20" fmla="*/ 21 w 22"/>
                  <a:gd name="T21" fmla="*/ 18 h 24"/>
                  <a:gd name="T22" fmla="*/ 21 w 22"/>
                  <a:gd name="T23" fmla="*/ 0 h 2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"/>
                  <a:gd name="T37" fmla="*/ 0 h 24"/>
                  <a:gd name="T38" fmla="*/ 22 w 22"/>
                  <a:gd name="T39" fmla="*/ 24 h 2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" h="24">
                    <a:moveTo>
                      <a:pt x="21" y="0"/>
                    </a:moveTo>
                    <a:lnTo>
                      <a:pt x="0" y="8"/>
                    </a:lnTo>
                    <a:lnTo>
                      <a:pt x="0" y="23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7" y="23"/>
                    </a:lnTo>
                    <a:lnTo>
                      <a:pt x="15" y="22"/>
                    </a:lnTo>
                    <a:lnTo>
                      <a:pt x="15" y="20"/>
                    </a:lnTo>
                    <a:lnTo>
                      <a:pt x="17" y="20"/>
                    </a:lnTo>
                    <a:lnTo>
                      <a:pt x="17" y="18"/>
                    </a:lnTo>
                    <a:lnTo>
                      <a:pt x="21" y="18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37" name="Freeform 30"/>
              <p:cNvSpPr>
                <a:spLocks/>
              </p:cNvSpPr>
              <p:nvPr/>
            </p:nvSpPr>
            <p:spPr bwMode="auto">
              <a:xfrm>
                <a:off x="5188" y="3488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8 h 24"/>
                  <a:gd name="T4" fmla="*/ 0 w 22"/>
                  <a:gd name="T5" fmla="*/ 23 h 24"/>
                  <a:gd name="T6" fmla="*/ 1 w 22"/>
                  <a:gd name="T7" fmla="*/ 21 h 24"/>
                  <a:gd name="T8" fmla="*/ 1 w 22"/>
                  <a:gd name="T9" fmla="*/ 23 h 24"/>
                  <a:gd name="T10" fmla="*/ 5 w 22"/>
                  <a:gd name="T11" fmla="*/ 21 h 24"/>
                  <a:gd name="T12" fmla="*/ 5 w 22"/>
                  <a:gd name="T13" fmla="*/ 23 h 24"/>
                  <a:gd name="T14" fmla="*/ 13 w 22"/>
                  <a:gd name="T15" fmla="*/ 21 h 24"/>
                  <a:gd name="T16" fmla="*/ 13 w 22"/>
                  <a:gd name="T17" fmla="*/ 19 h 24"/>
                  <a:gd name="T18" fmla="*/ 17 w 22"/>
                  <a:gd name="T19" fmla="*/ 19 h 24"/>
                  <a:gd name="T20" fmla="*/ 17 w 22"/>
                  <a:gd name="T21" fmla="*/ 17 h 24"/>
                  <a:gd name="T22" fmla="*/ 21 w 22"/>
                  <a:gd name="T23" fmla="*/ 15 h 24"/>
                  <a:gd name="T24" fmla="*/ 21 w 22"/>
                  <a:gd name="T25" fmla="*/ 0 h 2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2"/>
                  <a:gd name="T40" fmla="*/ 0 h 24"/>
                  <a:gd name="T41" fmla="*/ 22 w 22"/>
                  <a:gd name="T42" fmla="*/ 24 h 2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2" h="24">
                    <a:moveTo>
                      <a:pt x="21" y="0"/>
                    </a:moveTo>
                    <a:lnTo>
                      <a:pt x="0" y="8"/>
                    </a:lnTo>
                    <a:lnTo>
                      <a:pt x="0" y="23"/>
                    </a:lnTo>
                    <a:lnTo>
                      <a:pt x="1" y="21"/>
                    </a:lnTo>
                    <a:lnTo>
                      <a:pt x="1" y="23"/>
                    </a:lnTo>
                    <a:lnTo>
                      <a:pt x="5" y="21"/>
                    </a:lnTo>
                    <a:lnTo>
                      <a:pt x="5" y="23"/>
                    </a:lnTo>
                    <a:lnTo>
                      <a:pt x="13" y="21"/>
                    </a:lnTo>
                    <a:lnTo>
                      <a:pt x="13" y="19"/>
                    </a:lnTo>
                    <a:lnTo>
                      <a:pt x="17" y="19"/>
                    </a:lnTo>
                    <a:lnTo>
                      <a:pt x="17" y="17"/>
                    </a:lnTo>
                    <a:lnTo>
                      <a:pt x="21" y="15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38" name="Freeform 31"/>
              <p:cNvSpPr>
                <a:spLocks/>
              </p:cNvSpPr>
              <p:nvPr/>
            </p:nvSpPr>
            <p:spPr bwMode="auto">
              <a:xfrm>
                <a:off x="5235" y="3473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6 h 24"/>
                  <a:gd name="T4" fmla="*/ 0 w 22"/>
                  <a:gd name="T5" fmla="*/ 23 h 24"/>
                  <a:gd name="T6" fmla="*/ 4 w 22"/>
                  <a:gd name="T7" fmla="*/ 21 h 24"/>
                  <a:gd name="T8" fmla="*/ 4 w 22"/>
                  <a:gd name="T9" fmla="*/ 23 h 24"/>
                  <a:gd name="T10" fmla="*/ 8 w 22"/>
                  <a:gd name="T11" fmla="*/ 21 h 24"/>
                  <a:gd name="T12" fmla="*/ 8 w 22"/>
                  <a:gd name="T13" fmla="*/ 23 h 24"/>
                  <a:gd name="T14" fmla="*/ 14 w 22"/>
                  <a:gd name="T15" fmla="*/ 21 h 24"/>
                  <a:gd name="T16" fmla="*/ 14 w 22"/>
                  <a:gd name="T17" fmla="*/ 19 h 24"/>
                  <a:gd name="T18" fmla="*/ 18 w 22"/>
                  <a:gd name="T19" fmla="*/ 17 h 24"/>
                  <a:gd name="T20" fmla="*/ 21 w 22"/>
                  <a:gd name="T21" fmla="*/ 15 h 24"/>
                  <a:gd name="T22" fmla="*/ 21 w 22"/>
                  <a:gd name="T23" fmla="*/ 0 h 2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"/>
                  <a:gd name="T37" fmla="*/ 0 h 24"/>
                  <a:gd name="T38" fmla="*/ 22 w 22"/>
                  <a:gd name="T39" fmla="*/ 24 h 2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" h="24">
                    <a:moveTo>
                      <a:pt x="21" y="0"/>
                    </a:moveTo>
                    <a:lnTo>
                      <a:pt x="0" y="6"/>
                    </a:lnTo>
                    <a:lnTo>
                      <a:pt x="0" y="23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8" y="21"/>
                    </a:lnTo>
                    <a:lnTo>
                      <a:pt x="8" y="23"/>
                    </a:lnTo>
                    <a:lnTo>
                      <a:pt x="14" y="21"/>
                    </a:lnTo>
                    <a:lnTo>
                      <a:pt x="14" y="19"/>
                    </a:lnTo>
                    <a:lnTo>
                      <a:pt x="18" y="17"/>
                    </a:lnTo>
                    <a:lnTo>
                      <a:pt x="21" y="15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39" name="Freeform 32"/>
              <p:cNvSpPr>
                <a:spLocks/>
              </p:cNvSpPr>
              <p:nvPr/>
            </p:nvSpPr>
            <p:spPr bwMode="auto">
              <a:xfrm>
                <a:off x="5283" y="3456"/>
                <a:ext cx="22" cy="26"/>
              </a:xfrm>
              <a:custGeom>
                <a:avLst/>
                <a:gdLst>
                  <a:gd name="T0" fmla="*/ 21 w 22"/>
                  <a:gd name="T1" fmla="*/ 0 h 26"/>
                  <a:gd name="T2" fmla="*/ 0 w 22"/>
                  <a:gd name="T3" fmla="*/ 7 h 26"/>
                  <a:gd name="T4" fmla="*/ 0 w 22"/>
                  <a:gd name="T5" fmla="*/ 23 h 26"/>
                  <a:gd name="T6" fmla="*/ 4 w 22"/>
                  <a:gd name="T7" fmla="*/ 23 h 26"/>
                  <a:gd name="T8" fmla="*/ 8 w 22"/>
                  <a:gd name="T9" fmla="*/ 23 h 26"/>
                  <a:gd name="T10" fmla="*/ 8 w 22"/>
                  <a:gd name="T11" fmla="*/ 25 h 26"/>
                  <a:gd name="T12" fmla="*/ 16 w 22"/>
                  <a:gd name="T13" fmla="*/ 21 h 26"/>
                  <a:gd name="T14" fmla="*/ 19 w 22"/>
                  <a:gd name="T15" fmla="*/ 19 h 26"/>
                  <a:gd name="T16" fmla="*/ 19 w 22"/>
                  <a:gd name="T17" fmla="*/ 17 h 26"/>
                  <a:gd name="T18" fmla="*/ 21 w 22"/>
                  <a:gd name="T19" fmla="*/ 17 h 26"/>
                  <a:gd name="T20" fmla="*/ 21 w 22"/>
                  <a:gd name="T21" fmla="*/ 0 h 2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2"/>
                  <a:gd name="T34" fmla="*/ 0 h 26"/>
                  <a:gd name="T35" fmla="*/ 22 w 22"/>
                  <a:gd name="T36" fmla="*/ 26 h 2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2" h="26">
                    <a:moveTo>
                      <a:pt x="21" y="0"/>
                    </a:moveTo>
                    <a:lnTo>
                      <a:pt x="0" y="7"/>
                    </a:lnTo>
                    <a:lnTo>
                      <a:pt x="0" y="23"/>
                    </a:lnTo>
                    <a:lnTo>
                      <a:pt x="4" y="23"/>
                    </a:lnTo>
                    <a:lnTo>
                      <a:pt x="8" y="23"/>
                    </a:lnTo>
                    <a:lnTo>
                      <a:pt x="8" y="25"/>
                    </a:lnTo>
                    <a:lnTo>
                      <a:pt x="16" y="21"/>
                    </a:lnTo>
                    <a:lnTo>
                      <a:pt x="19" y="19"/>
                    </a:lnTo>
                    <a:lnTo>
                      <a:pt x="19" y="17"/>
                    </a:lnTo>
                    <a:lnTo>
                      <a:pt x="21" y="17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40" name="Freeform 33"/>
              <p:cNvSpPr>
                <a:spLocks/>
              </p:cNvSpPr>
              <p:nvPr/>
            </p:nvSpPr>
            <p:spPr bwMode="auto">
              <a:xfrm>
                <a:off x="4943" y="3607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41" name="Freeform 34"/>
              <p:cNvSpPr>
                <a:spLocks/>
              </p:cNvSpPr>
              <p:nvPr/>
            </p:nvSpPr>
            <p:spPr bwMode="auto">
              <a:xfrm>
                <a:off x="4962" y="3601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42" name="Freeform 35"/>
              <p:cNvSpPr>
                <a:spLocks/>
              </p:cNvSpPr>
              <p:nvPr/>
            </p:nvSpPr>
            <p:spPr bwMode="auto">
              <a:xfrm>
                <a:off x="4948" y="3616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8 h 17"/>
                  <a:gd name="T6" fmla="*/ 16 w 17"/>
                  <a:gd name="T7" fmla="*/ 8 h 17"/>
                  <a:gd name="T8" fmla="*/ 10 w 17"/>
                  <a:gd name="T9" fmla="*/ 0 h 17"/>
                  <a:gd name="T10" fmla="*/ 5 w 17"/>
                  <a:gd name="T11" fmla="*/ 0 h 17"/>
                  <a:gd name="T12" fmla="*/ 5 w 17"/>
                  <a:gd name="T13" fmla="*/ 8 h 17"/>
                  <a:gd name="T14" fmla="*/ 0 w 17"/>
                  <a:gd name="T15" fmla="*/ 8 h 17"/>
                  <a:gd name="T16" fmla="*/ 0 w 17"/>
                  <a:gd name="T17" fmla="*/ 16 h 17"/>
                  <a:gd name="T18" fmla="*/ 5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8"/>
                    </a:lnTo>
                    <a:lnTo>
                      <a:pt x="16" y="8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5" y="8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43" name="Freeform 36"/>
              <p:cNvSpPr>
                <a:spLocks/>
              </p:cNvSpPr>
              <p:nvPr/>
            </p:nvSpPr>
            <p:spPr bwMode="auto">
              <a:xfrm>
                <a:off x="4967" y="3611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10 h 17"/>
                  <a:gd name="T6" fmla="*/ 16 w 17"/>
                  <a:gd name="T7" fmla="*/ 10 h 17"/>
                  <a:gd name="T8" fmla="*/ 16 w 17"/>
                  <a:gd name="T9" fmla="*/ 0 h 17"/>
                  <a:gd name="T10" fmla="*/ 10 w 17"/>
                  <a:gd name="T11" fmla="*/ 0 h 17"/>
                  <a:gd name="T12" fmla="*/ 5 w 17"/>
                  <a:gd name="T13" fmla="*/ 0 h 17"/>
                  <a:gd name="T14" fmla="*/ 0 w 17"/>
                  <a:gd name="T15" fmla="*/ 10 h 17"/>
                  <a:gd name="T16" fmla="*/ 0 w 17"/>
                  <a:gd name="T17" fmla="*/ 16 h 17"/>
                  <a:gd name="T18" fmla="*/ 5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10"/>
                    </a:lnTo>
                    <a:lnTo>
                      <a:pt x="16" y="1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44" name="Freeform 37"/>
              <p:cNvSpPr>
                <a:spLocks/>
              </p:cNvSpPr>
              <p:nvPr/>
            </p:nvSpPr>
            <p:spPr bwMode="auto">
              <a:xfrm>
                <a:off x="4990" y="3592"/>
                <a:ext cx="19" cy="23"/>
              </a:xfrm>
              <a:custGeom>
                <a:avLst/>
                <a:gdLst>
                  <a:gd name="T0" fmla="*/ 18 w 19"/>
                  <a:gd name="T1" fmla="*/ 17 h 23"/>
                  <a:gd name="T2" fmla="*/ 18 w 19"/>
                  <a:gd name="T3" fmla="*/ 0 h 23"/>
                  <a:gd name="T4" fmla="*/ 0 w 19"/>
                  <a:gd name="T5" fmla="*/ 5 h 23"/>
                  <a:gd name="T6" fmla="*/ 0 w 19"/>
                  <a:gd name="T7" fmla="*/ 22 h 23"/>
                  <a:gd name="T8" fmla="*/ 18 w 19"/>
                  <a:gd name="T9" fmla="*/ 17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3"/>
                  <a:gd name="T17" fmla="*/ 19 w 19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3">
                    <a:moveTo>
                      <a:pt x="18" y="17"/>
                    </a:moveTo>
                    <a:lnTo>
                      <a:pt x="18" y="0"/>
                    </a:lnTo>
                    <a:lnTo>
                      <a:pt x="0" y="5"/>
                    </a:lnTo>
                    <a:lnTo>
                      <a:pt x="0" y="22"/>
                    </a:lnTo>
                    <a:lnTo>
                      <a:pt x="18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45" name="Freeform 38"/>
              <p:cNvSpPr>
                <a:spLocks/>
              </p:cNvSpPr>
              <p:nvPr/>
            </p:nvSpPr>
            <p:spPr bwMode="auto">
              <a:xfrm>
                <a:off x="5010" y="3586"/>
                <a:ext cx="18" cy="22"/>
              </a:xfrm>
              <a:custGeom>
                <a:avLst/>
                <a:gdLst>
                  <a:gd name="T0" fmla="*/ 17 w 18"/>
                  <a:gd name="T1" fmla="*/ 15 h 22"/>
                  <a:gd name="T2" fmla="*/ 17 w 18"/>
                  <a:gd name="T3" fmla="*/ 0 h 22"/>
                  <a:gd name="T4" fmla="*/ 0 w 18"/>
                  <a:gd name="T5" fmla="*/ 6 h 22"/>
                  <a:gd name="T6" fmla="*/ 0 w 18"/>
                  <a:gd name="T7" fmla="*/ 21 h 22"/>
                  <a:gd name="T8" fmla="*/ 17 w 18"/>
                  <a:gd name="T9" fmla="*/ 1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2"/>
                  <a:gd name="T17" fmla="*/ 18 w 18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2">
                    <a:moveTo>
                      <a:pt x="17" y="15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7" y="15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46" name="Freeform 39"/>
              <p:cNvSpPr>
                <a:spLocks/>
              </p:cNvSpPr>
              <p:nvPr/>
            </p:nvSpPr>
            <p:spPr bwMode="auto">
              <a:xfrm>
                <a:off x="4998" y="3601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16 w 17"/>
                  <a:gd name="T3" fmla="*/ 8 h 17"/>
                  <a:gd name="T4" fmla="*/ 16 w 17"/>
                  <a:gd name="T5" fmla="*/ 0 h 17"/>
                  <a:gd name="T6" fmla="*/ 8 w 17"/>
                  <a:gd name="T7" fmla="*/ 0 h 17"/>
                  <a:gd name="T8" fmla="*/ 0 w 17"/>
                  <a:gd name="T9" fmla="*/ 0 h 17"/>
                  <a:gd name="T10" fmla="*/ 0 w 17"/>
                  <a:gd name="T11" fmla="*/ 8 h 17"/>
                  <a:gd name="T12" fmla="*/ 0 w 17"/>
                  <a:gd name="T13" fmla="*/ 16 h 17"/>
                  <a:gd name="T14" fmla="*/ 8 w 17"/>
                  <a:gd name="T15" fmla="*/ 16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"/>
                  <a:gd name="T25" fmla="*/ 0 h 17"/>
                  <a:gd name="T26" fmla="*/ 17 w 17"/>
                  <a:gd name="T27" fmla="*/ 17 h 1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" h="17">
                    <a:moveTo>
                      <a:pt x="8" y="16"/>
                    </a:moveTo>
                    <a:lnTo>
                      <a:pt x="16" y="8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47" name="Freeform 40"/>
              <p:cNvSpPr>
                <a:spLocks/>
              </p:cNvSpPr>
              <p:nvPr/>
            </p:nvSpPr>
            <p:spPr bwMode="auto">
              <a:xfrm>
                <a:off x="5017" y="3593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8 w 17"/>
                  <a:gd name="T3" fmla="*/ 10 h 17"/>
                  <a:gd name="T4" fmla="*/ 16 w 17"/>
                  <a:gd name="T5" fmla="*/ 10 h 17"/>
                  <a:gd name="T6" fmla="*/ 16 w 17"/>
                  <a:gd name="T7" fmla="*/ 5 h 17"/>
                  <a:gd name="T8" fmla="*/ 8 w 17"/>
                  <a:gd name="T9" fmla="*/ 0 h 17"/>
                  <a:gd name="T10" fmla="*/ 8 w 17"/>
                  <a:gd name="T11" fmla="*/ 5 h 17"/>
                  <a:gd name="T12" fmla="*/ 0 w 17"/>
                  <a:gd name="T13" fmla="*/ 5 h 17"/>
                  <a:gd name="T14" fmla="*/ 0 w 17"/>
                  <a:gd name="T15" fmla="*/ 10 h 17"/>
                  <a:gd name="T16" fmla="*/ 0 w 17"/>
                  <a:gd name="T17" fmla="*/ 16 h 17"/>
                  <a:gd name="T18" fmla="*/ 8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8" y="16"/>
                    </a:moveTo>
                    <a:lnTo>
                      <a:pt x="8" y="10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8" y="0"/>
                    </a:lnTo>
                    <a:lnTo>
                      <a:pt x="8" y="5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48" name="Freeform 41"/>
              <p:cNvSpPr>
                <a:spLocks/>
              </p:cNvSpPr>
              <p:nvPr/>
            </p:nvSpPr>
            <p:spPr bwMode="auto">
              <a:xfrm>
                <a:off x="5038" y="3576"/>
                <a:ext cx="20" cy="22"/>
              </a:xfrm>
              <a:custGeom>
                <a:avLst/>
                <a:gdLst>
                  <a:gd name="T0" fmla="*/ 19 w 20"/>
                  <a:gd name="T1" fmla="*/ 17 h 22"/>
                  <a:gd name="T2" fmla="*/ 19 w 20"/>
                  <a:gd name="T3" fmla="*/ 0 h 22"/>
                  <a:gd name="T4" fmla="*/ 0 w 20"/>
                  <a:gd name="T5" fmla="*/ 6 h 22"/>
                  <a:gd name="T6" fmla="*/ 0 w 20"/>
                  <a:gd name="T7" fmla="*/ 21 h 22"/>
                  <a:gd name="T8" fmla="*/ 19 w 20"/>
                  <a:gd name="T9" fmla="*/ 17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22"/>
                  <a:gd name="T17" fmla="*/ 20 w 20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22">
                    <a:moveTo>
                      <a:pt x="19" y="17"/>
                    </a:moveTo>
                    <a:lnTo>
                      <a:pt x="19" y="0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9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49" name="Freeform 42"/>
              <p:cNvSpPr>
                <a:spLocks/>
              </p:cNvSpPr>
              <p:nvPr/>
            </p:nvSpPr>
            <p:spPr bwMode="auto">
              <a:xfrm>
                <a:off x="5059" y="3570"/>
                <a:ext cx="19" cy="23"/>
              </a:xfrm>
              <a:custGeom>
                <a:avLst/>
                <a:gdLst>
                  <a:gd name="T0" fmla="*/ 18 w 19"/>
                  <a:gd name="T1" fmla="*/ 16 h 23"/>
                  <a:gd name="T2" fmla="*/ 18 w 19"/>
                  <a:gd name="T3" fmla="*/ 0 h 23"/>
                  <a:gd name="T4" fmla="*/ 0 w 19"/>
                  <a:gd name="T5" fmla="*/ 6 h 23"/>
                  <a:gd name="T6" fmla="*/ 0 w 19"/>
                  <a:gd name="T7" fmla="*/ 22 h 23"/>
                  <a:gd name="T8" fmla="*/ 18 w 19"/>
                  <a:gd name="T9" fmla="*/ 16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3"/>
                  <a:gd name="T17" fmla="*/ 19 w 19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3">
                    <a:moveTo>
                      <a:pt x="18" y="1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0" y="22"/>
                    </a:lnTo>
                    <a:lnTo>
                      <a:pt x="18" y="1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50" name="Freeform 43"/>
              <p:cNvSpPr>
                <a:spLocks/>
              </p:cNvSpPr>
              <p:nvPr/>
            </p:nvSpPr>
            <p:spPr bwMode="auto">
              <a:xfrm>
                <a:off x="5046" y="3584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16 w 17"/>
                  <a:gd name="T3" fmla="*/ 16 h 17"/>
                  <a:gd name="T4" fmla="*/ 16 w 17"/>
                  <a:gd name="T5" fmla="*/ 10 h 17"/>
                  <a:gd name="T6" fmla="*/ 16 w 17"/>
                  <a:gd name="T7" fmla="*/ 5 h 17"/>
                  <a:gd name="T8" fmla="*/ 16 w 17"/>
                  <a:gd name="T9" fmla="*/ 0 h 17"/>
                  <a:gd name="T10" fmla="*/ 8 w 17"/>
                  <a:gd name="T11" fmla="*/ 0 h 17"/>
                  <a:gd name="T12" fmla="*/ 8 w 17"/>
                  <a:gd name="T13" fmla="*/ 5 h 17"/>
                  <a:gd name="T14" fmla="*/ 0 w 17"/>
                  <a:gd name="T15" fmla="*/ 5 h 17"/>
                  <a:gd name="T16" fmla="*/ 0 w 17"/>
                  <a:gd name="T17" fmla="*/ 10 h 17"/>
                  <a:gd name="T18" fmla="*/ 0 w 17"/>
                  <a:gd name="T19" fmla="*/ 16 h 17"/>
                  <a:gd name="T20" fmla="*/ 8 w 17"/>
                  <a:gd name="T21" fmla="*/ 16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8" y="16"/>
                    </a:moveTo>
                    <a:lnTo>
                      <a:pt x="16" y="16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8" y="5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51" name="Freeform 44"/>
              <p:cNvSpPr>
                <a:spLocks/>
              </p:cNvSpPr>
              <p:nvPr/>
            </p:nvSpPr>
            <p:spPr bwMode="auto">
              <a:xfrm>
                <a:off x="5065" y="3578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8 w 17"/>
                  <a:gd name="T3" fmla="*/ 10 h 17"/>
                  <a:gd name="T4" fmla="*/ 16 w 17"/>
                  <a:gd name="T5" fmla="*/ 10 h 17"/>
                  <a:gd name="T6" fmla="*/ 16 w 17"/>
                  <a:gd name="T7" fmla="*/ 5 h 17"/>
                  <a:gd name="T8" fmla="*/ 16 w 17"/>
                  <a:gd name="T9" fmla="*/ 0 h 17"/>
                  <a:gd name="T10" fmla="*/ 8 w 17"/>
                  <a:gd name="T11" fmla="*/ 0 h 17"/>
                  <a:gd name="T12" fmla="*/ 8 w 17"/>
                  <a:gd name="T13" fmla="*/ 5 h 17"/>
                  <a:gd name="T14" fmla="*/ 0 w 17"/>
                  <a:gd name="T15" fmla="*/ 5 h 17"/>
                  <a:gd name="T16" fmla="*/ 0 w 17"/>
                  <a:gd name="T17" fmla="*/ 10 h 17"/>
                  <a:gd name="T18" fmla="*/ 0 w 17"/>
                  <a:gd name="T19" fmla="*/ 16 h 17"/>
                  <a:gd name="T20" fmla="*/ 8 w 17"/>
                  <a:gd name="T21" fmla="*/ 16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8" y="16"/>
                    </a:moveTo>
                    <a:lnTo>
                      <a:pt x="8" y="10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8" y="5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52" name="Freeform 45"/>
              <p:cNvSpPr>
                <a:spLocks/>
              </p:cNvSpPr>
              <p:nvPr/>
            </p:nvSpPr>
            <p:spPr bwMode="auto">
              <a:xfrm>
                <a:off x="5088" y="3561"/>
                <a:ext cx="18" cy="22"/>
              </a:xfrm>
              <a:custGeom>
                <a:avLst/>
                <a:gdLst>
                  <a:gd name="T0" fmla="*/ 17 w 18"/>
                  <a:gd name="T1" fmla="*/ 15 h 22"/>
                  <a:gd name="T2" fmla="*/ 17 w 18"/>
                  <a:gd name="T3" fmla="*/ 0 h 22"/>
                  <a:gd name="T4" fmla="*/ 0 w 18"/>
                  <a:gd name="T5" fmla="*/ 6 h 22"/>
                  <a:gd name="T6" fmla="*/ 0 w 18"/>
                  <a:gd name="T7" fmla="*/ 21 h 22"/>
                  <a:gd name="T8" fmla="*/ 17 w 18"/>
                  <a:gd name="T9" fmla="*/ 1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2"/>
                  <a:gd name="T17" fmla="*/ 18 w 18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2">
                    <a:moveTo>
                      <a:pt x="17" y="15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7" y="15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53" name="Freeform 46"/>
              <p:cNvSpPr>
                <a:spLocks/>
              </p:cNvSpPr>
              <p:nvPr/>
            </p:nvSpPr>
            <p:spPr bwMode="auto">
              <a:xfrm>
                <a:off x="5107" y="3553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54" name="Freeform 47"/>
              <p:cNvSpPr>
                <a:spLocks/>
              </p:cNvSpPr>
              <p:nvPr/>
            </p:nvSpPr>
            <p:spPr bwMode="auto">
              <a:xfrm>
                <a:off x="5094" y="3569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9 h 17"/>
                  <a:gd name="T6" fmla="*/ 16 w 17"/>
                  <a:gd name="T7" fmla="*/ 3 h 17"/>
                  <a:gd name="T8" fmla="*/ 10 w 17"/>
                  <a:gd name="T9" fmla="*/ 3 h 17"/>
                  <a:gd name="T10" fmla="*/ 10 w 17"/>
                  <a:gd name="T11" fmla="*/ 0 h 17"/>
                  <a:gd name="T12" fmla="*/ 5 w 17"/>
                  <a:gd name="T13" fmla="*/ 0 h 17"/>
                  <a:gd name="T14" fmla="*/ 5 w 17"/>
                  <a:gd name="T15" fmla="*/ 3 h 17"/>
                  <a:gd name="T16" fmla="*/ 0 w 17"/>
                  <a:gd name="T17" fmla="*/ 3 h 17"/>
                  <a:gd name="T18" fmla="*/ 0 w 17"/>
                  <a:gd name="T19" fmla="*/ 9 h 17"/>
                  <a:gd name="T20" fmla="*/ 5 w 17"/>
                  <a:gd name="T21" fmla="*/ 16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9"/>
                    </a:lnTo>
                    <a:lnTo>
                      <a:pt x="16" y="3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0" y="3"/>
                    </a:lnTo>
                    <a:lnTo>
                      <a:pt x="0" y="9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55" name="Freeform 48"/>
              <p:cNvSpPr>
                <a:spLocks/>
              </p:cNvSpPr>
              <p:nvPr/>
            </p:nvSpPr>
            <p:spPr bwMode="auto">
              <a:xfrm>
                <a:off x="5113" y="3563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8 h 17"/>
                  <a:gd name="T6" fmla="*/ 16 w 17"/>
                  <a:gd name="T7" fmla="*/ 8 h 17"/>
                  <a:gd name="T8" fmla="*/ 10 w 17"/>
                  <a:gd name="T9" fmla="*/ 0 h 17"/>
                  <a:gd name="T10" fmla="*/ 5 w 17"/>
                  <a:gd name="T11" fmla="*/ 0 h 17"/>
                  <a:gd name="T12" fmla="*/ 5 w 17"/>
                  <a:gd name="T13" fmla="*/ 8 h 17"/>
                  <a:gd name="T14" fmla="*/ 0 w 17"/>
                  <a:gd name="T15" fmla="*/ 8 h 17"/>
                  <a:gd name="T16" fmla="*/ 0 w 17"/>
                  <a:gd name="T17" fmla="*/ 16 h 17"/>
                  <a:gd name="T18" fmla="*/ 5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8"/>
                    </a:lnTo>
                    <a:lnTo>
                      <a:pt x="16" y="8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5" y="8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56" name="Freeform 49"/>
              <p:cNvSpPr>
                <a:spLocks/>
              </p:cNvSpPr>
              <p:nvPr/>
            </p:nvSpPr>
            <p:spPr bwMode="auto">
              <a:xfrm>
                <a:off x="5136" y="3544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5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5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57" name="Freeform 50"/>
              <p:cNvSpPr>
                <a:spLocks/>
              </p:cNvSpPr>
              <p:nvPr/>
            </p:nvSpPr>
            <p:spPr bwMode="auto">
              <a:xfrm>
                <a:off x="5155" y="3538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58" name="Freeform 51"/>
              <p:cNvSpPr>
                <a:spLocks/>
              </p:cNvSpPr>
              <p:nvPr/>
            </p:nvSpPr>
            <p:spPr bwMode="auto">
              <a:xfrm>
                <a:off x="5144" y="3553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6 w 17"/>
                  <a:gd name="T3" fmla="*/ 16 h 17"/>
                  <a:gd name="T4" fmla="*/ 16 w 17"/>
                  <a:gd name="T5" fmla="*/ 8 h 17"/>
                  <a:gd name="T6" fmla="*/ 16 w 17"/>
                  <a:gd name="T7" fmla="*/ 0 h 17"/>
                  <a:gd name="T8" fmla="*/ 5 w 17"/>
                  <a:gd name="T9" fmla="*/ 0 h 17"/>
                  <a:gd name="T10" fmla="*/ 0 w 17"/>
                  <a:gd name="T11" fmla="*/ 0 h 17"/>
                  <a:gd name="T12" fmla="*/ 0 w 17"/>
                  <a:gd name="T13" fmla="*/ 8 h 17"/>
                  <a:gd name="T14" fmla="*/ 0 w 17"/>
                  <a:gd name="T15" fmla="*/ 16 h 17"/>
                  <a:gd name="T16" fmla="*/ 5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5" y="16"/>
                    </a:moveTo>
                    <a:lnTo>
                      <a:pt x="16" y="16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59" name="Freeform 52"/>
              <p:cNvSpPr>
                <a:spLocks/>
              </p:cNvSpPr>
              <p:nvPr/>
            </p:nvSpPr>
            <p:spPr bwMode="auto">
              <a:xfrm>
                <a:off x="5163" y="3548"/>
                <a:ext cx="17" cy="17"/>
              </a:xfrm>
              <a:custGeom>
                <a:avLst/>
                <a:gdLst>
                  <a:gd name="T0" fmla="*/ 10 w 17"/>
                  <a:gd name="T1" fmla="*/ 16 h 17"/>
                  <a:gd name="T2" fmla="*/ 16 w 17"/>
                  <a:gd name="T3" fmla="*/ 16 h 17"/>
                  <a:gd name="T4" fmla="*/ 16 w 17"/>
                  <a:gd name="T5" fmla="*/ 5 h 17"/>
                  <a:gd name="T6" fmla="*/ 16 w 17"/>
                  <a:gd name="T7" fmla="*/ 0 h 17"/>
                  <a:gd name="T8" fmla="*/ 10 w 17"/>
                  <a:gd name="T9" fmla="*/ 0 h 17"/>
                  <a:gd name="T10" fmla="*/ 0 w 17"/>
                  <a:gd name="T11" fmla="*/ 0 h 17"/>
                  <a:gd name="T12" fmla="*/ 0 w 17"/>
                  <a:gd name="T13" fmla="*/ 5 h 17"/>
                  <a:gd name="T14" fmla="*/ 0 w 17"/>
                  <a:gd name="T15" fmla="*/ 16 h 17"/>
                  <a:gd name="T16" fmla="*/ 10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10" y="16"/>
                    </a:moveTo>
                    <a:lnTo>
                      <a:pt x="16" y="16"/>
                    </a:lnTo>
                    <a:lnTo>
                      <a:pt x="16" y="5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0" y="16"/>
                    </a:lnTo>
                    <a:lnTo>
                      <a:pt x="10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60" name="Freeform 53"/>
              <p:cNvSpPr>
                <a:spLocks/>
              </p:cNvSpPr>
              <p:nvPr/>
            </p:nvSpPr>
            <p:spPr bwMode="auto">
              <a:xfrm>
                <a:off x="5186" y="3528"/>
                <a:ext cx="18" cy="24"/>
              </a:xfrm>
              <a:custGeom>
                <a:avLst/>
                <a:gdLst>
                  <a:gd name="T0" fmla="*/ 17 w 18"/>
                  <a:gd name="T1" fmla="*/ 18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8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8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8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61" name="Freeform 54"/>
              <p:cNvSpPr>
                <a:spLocks/>
              </p:cNvSpPr>
              <p:nvPr/>
            </p:nvSpPr>
            <p:spPr bwMode="auto">
              <a:xfrm>
                <a:off x="5205" y="3523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5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5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62" name="Freeform 55"/>
              <p:cNvSpPr>
                <a:spLocks/>
              </p:cNvSpPr>
              <p:nvPr/>
            </p:nvSpPr>
            <p:spPr bwMode="auto">
              <a:xfrm>
                <a:off x="5191" y="3538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16 w 17"/>
                  <a:gd name="T3" fmla="*/ 16 h 17"/>
                  <a:gd name="T4" fmla="*/ 16 w 17"/>
                  <a:gd name="T5" fmla="*/ 8 h 17"/>
                  <a:gd name="T6" fmla="*/ 16 w 17"/>
                  <a:gd name="T7" fmla="*/ 0 h 17"/>
                  <a:gd name="T8" fmla="*/ 8 w 17"/>
                  <a:gd name="T9" fmla="*/ 0 h 17"/>
                  <a:gd name="T10" fmla="*/ 0 w 17"/>
                  <a:gd name="T11" fmla="*/ 0 h 17"/>
                  <a:gd name="T12" fmla="*/ 0 w 17"/>
                  <a:gd name="T13" fmla="*/ 8 h 17"/>
                  <a:gd name="T14" fmla="*/ 0 w 17"/>
                  <a:gd name="T15" fmla="*/ 16 h 17"/>
                  <a:gd name="T16" fmla="*/ 8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8" y="16"/>
                    </a:moveTo>
                    <a:lnTo>
                      <a:pt x="16" y="16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63" name="Freeform 56"/>
              <p:cNvSpPr>
                <a:spLocks/>
              </p:cNvSpPr>
              <p:nvPr/>
            </p:nvSpPr>
            <p:spPr bwMode="auto">
              <a:xfrm>
                <a:off x="5211" y="3532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6 w 17"/>
                  <a:gd name="T3" fmla="*/ 16 h 17"/>
                  <a:gd name="T4" fmla="*/ 16 w 17"/>
                  <a:gd name="T5" fmla="*/ 8 h 17"/>
                  <a:gd name="T6" fmla="*/ 16 w 17"/>
                  <a:gd name="T7" fmla="*/ 0 h 17"/>
                  <a:gd name="T8" fmla="*/ 5 w 17"/>
                  <a:gd name="T9" fmla="*/ 0 h 17"/>
                  <a:gd name="T10" fmla="*/ 0 w 17"/>
                  <a:gd name="T11" fmla="*/ 0 h 17"/>
                  <a:gd name="T12" fmla="*/ 0 w 17"/>
                  <a:gd name="T13" fmla="*/ 8 h 17"/>
                  <a:gd name="T14" fmla="*/ 0 w 17"/>
                  <a:gd name="T15" fmla="*/ 16 h 17"/>
                  <a:gd name="T16" fmla="*/ 5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5" y="16"/>
                    </a:moveTo>
                    <a:lnTo>
                      <a:pt x="16" y="16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64" name="Freeform 57"/>
              <p:cNvSpPr>
                <a:spLocks/>
              </p:cNvSpPr>
              <p:nvPr/>
            </p:nvSpPr>
            <p:spPr bwMode="auto">
              <a:xfrm>
                <a:off x="5233" y="3513"/>
                <a:ext cx="19" cy="24"/>
              </a:xfrm>
              <a:custGeom>
                <a:avLst/>
                <a:gdLst>
                  <a:gd name="T0" fmla="*/ 18 w 19"/>
                  <a:gd name="T1" fmla="*/ 17 h 24"/>
                  <a:gd name="T2" fmla="*/ 18 w 19"/>
                  <a:gd name="T3" fmla="*/ 0 h 24"/>
                  <a:gd name="T4" fmla="*/ 0 w 19"/>
                  <a:gd name="T5" fmla="*/ 6 h 24"/>
                  <a:gd name="T6" fmla="*/ 0 w 19"/>
                  <a:gd name="T7" fmla="*/ 23 h 24"/>
                  <a:gd name="T8" fmla="*/ 18 w 19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4"/>
                  <a:gd name="T17" fmla="*/ 19 w 19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4">
                    <a:moveTo>
                      <a:pt x="18" y="17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8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65" name="Freeform 58"/>
              <p:cNvSpPr>
                <a:spLocks/>
              </p:cNvSpPr>
              <p:nvPr/>
            </p:nvSpPr>
            <p:spPr bwMode="auto">
              <a:xfrm>
                <a:off x="5253" y="3507"/>
                <a:ext cx="18" cy="22"/>
              </a:xfrm>
              <a:custGeom>
                <a:avLst/>
                <a:gdLst>
                  <a:gd name="T0" fmla="*/ 17 w 18"/>
                  <a:gd name="T1" fmla="*/ 16 h 22"/>
                  <a:gd name="T2" fmla="*/ 17 w 18"/>
                  <a:gd name="T3" fmla="*/ 0 h 22"/>
                  <a:gd name="T4" fmla="*/ 0 w 18"/>
                  <a:gd name="T5" fmla="*/ 6 h 22"/>
                  <a:gd name="T6" fmla="*/ 0 w 18"/>
                  <a:gd name="T7" fmla="*/ 21 h 22"/>
                  <a:gd name="T8" fmla="*/ 17 w 18"/>
                  <a:gd name="T9" fmla="*/ 16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2"/>
                  <a:gd name="T17" fmla="*/ 18 w 18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2">
                    <a:moveTo>
                      <a:pt x="17" y="16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7" y="1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66" name="Freeform 59"/>
              <p:cNvSpPr>
                <a:spLocks/>
              </p:cNvSpPr>
              <p:nvPr/>
            </p:nvSpPr>
            <p:spPr bwMode="auto">
              <a:xfrm>
                <a:off x="5239" y="3523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10 h 17"/>
                  <a:gd name="T6" fmla="*/ 16 w 17"/>
                  <a:gd name="T7" fmla="*/ 10 h 17"/>
                  <a:gd name="T8" fmla="*/ 16 w 17"/>
                  <a:gd name="T9" fmla="*/ 0 h 17"/>
                  <a:gd name="T10" fmla="*/ 10 w 17"/>
                  <a:gd name="T11" fmla="*/ 0 h 17"/>
                  <a:gd name="T12" fmla="*/ 5 w 17"/>
                  <a:gd name="T13" fmla="*/ 0 h 17"/>
                  <a:gd name="T14" fmla="*/ 0 w 17"/>
                  <a:gd name="T15" fmla="*/ 0 h 17"/>
                  <a:gd name="T16" fmla="*/ 0 w 17"/>
                  <a:gd name="T17" fmla="*/ 10 h 17"/>
                  <a:gd name="T18" fmla="*/ 0 w 17"/>
                  <a:gd name="T19" fmla="*/ 16 h 17"/>
                  <a:gd name="T20" fmla="*/ 5 w 17"/>
                  <a:gd name="T21" fmla="*/ 16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10"/>
                    </a:lnTo>
                    <a:lnTo>
                      <a:pt x="16" y="1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67" name="Freeform 60"/>
              <p:cNvSpPr>
                <a:spLocks/>
              </p:cNvSpPr>
              <p:nvPr/>
            </p:nvSpPr>
            <p:spPr bwMode="auto">
              <a:xfrm>
                <a:off x="5258" y="3515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10 h 17"/>
                  <a:gd name="T6" fmla="*/ 16 w 17"/>
                  <a:gd name="T7" fmla="*/ 10 h 17"/>
                  <a:gd name="T8" fmla="*/ 16 w 17"/>
                  <a:gd name="T9" fmla="*/ 5 h 17"/>
                  <a:gd name="T10" fmla="*/ 10 w 17"/>
                  <a:gd name="T11" fmla="*/ 5 h 17"/>
                  <a:gd name="T12" fmla="*/ 10 w 17"/>
                  <a:gd name="T13" fmla="*/ 0 h 17"/>
                  <a:gd name="T14" fmla="*/ 5 w 17"/>
                  <a:gd name="T15" fmla="*/ 0 h 17"/>
                  <a:gd name="T16" fmla="*/ 5 w 17"/>
                  <a:gd name="T17" fmla="*/ 5 h 17"/>
                  <a:gd name="T18" fmla="*/ 0 w 17"/>
                  <a:gd name="T19" fmla="*/ 5 h 17"/>
                  <a:gd name="T20" fmla="*/ 0 w 17"/>
                  <a:gd name="T21" fmla="*/ 10 h 17"/>
                  <a:gd name="T22" fmla="*/ 5 w 17"/>
                  <a:gd name="T23" fmla="*/ 16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7"/>
                  <a:gd name="T37" fmla="*/ 0 h 17"/>
                  <a:gd name="T38" fmla="*/ 17 w 17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10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10" y="5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5" y="5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68" name="Freeform 61"/>
              <p:cNvSpPr>
                <a:spLocks/>
              </p:cNvSpPr>
              <p:nvPr/>
            </p:nvSpPr>
            <p:spPr bwMode="auto">
              <a:xfrm>
                <a:off x="5281" y="3498"/>
                <a:ext cx="19" cy="22"/>
              </a:xfrm>
              <a:custGeom>
                <a:avLst/>
                <a:gdLst>
                  <a:gd name="T0" fmla="*/ 18 w 19"/>
                  <a:gd name="T1" fmla="*/ 15 h 22"/>
                  <a:gd name="T2" fmla="*/ 18 w 19"/>
                  <a:gd name="T3" fmla="*/ 0 h 22"/>
                  <a:gd name="T4" fmla="*/ 0 w 19"/>
                  <a:gd name="T5" fmla="*/ 5 h 22"/>
                  <a:gd name="T6" fmla="*/ 0 w 19"/>
                  <a:gd name="T7" fmla="*/ 21 h 22"/>
                  <a:gd name="T8" fmla="*/ 18 w 19"/>
                  <a:gd name="T9" fmla="*/ 1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2"/>
                  <a:gd name="T17" fmla="*/ 19 w 19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2">
                    <a:moveTo>
                      <a:pt x="18" y="15"/>
                    </a:moveTo>
                    <a:lnTo>
                      <a:pt x="18" y="0"/>
                    </a:lnTo>
                    <a:lnTo>
                      <a:pt x="0" y="5"/>
                    </a:lnTo>
                    <a:lnTo>
                      <a:pt x="0" y="21"/>
                    </a:lnTo>
                    <a:lnTo>
                      <a:pt x="18" y="15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69" name="Freeform 62"/>
              <p:cNvSpPr>
                <a:spLocks/>
              </p:cNvSpPr>
              <p:nvPr/>
            </p:nvSpPr>
            <p:spPr bwMode="auto">
              <a:xfrm>
                <a:off x="5300" y="3492"/>
                <a:ext cx="19" cy="22"/>
              </a:xfrm>
              <a:custGeom>
                <a:avLst/>
                <a:gdLst>
                  <a:gd name="T0" fmla="*/ 18 w 19"/>
                  <a:gd name="T1" fmla="*/ 15 h 22"/>
                  <a:gd name="T2" fmla="*/ 18 w 19"/>
                  <a:gd name="T3" fmla="*/ 0 h 22"/>
                  <a:gd name="T4" fmla="*/ 0 w 19"/>
                  <a:gd name="T5" fmla="*/ 4 h 22"/>
                  <a:gd name="T6" fmla="*/ 0 w 19"/>
                  <a:gd name="T7" fmla="*/ 21 h 22"/>
                  <a:gd name="T8" fmla="*/ 18 w 19"/>
                  <a:gd name="T9" fmla="*/ 1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2"/>
                  <a:gd name="T17" fmla="*/ 19 w 19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2">
                    <a:moveTo>
                      <a:pt x="18" y="15"/>
                    </a:moveTo>
                    <a:lnTo>
                      <a:pt x="18" y="0"/>
                    </a:lnTo>
                    <a:lnTo>
                      <a:pt x="0" y="4"/>
                    </a:lnTo>
                    <a:lnTo>
                      <a:pt x="0" y="21"/>
                    </a:lnTo>
                    <a:lnTo>
                      <a:pt x="18" y="15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70" name="Freeform 63"/>
              <p:cNvSpPr>
                <a:spLocks/>
              </p:cNvSpPr>
              <p:nvPr/>
            </p:nvSpPr>
            <p:spPr bwMode="auto">
              <a:xfrm>
                <a:off x="5289" y="3505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8 w 17"/>
                  <a:gd name="T3" fmla="*/ 10 h 17"/>
                  <a:gd name="T4" fmla="*/ 16 w 17"/>
                  <a:gd name="T5" fmla="*/ 10 h 17"/>
                  <a:gd name="T6" fmla="*/ 16 w 17"/>
                  <a:gd name="T7" fmla="*/ 5 h 17"/>
                  <a:gd name="T8" fmla="*/ 16 w 17"/>
                  <a:gd name="T9" fmla="*/ 0 h 17"/>
                  <a:gd name="T10" fmla="*/ 8 w 17"/>
                  <a:gd name="T11" fmla="*/ 0 h 17"/>
                  <a:gd name="T12" fmla="*/ 0 w 17"/>
                  <a:gd name="T13" fmla="*/ 5 h 17"/>
                  <a:gd name="T14" fmla="*/ 0 w 17"/>
                  <a:gd name="T15" fmla="*/ 10 h 17"/>
                  <a:gd name="T16" fmla="*/ 0 w 17"/>
                  <a:gd name="T17" fmla="*/ 16 h 17"/>
                  <a:gd name="T18" fmla="*/ 8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8" y="16"/>
                    </a:moveTo>
                    <a:lnTo>
                      <a:pt x="8" y="10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71" name="Freeform 64"/>
              <p:cNvSpPr>
                <a:spLocks/>
              </p:cNvSpPr>
              <p:nvPr/>
            </p:nvSpPr>
            <p:spPr bwMode="auto">
              <a:xfrm>
                <a:off x="5308" y="3500"/>
                <a:ext cx="17" cy="17"/>
              </a:xfrm>
              <a:custGeom>
                <a:avLst/>
                <a:gdLst>
                  <a:gd name="T0" fmla="*/ 8 w 17"/>
                  <a:gd name="T1" fmla="*/ 9 h 17"/>
                  <a:gd name="T2" fmla="*/ 16 w 17"/>
                  <a:gd name="T3" fmla="*/ 9 h 17"/>
                  <a:gd name="T4" fmla="*/ 16 w 17"/>
                  <a:gd name="T5" fmla="*/ 6 h 17"/>
                  <a:gd name="T6" fmla="*/ 16 w 17"/>
                  <a:gd name="T7" fmla="*/ 0 h 17"/>
                  <a:gd name="T8" fmla="*/ 8 w 17"/>
                  <a:gd name="T9" fmla="*/ 0 h 17"/>
                  <a:gd name="T10" fmla="*/ 0 w 17"/>
                  <a:gd name="T11" fmla="*/ 0 h 17"/>
                  <a:gd name="T12" fmla="*/ 0 w 17"/>
                  <a:gd name="T13" fmla="*/ 6 h 17"/>
                  <a:gd name="T14" fmla="*/ 0 w 17"/>
                  <a:gd name="T15" fmla="*/ 9 h 17"/>
                  <a:gd name="T16" fmla="*/ 0 w 17"/>
                  <a:gd name="T17" fmla="*/ 16 h 17"/>
                  <a:gd name="T18" fmla="*/ 8 w 17"/>
                  <a:gd name="T19" fmla="*/ 16 h 17"/>
                  <a:gd name="T20" fmla="*/ 8 w 17"/>
                  <a:gd name="T21" fmla="*/ 9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8" y="9"/>
                    </a:moveTo>
                    <a:lnTo>
                      <a:pt x="16" y="9"/>
                    </a:lnTo>
                    <a:lnTo>
                      <a:pt x="16" y="6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6"/>
                    </a:lnTo>
                    <a:lnTo>
                      <a:pt x="8" y="16"/>
                    </a:lnTo>
                    <a:lnTo>
                      <a:pt x="8" y="9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72" name="Freeform 65"/>
              <p:cNvSpPr>
                <a:spLocks/>
              </p:cNvSpPr>
              <p:nvPr/>
            </p:nvSpPr>
            <p:spPr bwMode="auto">
              <a:xfrm>
                <a:off x="5373" y="3442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73" name="Freeform 66"/>
              <p:cNvSpPr>
                <a:spLocks/>
              </p:cNvSpPr>
              <p:nvPr/>
            </p:nvSpPr>
            <p:spPr bwMode="auto">
              <a:xfrm>
                <a:off x="5392" y="3436"/>
                <a:ext cx="19" cy="24"/>
              </a:xfrm>
              <a:custGeom>
                <a:avLst/>
                <a:gdLst>
                  <a:gd name="T0" fmla="*/ 18 w 19"/>
                  <a:gd name="T1" fmla="*/ 18 h 24"/>
                  <a:gd name="T2" fmla="*/ 18 w 19"/>
                  <a:gd name="T3" fmla="*/ 0 h 24"/>
                  <a:gd name="T4" fmla="*/ 0 w 19"/>
                  <a:gd name="T5" fmla="*/ 6 h 24"/>
                  <a:gd name="T6" fmla="*/ 0 w 19"/>
                  <a:gd name="T7" fmla="*/ 23 h 24"/>
                  <a:gd name="T8" fmla="*/ 18 w 19"/>
                  <a:gd name="T9" fmla="*/ 18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4"/>
                  <a:gd name="T17" fmla="*/ 19 w 19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4">
                    <a:moveTo>
                      <a:pt x="18" y="18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8" y="18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74" name="Freeform 67"/>
              <p:cNvSpPr>
                <a:spLocks/>
              </p:cNvSpPr>
              <p:nvPr/>
            </p:nvSpPr>
            <p:spPr bwMode="auto">
              <a:xfrm>
                <a:off x="5379" y="3452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16 w 17"/>
                  <a:gd name="T3" fmla="*/ 16 h 17"/>
                  <a:gd name="T4" fmla="*/ 16 w 17"/>
                  <a:gd name="T5" fmla="*/ 8 h 17"/>
                  <a:gd name="T6" fmla="*/ 16 w 17"/>
                  <a:gd name="T7" fmla="*/ 0 h 17"/>
                  <a:gd name="T8" fmla="*/ 8 w 17"/>
                  <a:gd name="T9" fmla="*/ 0 h 17"/>
                  <a:gd name="T10" fmla="*/ 8 w 17"/>
                  <a:gd name="T11" fmla="*/ 8 h 17"/>
                  <a:gd name="T12" fmla="*/ 0 w 17"/>
                  <a:gd name="T13" fmla="*/ 8 h 17"/>
                  <a:gd name="T14" fmla="*/ 0 w 17"/>
                  <a:gd name="T15" fmla="*/ 16 h 17"/>
                  <a:gd name="T16" fmla="*/ 8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8" y="16"/>
                    </a:moveTo>
                    <a:lnTo>
                      <a:pt x="16" y="16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75" name="Freeform 68"/>
              <p:cNvSpPr>
                <a:spLocks/>
              </p:cNvSpPr>
              <p:nvPr/>
            </p:nvSpPr>
            <p:spPr bwMode="auto">
              <a:xfrm>
                <a:off x="5398" y="3446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8 h 17"/>
                  <a:gd name="T6" fmla="*/ 16 w 17"/>
                  <a:gd name="T7" fmla="*/ 8 h 17"/>
                  <a:gd name="T8" fmla="*/ 16 w 17"/>
                  <a:gd name="T9" fmla="*/ 0 h 17"/>
                  <a:gd name="T10" fmla="*/ 10 w 17"/>
                  <a:gd name="T11" fmla="*/ 0 h 17"/>
                  <a:gd name="T12" fmla="*/ 5 w 17"/>
                  <a:gd name="T13" fmla="*/ 0 h 17"/>
                  <a:gd name="T14" fmla="*/ 0 w 17"/>
                  <a:gd name="T15" fmla="*/ 8 h 17"/>
                  <a:gd name="T16" fmla="*/ 0 w 17"/>
                  <a:gd name="T17" fmla="*/ 16 h 17"/>
                  <a:gd name="T18" fmla="*/ 5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8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76" name="Freeform 69"/>
              <p:cNvSpPr>
                <a:spLocks/>
              </p:cNvSpPr>
              <p:nvPr/>
            </p:nvSpPr>
            <p:spPr bwMode="auto">
              <a:xfrm>
                <a:off x="4904" y="3335"/>
                <a:ext cx="574" cy="330"/>
              </a:xfrm>
              <a:custGeom>
                <a:avLst/>
                <a:gdLst>
                  <a:gd name="T0" fmla="*/ 573 w 574"/>
                  <a:gd name="T1" fmla="*/ 0 h 330"/>
                  <a:gd name="T2" fmla="*/ 0 w 574"/>
                  <a:gd name="T3" fmla="*/ 186 h 330"/>
                  <a:gd name="T4" fmla="*/ 0 w 574"/>
                  <a:gd name="T5" fmla="*/ 329 h 330"/>
                  <a:gd name="T6" fmla="*/ 0 60000 65536"/>
                  <a:gd name="T7" fmla="*/ 0 60000 65536"/>
                  <a:gd name="T8" fmla="*/ 0 60000 65536"/>
                  <a:gd name="T9" fmla="*/ 0 w 574"/>
                  <a:gd name="T10" fmla="*/ 0 h 330"/>
                  <a:gd name="T11" fmla="*/ 574 w 574"/>
                  <a:gd name="T12" fmla="*/ 330 h 33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74" h="330">
                    <a:moveTo>
                      <a:pt x="573" y="0"/>
                    </a:moveTo>
                    <a:lnTo>
                      <a:pt x="0" y="186"/>
                    </a:lnTo>
                    <a:lnTo>
                      <a:pt x="0" y="329"/>
                    </a:lnTo>
                  </a:path>
                </a:pathLst>
              </a:custGeom>
              <a:noFill/>
              <a:ln w="6350" cap="rnd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</p:grpSp>
        <p:grpSp>
          <p:nvGrpSpPr>
            <p:cNvPr id="5" name="Group 4"/>
            <p:cNvGrpSpPr>
              <a:grpSpLocks/>
            </p:cNvGrpSpPr>
            <p:nvPr/>
          </p:nvGrpSpPr>
          <p:grpSpPr bwMode="auto">
            <a:xfrm>
              <a:off x="2809875" y="1704975"/>
              <a:ext cx="771525" cy="381000"/>
              <a:chOff x="4368" y="3216"/>
              <a:chExt cx="1110" cy="449"/>
            </a:xfrm>
          </p:grpSpPr>
          <p:grpSp>
            <p:nvGrpSpPr>
              <p:cNvPr id="6" name="Group 5"/>
              <p:cNvGrpSpPr>
                <a:grpSpLocks/>
              </p:cNvGrpSpPr>
              <p:nvPr/>
            </p:nvGrpSpPr>
            <p:grpSpPr bwMode="auto">
              <a:xfrm>
                <a:off x="4368" y="3216"/>
                <a:ext cx="1110" cy="449"/>
                <a:chOff x="4368" y="3216"/>
                <a:chExt cx="1110" cy="449"/>
              </a:xfrm>
            </p:grpSpPr>
            <p:sp>
              <p:nvSpPr>
                <p:cNvPr id="312" name="Freeform 6"/>
                <p:cNvSpPr>
                  <a:spLocks/>
                </p:cNvSpPr>
                <p:nvPr/>
              </p:nvSpPr>
              <p:spPr bwMode="auto">
                <a:xfrm>
                  <a:off x="4368" y="3402"/>
                  <a:ext cx="537" cy="263"/>
                </a:xfrm>
                <a:custGeom>
                  <a:avLst/>
                  <a:gdLst>
                    <a:gd name="T0" fmla="*/ 536 w 537"/>
                    <a:gd name="T1" fmla="*/ 119 h 263"/>
                    <a:gd name="T2" fmla="*/ 536 w 537"/>
                    <a:gd name="T3" fmla="*/ 262 h 263"/>
                    <a:gd name="T4" fmla="*/ 0 w 537"/>
                    <a:gd name="T5" fmla="*/ 144 h 263"/>
                    <a:gd name="T6" fmla="*/ 0 w 537"/>
                    <a:gd name="T7" fmla="*/ 0 h 263"/>
                    <a:gd name="T8" fmla="*/ 536 w 537"/>
                    <a:gd name="T9" fmla="*/ 119 h 26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37"/>
                    <a:gd name="T16" fmla="*/ 0 h 263"/>
                    <a:gd name="T17" fmla="*/ 537 w 537"/>
                    <a:gd name="T18" fmla="*/ 263 h 26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37" h="263">
                      <a:moveTo>
                        <a:pt x="536" y="119"/>
                      </a:moveTo>
                      <a:lnTo>
                        <a:pt x="536" y="262"/>
                      </a:lnTo>
                      <a:lnTo>
                        <a:pt x="0" y="144"/>
                      </a:lnTo>
                      <a:lnTo>
                        <a:pt x="0" y="0"/>
                      </a:lnTo>
                      <a:lnTo>
                        <a:pt x="536" y="119"/>
                      </a:lnTo>
                    </a:path>
                  </a:pathLst>
                </a:custGeom>
                <a:solidFill>
                  <a:srgbClr val="FFFFFF"/>
                </a:solidFill>
                <a:ln w="12700" cap="rnd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ko-KR" altLang="en-US">
                    <a:ea typeface="굴림" pitchFamily="50" charset="-127"/>
                  </a:endParaRPr>
                </a:p>
              </p:txBody>
            </p:sp>
            <p:sp>
              <p:nvSpPr>
                <p:cNvPr id="313" name="Freeform 7"/>
                <p:cNvSpPr>
                  <a:spLocks/>
                </p:cNvSpPr>
                <p:nvPr/>
              </p:nvSpPr>
              <p:spPr bwMode="auto">
                <a:xfrm>
                  <a:off x="4368" y="3216"/>
                  <a:ext cx="1110" cy="306"/>
                </a:xfrm>
                <a:custGeom>
                  <a:avLst/>
                  <a:gdLst>
                    <a:gd name="T0" fmla="*/ 1109 w 1110"/>
                    <a:gd name="T1" fmla="*/ 119 h 306"/>
                    <a:gd name="T2" fmla="*/ 536 w 1110"/>
                    <a:gd name="T3" fmla="*/ 305 h 306"/>
                    <a:gd name="T4" fmla="*/ 0 w 1110"/>
                    <a:gd name="T5" fmla="*/ 186 h 306"/>
                    <a:gd name="T6" fmla="*/ 575 w 1110"/>
                    <a:gd name="T7" fmla="*/ 0 h 306"/>
                    <a:gd name="T8" fmla="*/ 1109 w 1110"/>
                    <a:gd name="T9" fmla="*/ 119 h 3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0"/>
                    <a:gd name="T16" fmla="*/ 0 h 306"/>
                    <a:gd name="T17" fmla="*/ 1110 w 1110"/>
                    <a:gd name="T18" fmla="*/ 306 h 3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0" h="306">
                      <a:moveTo>
                        <a:pt x="1109" y="119"/>
                      </a:moveTo>
                      <a:lnTo>
                        <a:pt x="536" y="305"/>
                      </a:lnTo>
                      <a:lnTo>
                        <a:pt x="0" y="186"/>
                      </a:lnTo>
                      <a:lnTo>
                        <a:pt x="575" y="0"/>
                      </a:lnTo>
                      <a:lnTo>
                        <a:pt x="1109" y="119"/>
                      </a:lnTo>
                    </a:path>
                  </a:pathLst>
                </a:custGeom>
                <a:solidFill>
                  <a:srgbClr val="FFFFFF"/>
                </a:solidFill>
                <a:ln w="12700" cap="rnd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ko-KR" altLang="en-US">
                    <a:ea typeface="굴림" pitchFamily="50" charset="-127"/>
                  </a:endParaRPr>
                </a:p>
              </p:txBody>
            </p:sp>
            <p:sp>
              <p:nvSpPr>
                <p:cNvPr id="314" name="Freeform 8"/>
                <p:cNvSpPr>
                  <a:spLocks/>
                </p:cNvSpPr>
                <p:nvPr/>
              </p:nvSpPr>
              <p:spPr bwMode="auto">
                <a:xfrm>
                  <a:off x="4904" y="3335"/>
                  <a:ext cx="574" cy="330"/>
                </a:xfrm>
                <a:custGeom>
                  <a:avLst/>
                  <a:gdLst>
                    <a:gd name="T0" fmla="*/ 573 w 574"/>
                    <a:gd name="T1" fmla="*/ 142 h 330"/>
                    <a:gd name="T2" fmla="*/ 573 w 574"/>
                    <a:gd name="T3" fmla="*/ 0 h 330"/>
                    <a:gd name="T4" fmla="*/ 0 w 574"/>
                    <a:gd name="T5" fmla="*/ 186 h 330"/>
                    <a:gd name="T6" fmla="*/ 0 w 574"/>
                    <a:gd name="T7" fmla="*/ 329 h 330"/>
                    <a:gd name="T8" fmla="*/ 573 w 574"/>
                    <a:gd name="T9" fmla="*/ 142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74"/>
                    <a:gd name="T16" fmla="*/ 0 h 330"/>
                    <a:gd name="T17" fmla="*/ 574 w 574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74" h="330">
                      <a:moveTo>
                        <a:pt x="573" y="142"/>
                      </a:moveTo>
                      <a:lnTo>
                        <a:pt x="573" y="0"/>
                      </a:lnTo>
                      <a:lnTo>
                        <a:pt x="0" y="186"/>
                      </a:lnTo>
                      <a:lnTo>
                        <a:pt x="0" y="329"/>
                      </a:lnTo>
                      <a:lnTo>
                        <a:pt x="573" y="142"/>
                      </a:lnTo>
                    </a:path>
                  </a:pathLst>
                </a:custGeom>
                <a:solidFill>
                  <a:srgbClr val="FFFFFF"/>
                </a:solidFill>
                <a:ln w="12700" cap="rnd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ko-KR" altLang="en-US">
                    <a:ea typeface="굴림" pitchFamily="50" charset="-127"/>
                  </a:endParaRPr>
                </a:p>
              </p:txBody>
            </p:sp>
          </p:grpSp>
          <p:sp>
            <p:nvSpPr>
              <p:cNvPr id="251" name="Freeform 9"/>
              <p:cNvSpPr>
                <a:spLocks/>
              </p:cNvSpPr>
              <p:nvPr/>
            </p:nvSpPr>
            <p:spPr bwMode="auto">
              <a:xfrm>
                <a:off x="4368" y="3402"/>
                <a:ext cx="537" cy="263"/>
              </a:xfrm>
              <a:custGeom>
                <a:avLst/>
                <a:gdLst>
                  <a:gd name="T0" fmla="*/ 536 w 537"/>
                  <a:gd name="T1" fmla="*/ 119 h 263"/>
                  <a:gd name="T2" fmla="*/ 536 w 537"/>
                  <a:gd name="T3" fmla="*/ 262 h 263"/>
                  <a:gd name="T4" fmla="*/ 0 w 537"/>
                  <a:gd name="T5" fmla="*/ 144 h 263"/>
                  <a:gd name="T6" fmla="*/ 0 w 537"/>
                  <a:gd name="T7" fmla="*/ 0 h 263"/>
                  <a:gd name="T8" fmla="*/ 536 w 537"/>
                  <a:gd name="T9" fmla="*/ 119 h 2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7"/>
                  <a:gd name="T16" fmla="*/ 0 h 263"/>
                  <a:gd name="T17" fmla="*/ 537 w 537"/>
                  <a:gd name="T18" fmla="*/ 263 h 26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7" h="263">
                    <a:moveTo>
                      <a:pt x="536" y="119"/>
                    </a:moveTo>
                    <a:lnTo>
                      <a:pt x="536" y="262"/>
                    </a:lnTo>
                    <a:lnTo>
                      <a:pt x="0" y="144"/>
                    </a:lnTo>
                    <a:lnTo>
                      <a:pt x="0" y="0"/>
                    </a:lnTo>
                    <a:lnTo>
                      <a:pt x="536" y="119"/>
                    </a:lnTo>
                  </a:path>
                </a:pathLst>
              </a:custGeom>
              <a:solidFill>
                <a:srgbClr val="00869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52" name="Freeform 10"/>
              <p:cNvSpPr>
                <a:spLocks/>
              </p:cNvSpPr>
              <p:nvPr/>
            </p:nvSpPr>
            <p:spPr bwMode="auto">
              <a:xfrm>
                <a:off x="4368" y="3216"/>
                <a:ext cx="1110" cy="306"/>
              </a:xfrm>
              <a:custGeom>
                <a:avLst/>
                <a:gdLst>
                  <a:gd name="T0" fmla="*/ 1109 w 1110"/>
                  <a:gd name="T1" fmla="*/ 119 h 306"/>
                  <a:gd name="T2" fmla="*/ 536 w 1110"/>
                  <a:gd name="T3" fmla="*/ 305 h 306"/>
                  <a:gd name="T4" fmla="*/ 0 w 1110"/>
                  <a:gd name="T5" fmla="*/ 186 h 306"/>
                  <a:gd name="T6" fmla="*/ 575 w 1110"/>
                  <a:gd name="T7" fmla="*/ 0 h 306"/>
                  <a:gd name="T8" fmla="*/ 1109 w 1110"/>
                  <a:gd name="T9" fmla="*/ 119 h 3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10"/>
                  <a:gd name="T16" fmla="*/ 0 h 306"/>
                  <a:gd name="T17" fmla="*/ 1110 w 1110"/>
                  <a:gd name="T18" fmla="*/ 306 h 3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10" h="306">
                    <a:moveTo>
                      <a:pt x="1109" y="119"/>
                    </a:moveTo>
                    <a:lnTo>
                      <a:pt x="536" y="305"/>
                    </a:lnTo>
                    <a:lnTo>
                      <a:pt x="0" y="186"/>
                    </a:lnTo>
                    <a:lnTo>
                      <a:pt x="575" y="0"/>
                    </a:lnTo>
                    <a:lnTo>
                      <a:pt x="1109" y="119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rgbClr val="008694"/>
                  </a:gs>
                </a:gsLst>
                <a:lin ang="189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53" name="Freeform 11"/>
              <p:cNvSpPr>
                <a:spLocks/>
              </p:cNvSpPr>
              <p:nvPr/>
            </p:nvSpPr>
            <p:spPr bwMode="auto">
              <a:xfrm>
                <a:off x="4904" y="3335"/>
                <a:ext cx="574" cy="330"/>
              </a:xfrm>
              <a:custGeom>
                <a:avLst/>
                <a:gdLst>
                  <a:gd name="T0" fmla="*/ 573 w 574"/>
                  <a:gd name="T1" fmla="*/ 142 h 330"/>
                  <a:gd name="T2" fmla="*/ 573 w 574"/>
                  <a:gd name="T3" fmla="*/ 0 h 330"/>
                  <a:gd name="T4" fmla="*/ 0 w 574"/>
                  <a:gd name="T5" fmla="*/ 186 h 330"/>
                  <a:gd name="T6" fmla="*/ 0 w 574"/>
                  <a:gd name="T7" fmla="*/ 329 h 330"/>
                  <a:gd name="T8" fmla="*/ 573 w 574"/>
                  <a:gd name="T9" fmla="*/ 142 h 3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4"/>
                  <a:gd name="T16" fmla="*/ 0 h 330"/>
                  <a:gd name="T17" fmla="*/ 574 w 574"/>
                  <a:gd name="T18" fmla="*/ 330 h 3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4" h="330">
                    <a:moveTo>
                      <a:pt x="573" y="142"/>
                    </a:moveTo>
                    <a:lnTo>
                      <a:pt x="573" y="0"/>
                    </a:lnTo>
                    <a:lnTo>
                      <a:pt x="0" y="186"/>
                    </a:lnTo>
                    <a:lnTo>
                      <a:pt x="0" y="329"/>
                    </a:lnTo>
                    <a:lnTo>
                      <a:pt x="573" y="142"/>
                    </a:lnTo>
                  </a:path>
                </a:pathLst>
              </a:custGeom>
              <a:solidFill>
                <a:srgbClr val="00869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54" name="Freeform 12"/>
              <p:cNvSpPr>
                <a:spLocks/>
              </p:cNvSpPr>
              <p:nvPr/>
            </p:nvSpPr>
            <p:spPr bwMode="auto">
              <a:xfrm>
                <a:off x="5446" y="3450"/>
                <a:ext cx="17" cy="17"/>
              </a:xfrm>
              <a:custGeom>
                <a:avLst/>
                <a:gdLst>
                  <a:gd name="T0" fmla="*/ 6 w 17"/>
                  <a:gd name="T1" fmla="*/ 13 h 17"/>
                  <a:gd name="T2" fmla="*/ 11 w 17"/>
                  <a:gd name="T3" fmla="*/ 13 h 17"/>
                  <a:gd name="T4" fmla="*/ 11 w 17"/>
                  <a:gd name="T5" fmla="*/ 11 h 17"/>
                  <a:gd name="T6" fmla="*/ 13 w 17"/>
                  <a:gd name="T7" fmla="*/ 11 h 17"/>
                  <a:gd name="T8" fmla="*/ 13 w 17"/>
                  <a:gd name="T9" fmla="*/ 9 h 17"/>
                  <a:gd name="T10" fmla="*/ 16 w 17"/>
                  <a:gd name="T11" fmla="*/ 9 h 17"/>
                  <a:gd name="T12" fmla="*/ 16 w 17"/>
                  <a:gd name="T13" fmla="*/ 4 h 17"/>
                  <a:gd name="T14" fmla="*/ 16 w 17"/>
                  <a:gd name="T15" fmla="*/ 2 h 17"/>
                  <a:gd name="T16" fmla="*/ 16 w 17"/>
                  <a:gd name="T17" fmla="*/ 0 h 17"/>
                  <a:gd name="T18" fmla="*/ 13 w 17"/>
                  <a:gd name="T19" fmla="*/ 0 h 17"/>
                  <a:gd name="T20" fmla="*/ 6 w 17"/>
                  <a:gd name="T21" fmla="*/ 2 h 17"/>
                  <a:gd name="T22" fmla="*/ 9 w 17"/>
                  <a:gd name="T23" fmla="*/ 2 h 17"/>
                  <a:gd name="T24" fmla="*/ 2 w 17"/>
                  <a:gd name="T25" fmla="*/ 4 h 17"/>
                  <a:gd name="T26" fmla="*/ 0 w 17"/>
                  <a:gd name="T27" fmla="*/ 4 h 17"/>
                  <a:gd name="T28" fmla="*/ 0 w 17"/>
                  <a:gd name="T29" fmla="*/ 7 h 17"/>
                  <a:gd name="T30" fmla="*/ 0 w 17"/>
                  <a:gd name="T31" fmla="*/ 9 h 17"/>
                  <a:gd name="T32" fmla="*/ 2 w 17"/>
                  <a:gd name="T33" fmla="*/ 13 h 17"/>
                  <a:gd name="T34" fmla="*/ 2 w 17"/>
                  <a:gd name="T35" fmla="*/ 16 h 17"/>
                  <a:gd name="T36" fmla="*/ 4 w 17"/>
                  <a:gd name="T37" fmla="*/ 16 h 17"/>
                  <a:gd name="T38" fmla="*/ 6 w 17"/>
                  <a:gd name="T39" fmla="*/ 16 h 17"/>
                  <a:gd name="T40" fmla="*/ 9 w 17"/>
                  <a:gd name="T41" fmla="*/ 13 h 17"/>
                  <a:gd name="T42" fmla="*/ 6 w 17"/>
                  <a:gd name="T43" fmla="*/ 13 h 1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7"/>
                  <a:gd name="T67" fmla="*/ 0 h 17"/>
                  <a:gd name="T68" fmla="*/ 17 w 17"/>
                  <a:gd name="T69" fmla="*/ 17 h 17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7" h="17">
                    <a:moveTo>
                      <a:pt x="6" y="13"/>
                    </a:moveTo>
                    <a:lnTo>
                      <a:pt x="11" y="13"/>
                    </a:lnTo>
                    <a:lnTo>
                      <a:pt x="11" y="11"/>
                    </a:lnTo>
                    <a:lnTo>
                      <a:pt x="13" y="11"/>
                    </a:lnTo>
                    <a:lnTo>
                      <a:pt x="13" y="9"/>
                    </a:lnTo>
                    <a:lnTo>
                      <a:pt x="16" y="9"/>
                    </a:lnTo>
                    <a:lnTo>
                      <a:pt x="16" y="4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6" y="2"/>
                    </a:lnTo>
                    <a:lnTo>
                      <a:pt x="9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3"/>
                    </a:lnTo>
                    <a:lnTo>
                      <a:pt x="2" y="16"/>
                    </a:lnTo>
                    <a:lnTo>
                      <a:pt x="4" y="16"/>
                    </a:lnTo>
                    <a:lnTo>
                      <a:pt x="6" y="16"/>
                    </a:lnTo>
                    <a:lnTo>
                      <a:pt x="9" y="13"/>
                    </a:lnTo>
                    <a:lnTo>
                      <a:pt x="6" y="13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55" name="Freeform 13"/>
              <p:cNvSpPr>
                <a:spLocks/>
              </p:cNvSpPr>
              <p:nvPr/>
            </p:nvSpPr>
            <p:spPr bwMode="auto">
              <a:xfrm>
                <a:off x="5042" y="3488"/>
                <a:ext cx="20" cy="28"/>
              </a:xfrm>
              <a:custGeom>
                <a:avLst/>
                <a:gdLst>
                  <a:gd name="T0" fmla="*/ 8 w 20"/>
                  <a:gd name="T1" fmla="*/ 6 h 28"/>
                  <a:gd name="T2" fmla="*/ 8 w 20"/>
                  <a:gd name="T3" fmla="*/ 4 h 28"/>
                  <a:gd name="T4" fmla="*/ 12 w 20"/>
                  <a:gd name="T5" fmla="*/ 14 h 28"/>
                  <a:gd name="T6" fmla="*/ 6 w 20"/>
                  <a:gd name="T7" fmla="*/ 15 h 28"/>
                  <a:gd name="T8" fmla="*/ 8 w 20"/>
                  <a:gd name="T9" fmla="*/ 6 h 28"/>
                  <a:gd name="T10" fmla="*/ 6 w 20"/>
                  <a:gd name="T11" fmla="*/ 25 h 28"/>
                  <a:gd name="T12" fmla="*/ 6 w 20"/>
                  <a:gd name="T13" fmla="*/ 23 h 28"/>
                  <a:gd name="T14" fmla="*/ 2 w 20"/>
                  <a:gd name="T15" fmla="*/ 25 h 28"/>
                  <a:gd name="T16" fmla="*/ 4 w 20"/>
                  <a:gd name="T17" fmla="*/ 15 h 28"/>
                  <a:gd name="T18" fmla="*/ 12 w 20"/>
                  <a:gd name="T19" fmla="*/ 14 h 28"/>
                  <a:gd name="T20" fmla="*/ 13 w 20"/>
                  <a:gd name="T21" fmla="*/ 21 h 28"/>
                  <a:gd name="T22" fmla="*/ 12 w 20"/>
                  <a:gd name="T23" fmla="*/ 21 h 28"/>
                  <a:gd name="T24" fmla="*/ 19 w 20"/>
                  <a:gd name="T25" fmla="*/ 19 h 28"/>
                  <a:gd name="T26" fmla="*/ 17 w 20"/>
                  <a:gd name="T27" fmla="*/ 19 h 28"/>
                  <a:gd name="T28" fmla="*/ 10 w 20"/>
                  <a:gd name="T29" fmla="*/ 0 h 28"/>
                  <a:gd name="T30" fmla="*/ 8 w 20"/>
                  <a:gd name="T31" fmla="*/ 2 h 28"/>
                  <a:gd name="T32" fmla="*/ 2 w 20"/>
                  <a:gd name="T33" fmla="*/ 25 h 28"/>
                  <a:gd name="T34" fmla="*/ 0 w 20"/>
                  <a:gd name="T35" fmla="*/ 25 h 28"/>
                  <a:gd name="T36" fmla="*/ 0 w 20"/>
                  <a:gd name="T37" fmla="*/ 27 h 28"/>
                  <a:gd name="T38" fmla="*/ 6 w 20"/>
                  <a:gd name="T39" fmla="*/ 25 h 28"/>
                  <a:gd name="T40" fmla="*/ 8 w 20"/>
                  <a:gd name="T41" fmla="*/ 6 h 2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0"/>
                  <a:gd name="T64" fmla="*/ 0 h 28"/>
                  <a:gd name="T65" fmla="*/ 20 w 20"/>
                  <a:gd name="T66" fmla="*/ 28 h 2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0" h="28">
                    <a:moveTo>
                      <a:pt x="8" y="6"/>
                    </a:moveTo>
                    <a:lnTo>
                      <a:pt x="8" y="4"/>
                    </a:lnTo>
                    <a:lnTo>
                      <a:pt x="12" y="14"/>
                    </a:lnTo>
                    <a:lnTo>
                      <a:pt x="6" y="15"/>
                    </a:lnTo>
                    <a:lnTo>
                      <a:pt x="8" y="6"/>
                    </a:lnTo>
                    <a:lnTo>
                      <a:pt x="6" y="25"/>
                    </a:lnTo>
                    <a:lnTo>
                      <a:pt x="6" y="23"/>
                    </a:lnTo>
                    <a:lnTo>
                      <a:pt x="2" y="25"/>
                    </a:lnTo>
                    <a:lnTo>
                      <a:pt x="4" y="15"/>
                    </a:lnTo>
                    <a:lnTo>
                      <a:pt x="12" y="14"/>
                    </a:lnTo>
                    <a:lnTo>
                      <a:pt x="13" y="21"/>
                    </a:lnTo>
                    <a:lnTo>
                      <a:pt x="12" y="21"/>
                    </a:lnTo>
                    <a:lnTo>
                      <a:pt x="19" y="19"/>
                    </a:lnTo>
                    <a:lnTo>
                      <a:pt x="17" y="19"/>
                    </a:lnTo>
                    <a:lnTo>
                      <a:pt x="10" y="0"/>
                    </a:lnTo>
                    <a:lnTo>
                      <a:pt x="8" y="2"/>
                    </a:lnTo>
                    <a:lnTo>
                      <a:pt x="2" y="25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6" y="25"/>
                    </a:lnTo>
                    <a:lnTo>
                      <a:pt x="8" y="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56" name="Freeform 14"/>
              <p:cNvSpPr>
                <a:spLocks/>
              </p:cNvSpPr>
              <p:nvPr/>
            </p:nvSpPr>
            <p:spPr bwMode="auto">
              <a:xfrm>
                <a:off x="5059" y="3482"/>
                <a:ext cx="17" cy="24"/>
              </a:xfrm>
              <a:custGeom>
                <a:avLst/>
                <a:gdLst>
                  <a:gd name="T0" fmla="*/ 16 w 17"/>
                  <a:gd name="T1" fmla="*/ 6 h 24"/>
                  <a:gd name="T2" fmla="*/ 14 w 17"/>
                  <a:gd name="T3" fmla="*/ 8 h 24"/>
                  <a:gd name="T4" fmla="*/ 14 w 17"/>
                  <a:gd name="T5" fmla="*/ 6 h 24"/>
                  <a:gd name="T6" fmla="*/ 14 w 17"/>
                  <a:gd name="T7" fmla="*/ 4 h 24"/>
                  <a:gd name="T8" fmla="*/ 12 w 17"/>
                  <a:gd name="T9" fmla="*/ 2 h 24"/>
                  <a:gd name="T10" fmla="*/ 10 w 17"/>
                  <a:gd name="T11" fmla="*/ 2 h 24"/>
                  <a:gd name="T12" fmla="*/ 8 w 17"/>
                  <a:gd name="T13" fmla="*/ 2 h 24"/>
                  <a:gd name="T14" fmla="*/ 8 w 17"/>
                  <a:gd name="T15" fmla="*/ 4 h 24"/>
                  <a:gd name="T16" fmla="*/ 6 w 17"/>
                  <a:gd name="T17" fmla="*/ 4 h 24"/>
                  <a:gd name="T18" fmla="*/ 6 w 17"/>
                  <a:gd name="T19" fmla="*/ 6 h 24"/>
                  <a:gd name="T20" fmla="*/ 4 w 17"/>
                  <a:gd name="T21" fmla="*/ 8 h 24"/>
                  <a:gd name="T22" fmla="*/ 4 w 17"/>
                  <a:gd name="T23" fmla="*/ 10 h 24"/>
                  <a:gd name="T24" fmla="*/ 4 w 17"/>
                  <a:gd name="T25" fmla="*/ 12 h 24"/>
                  <a:gd name="T26" fmla="*/ 4 w 17"/>
                  <a:gd name="T27" fmla="*/ 14 h 24"/>
                  <a:gd name="T28" fmla="*/ 4 w 17"/>
                  <a:gd name="T29" fmla="*/ 18 h 24"/>
                  <a:gd name="T30" fmla="*/ 4 w 17"/>
                  <a:gd name="T31" fmla="*/ 20 h 24"/>
                  <a:gd name="T32" fmla="*/ 4 w 17"/>
                  <a:gd name="T33" fmla="*/ 21 h 24"/>
                  <a:gd name="T34" fmla="*/ 6 w 17"/>
                  <a:gd name="T35" fmla="*/ 21 h 24"/>
                  <a:gd name="T36" fmla="*/ 6 w 17"/>
                  <a:gd name="T37" fmla="*/ 23 h 24"/>
                  <a:gd name="T38" fmla="*/ 8 w 17"/>
                  <a:gd name="T39" fmla="*/ 23 h 24"/>
                  <a:gd name="T40" fmla="*/ 10 w 17"/>
                  <a:gd name="T41" fmla="*/ 23 h 24"/>
                  <a:gd name="T42" fmla="*/ 12 w 17"/>
                  <a:gd name="T43" fmla="*/ 21 h 24"/>
                  <a:gd name="T44" fmla="*/ 12 w 17"/>
                  <a:gd name="T45" fmla="*/ 20 h 24"/>
                  <a:gd name="T46" fmla="*/ 14 w 17"/>
                  <a:gd name="T47" fmla="*/ 20 h 24"/>
                  <a:gd name="T48" fmla="*/ 14 w 17"/>
                  <a:gd name="T49" fmla="*/ 18 h 24"/>
                  <a:gd name="T50" fmla="*/ 14 w 17"/>
                  <a:gd name="T51" fmla="*/ 16 h 24"/>
                  <a:gd name="T52" fmla="*/ 14 w 17"/>
                  <a:gd name="T53" fmla="*/ 14 h 24"/>
                  <a:gd name="T54" fmla="*/ 16 w 17"/>
                  <a:gd name="T55" fmla="*/ 14 h 24"/>
                  <a:gd name="T56" fmla="*/ 16 w 17"/>
                  <a:gd name="T57" fmla="*/ 21 h 24"/>
                  <a:gd name="T58" fmla="*/ 14 w 17"/>
                  <a:gd name="T59" fmla="*/ 21 h 24"/>
                  <a:gd name="T60" fmla="*/ 12 w 17"/>
                  <a:gd name="T61" fmla="*/ 23 h 24"/>
                  <a:gd name="T62" fmla="*/ 10 w 17"/>
                  <a:gd name="T63" fmla="*/ 23 h 24"/>
                  <a:gd name="T64" fmla="*/ 8 w 17"/>
                  <a:gd name="T65" fmla="*/ 23 h 24"/>
                  <a:gd name="T66" fmla="*/ 6 w 17"/>
                  <a:gd name="T67" fmla="*/ 23 h 24"/>
                  <a:gd name="T68" fmla="*/ 4 w 17"/>
                  <a:gd name="T69" fmla="*/ 23 h 24"/>
                  <a:gd name="T70" fmla="*/ 2 w 17"/>
                  <a:gd name="T71" fmla="*/ 23 h 24"/>
                  <a:gd name="T72" fmla="*/ 2 w 17"/>
                  <a:gd name="T73" fmla="*/ 21 h 24"/>
                  <a:gd name="T74" fmla="*/ 0 w 17"/>
                  <a:gd name="T75" fmla="*/ 20 h 24"/>
                  <a:gd name="T76" fmla="*/ 0 w 17"/>
                  <a:gd name="T77" fmla="*/ 18 h 24"/>
                  <a:gd name="T78" fmla="*/ 0 w 17"/>
                  <a:gd name="T79" fmla="*/ 16 h 24"/>
                  <a:gd name="T80" fmla="*/ 0 w 17"/>
                  <a:gd name="T81" fmla="*/ 14 h 24"/>
                  <a:gd name="T82" fmla="*/ 0 w 17"/>
                  <a:gd name="T83" fmla="*/ 10 h 24"/>
                  <a:gd name="T84" fmla="*/ 2 w 17"/>
                  <a:gd name="T85" fmla="*/ 8 h 24"/>
                  <a:gd name="T86" fmla="*/ 2 w 17"/>
                  <a:gd name="T87" fmla="*/ 6 h 24"/>
                  <a:gd name="T88" fmla="*/ 4 w 17"/>
                  <a:gd name="T89" fmla="*/ 4 h 24"/>
                  <a:gd name="T90" fmla="*/ 6 w 17"/>
                  <a:gd name="T91" fmla="*/ 4 h 24"/>
                  <a:gd name="T92" fmla="*/ 8 w 17"/>
                  <a:gd name="T93" fmla="*/ 2 h 24"/>
                  <a:gd name="T94" fmla="*/ 10 w 17"/>
                  <a:gd name="T95" fmla="*/ 2 h 24"/>
                  <a:gd name="T96" fmla="*/ 10 w 17"/>
                  <a:gd name="T97" fmla="*/ 0 h 24"/>
                  <a:gd name="T98" fmla="*/ 12 w 17"/>
                  <a:gd name="T99" fmla="*/ 0 h 24"/>
                  <a:gd name="T100" fmla="*/ 14 w 17"/>
                  <a:gd name="T101" fmla="*/ 0 h 24"/>
                  <a:gd name="T102" fmla="*/ 16 w 17"/>
                  <a:gd name="T103" fmla="*/ 0 h 24"/>
                  <a:gd name="T104" fmla="*/ 16 w 17"/>
                  <a:gd name="T105" fmla="*/ 6 h 2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7"/>
                  <a:gd name="T160" fmla="*/ 0 h 24"/>
                  <a:gd name="T161" fmla="*/ 17 w 17"/>
                  <a:gd name="T162" fmla="*/ 24 h 24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7" h="24">
                    <a:moveTo>
                      <a:pt x="16" y="6"/>
                    </a:moveTo>
                    <a:lnTo>
                      <a:pt x="14" y="8"/>
                    </a:lnTo>
                    <a:lnTo>
                      <a:pt x="14" y="6"/>
                    </a:lnTo>
                    <a:lnTo>
                      <a:pt x="14" y="4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6" y="6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4" y="18"/>
                    </a:lnTo>
                    <a:lnTo>
                      <a:pt x="4" y="20"/>
                    </a:lnTo>
                    <a:lnTo>
                      <a:pt x="4" y="21"/>
                    </a:lnTo>
                    <a:lnTo>
                      <a:pt x="6" y="21"/>
                    </a:lnTo>
                    <a:lnTo>
                      <a:pt x="6" y="23"/>
                    </a:lnTo>
                    <a:lnTo>
                      <a:pt x="8" y="23"/>
                    </a:lnTo>
                    <a:lnTo>
                      <a:pt x="10" y="23"/>
                    </a:lnTo>
                    <a:lnTo>
                      <a:pt x="12" y="21"/>
                    </a:lnTo>
                    <a:lnTo>
                      <a:pt x="12" y="20"/>
                    </a:lnTo>
                    <a:lnTo>
                      <a:pt x="14" y="20"/>
                    </a:lnTo>
                    <a:lnTo>
                      <a:pt x="14" y="18"/>
                    </a:lnTo>
                    <a:lnTo>
                      <a:pt x="14" y="16"/>
                    </a:lnTo>
                    <a:lnTo>
                      <a:pt x="14" y="14"/>
                    </a:lnTo>
                    <a:lnTo>
                      <a:pt x="16" y="14"/>
                    </a:lnTo>
                    <a:lnTo>
                      <a:pt x="16" y="21"/>
                    </a:lnTo>
                    <a:lnTo>
                      <a:pt x="14" y="21"/>
                    </a:lnTo>
                    <a:lnTo>
                      <a:pt x="12" y="23"/>
                    </a:lnTo>
                    <a:lnTo>
                      <a:pt x="10" y="23"/>
                    </a:lnTo>
                    <a:lnTo>
                      <a:pt x="8" y="23"/>
                    </a:lnTo>
                    <a:lnTo>
                      <a:pt x="6" y="23"/>
                    </a:lnTo>
                    <a:lnTo>
                      <a:pt x="4" y="23"/>
                    </a:lnTo>
                    <a:lnTo>
                      <a:pt x="2" y="23"/>
                    </a:lnTo>
                    <a:lnTo>
                      <a:pt x="2" y="21"/>
                    </a:lnTo>
                    <a:lnTo>
                      <a:pt x="0" y="20"/>
                    </a:lnTo>
                    <a:lnTo>
                      <a:pt x="0" y="18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2" y="8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16" y="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57" name="Freeform 15"/>
              <p:cNvSpPr>
                <a:spLocks/>
              </p:cNvSpPr>
              <p:nvPr/>
            </p:nvSpPr>
            <p:spPr bwMode="auto">
              <a:xfrm>
                <a:off x="5075" y="3477"/>
                <a:ext cx="18" cy="27"/>
              </a:xfrm>
              <a:custGeom>
                <a:avLst/>
                <a:gdLst>
                  <a:gd name="T0" fmla="*/ 0 w 18"/>
                  <a:gd name="T1" fmla="*/ 26 h 27"/>
                  <a:gd name="T2" fmla="*/ 2 w 18"/>
                  <a:gd name="T3" fmla="*/ 25 h 27"/>
                  <a:gd name="T4" fmla="*/ 2 w 18"/>
                  <a:gd name="T5" fmla="*/ 5 h 27"/>
                  <a:gd name="T6" fmla="*/ 0 w 18"/>
                  <a:gd name="T7" fmla="*/ 5 h 27"/>
                  <a:gd name="T8" fmla="*/ 15 w 18"/>
                  <a:gd name="T9" fmla="*/ 0 h 27"/>
                  <a:gd name="T10" fmla="*/ 15 w 18"/>
                  <a:gd name="T11" fmla="*/ 7 h 27"/>
                  <a:gd name="T12" fmla="*/ 15 w 18"/>
                  <a:gd name="T13" fmla="*/ 5 h 27"/>
                  <a:gd name="T14" fmla="*/ 13 w 18"/>
                  <a:gd name="T15" fmla="*/ 4 h 27"/>
                  <a:gd name="T16" fmla="*/ 13 w 18"/>
                  <a:gd name="T17" fmla="*/ 2 h 27"/>
                  <a:gd name="T18" fmla="*/ 11 w 18"/>
                  <a:gd name="T19" fmla="*/ 2 h 27"/>
                  <a:gd name="T20" fmla="*/ 5 w 18"/>
                  <a:gd name="T21" fmla="*/ 4 h 27"/>
                  <a:gd name="T22" fmla="*/ 5 w 18"/>
                  <a:gd name="T23" fmla="*/ 13 h 27"/>
                  <a:gd name="T24" fmla="*/ 7 w 18"/>
                  <a:gd name="T25" fmla="*/ 13 h 27"/>
                  <a:gd name="T26" fmla="*/ 7 w 18"/>
                  <a:gd name="T27" fmla="*/ 11 h 27"/>
                  <a:gd name="T28" fmla="*/ 9 w 18"/>
                  <a:gd name="T29" fmla="*/ 11 h 27"/>
                  <a:gd name="T30" fmla="*/ 9 w 18"/>
                  <a:gd name="T31" fmla="*/ 9 h 27"/>
                  <a:gd name="T32" fmla="*/ 11 w 18"/>
                  <a:gd name="T33" fmla="*/ 9 h 27"/>
                  <a:gd name="T34" fmla="*/ 11 w 18"/>
                  <a:gd name="T35" fmla="*/ 7 h 27"/>
                  <a:gd name="T36" fmla="*/ 11 w 18"/>
                  <a:gd name="T37" fmla="*/ 17 h 27"/>
                  <a:gd name="T38" fmla="*/ 11 w 18"/>
                  <a:gd name="T39" fmla="*/ 15 h 27"/>
                  <a:gd name="T40" fmla="*/ 9 w 18"/>
                  <a:gd name="T41" fmla="*/ 15 h 27"/>
                  <a:gd name="T42" fmla="*/ 9 w 18"/>
                  <a:gd name="T43" fmla="*/ 13 h 27"/>
                  <a:gd name="T44" fmla="*/ 7 w 18"/>
                  <a:gd name="T45" fmla="*/ 13 h 27"/>
                  <a:gd name="T46" fmla="*/ 5 w 18"/>
                  <a:gd name="T47" fmla="*/ 13 h 27"/>
                  <a:gd name="T48" fmla="*/ 5 w 18"/>
                  <a:gd name="T49" fmla="*/ 25 h 27"/>
                  <a:gd name="T50" fmla="*/ 11 w 18"/>
                  <a:gd name="T51" fmla="*/ 23 h 27"/>
                  <a:gd name="T52" fmla="*/ 11 w 18"/>
                  <a:gd name="T53" fmla="*/ 21 h 27"/>
                  <a:gd name="T54" fmla="*/ 13 w 18"/>
                  <a:gd name="T55" fmla="*/ 21 h 27"/>
                  <a:gd name="T56" fmla="*/ 13 w 18"/>
                  <a:gd name="T57" fmla="*/ 19 h 27"/>
                  <a:gd name="T58" fmla="*/ 15 w 18"/>
                  <a:gd name="T59" fmla="*/ 17 h 27"/>
                  <a:gd name="T60" fmla="*/ 15 w 18"/>
                  <a:gd name="T61" fmla="*/ 15 h 27"/>
                  <a:gd name="T62" fmla="*/ 15 w 18"/>
                  <a:gd name="T63" fmla="*/ 13 h 27"/>
                  <a:gd name="T64" fmla="*/ 17 w 18"/>
                  <a:gd name="T65" fmla="*/ 13 h 27"/>
                  <a:gd name="T66" fmla="*/ 17 w 18"/>
                  <a:gd name="T67" fmla="*/ 21 h 27"/>
                  <a:gd name="T68" fmla="*/ 0 w 18"/>
                  <a:gd name="T69" fmla="*/ 26 h 2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8"/>
                  <a:gd name="T106" fmla="*/ 0 h 27"/>
                  <a:gd name="T107" fmla="*/ 18 w 18"/>
                  <a:gd name="T108" fmla="*/ 27 h 27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8" h="27">
                    <a:moveTo>
                      <a:pt x="0" y="26"/>
                    </a:moveTo>
                    <a:lnTo>
                      <a:pt x="2" y="2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15" y="0"/>
                    </a:lnTo>
                    <a:lnTo>
                      <a:pt x="15" y="7"/>
                    </a:lnTo>
                    <a:lnTo>
                      <a:pt x="15" y="5"/>
                    </a:lnTo>
                    <a:lnTo>
                      <a:pt x="13" y="4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5" y="4"/>
                    </a:lnTo>
                    <a:lnTo>
                      <a:pt x="5" y="13"/>
                    </a:lnTo>
                    <a:lnTo>
                      <a:pt x="7" y="13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9" y="9"/>
                    </a:lnTo>
                    <a:lnTo>
                      <a:pt x="11" y="9"/>
                    </a:lnTo>
                    <a:lnTo>
                      <a:pt x="11" y="7"/>
                    </a:lnTo>
                    <a:lnTo>
                      <a:pt x="11" y="17"/>
                    </a:lnTo>
                    <a:lnTo>
                      <a:pt x="11" y="15"/>
                    </a:lnTo>
                    <a:lnTo>
                      <a:pt x="9" y="15"/>
                    </a:lnTo>
                    <a:lnTo>
                      <a:pt x="9" y="13"/>
                    </a:lnTo>
                    <a:lnTo>
                      <a:pt x="7" y="13"/>
                    </a:lnTo>
                    <a:lnTo>
                      <a:pt x="5" y="13"/>
                    </a:lnTo>
                    <a:lnTo>
                      <a:pt x="5" y="25"/>
                    </a:lnTo>
                    <a:lnTo>
                      <a:pt x="11" y="23"/>
                    </a:lnTo>
                    <a:lnTo>
                      <a:pt x="11" y="21"/>
                    </a:lnTo>
                    <a:lnTo>
                      <a:pt x="13" y="21"/>
                    </a:lnTo>
                    <a:lnTo>
                      <a:pt x="13" y="19"/>
                    </a:lnTo>
                    <a:lnTo>
                      <a:pt x="15" y="17"/>
                    </a:lnTo>
                    <a:lnTo>
                      <a:pt x="15" y="15"/>
                    </a:lnTo>
                    <a:lnTo>
                      <a:pt x="15" y="13"/>
                    </a:lnTo>
                    <a:lnTo>
                      <a:pt x="17" y="13"/>
                    </a:lnTo>
                    <a:lnTo>
                      <a:pt x="17" y="21"/>
                    </a:lnTo>
                    <a:lnTo>
                      <a:pt x="0" y="2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58" name="Freeform 16"/>
              <p:cNvSpPr>
                <a:spLocks/>
              </p:cNvSpPr>
              <p:nvPr/>
            </p:nvSpPr>
            <p:spPr bwMode="auto">
              <a:xfrm>
                <a:off x="5092" y="3479"/>
                <a:ext cx="17" cy="20"/>
              </a:xfrm>
              <a:custGeom>
                <a:avLst/>
                <a:gdLst>
                  <a:gd name="T0" fmla="*/ 2 w 17"/>
                  <a:gd name="T1" fmla="*/ 11 h 20"/>
                  <a:gd name="T2" fmla="*/ 2 w 17"/>
                  <a:gd name="T3" fmla="*/ 13 h 20"/>
                  <a:gd name="T4" fmla="*/ 2 w 17"/>
                  <a:gd name="T5" fmla="*/ 15 h 20"/>
                  <a:gd name="T6" fmla="*/ 5 w 17"/>
                  <a:gd name="T7" fmla="*/ 17 h 20"/>
                  <a:gd name="T8" fmla="*/ 8 w 17"/>
                  <a:gd name="T9" fmla="*/ 17 h 20"/>
                  <a:gd name="T10" fmla="*/ 11 w 17"/>
                  <a:gd name="T11" fmla="*/ 17 h 20"/>
                  <a:gd name="T12" fmla="*/ 11 w 17"/>
                  <a:gd name="T13" fmla="*/ 15 h 20"/>
                  <a:gd name="T14" fmla="*/ 13 w 17"/>
                  <a:gd name="T15" fmla="*/ 15 h 20"/>
                  <a:gd name="T16" fmla="*/ 13 w 17"/>
                  <a:gd name="T17" fmla="*/ 13 h 20"/>
                  <a:gd name="T18" fmla="*/ 13 w 17"/>
                  <a:gd name="T19" fmla="*/ 11 h 20"/>
                  <a:gd name="T20" fmla="*/ 11 w 17"/>
                  <a:gd name="T21" fmla="*/ 11 h 20"/>
                  <a:gd name="T22" fmla="*/ 8 w 17"/>
                  <a:gd name="T23" fmla="*/ 11 h 20"/>
                  <a:gd name="T24" fmla="*/ 5 w 17"/>
                  <a:gd name="T25" fmla="*/ 11 h 20"/>
                  <a:gd name="T26" fmla="*/ 2 w 17"/>
                  <a:gd name="T27" fmla="*/ 9 h 20"/>
                  <a:gd name="T28" fmla="*/ 0 w 17"/>
                  <a:gd name="T29" fmla="*/ 7 h 20"/>
                  <a:gd name="T30" fmla="*/ 0 w 17"/>
                  <a:gd name="T31" fmla="*/ 5 h 20"/>
                  <a:gd name="T32" fmla="*/ 2 w 17"/>
                  <a:gd name="T33" fmla="*/ 5 h 20"/>
                  <a:gd name="T34" fmla="*/ 2 w 17"/>
                  <a:gd name="T35" fmla="*/ 3 h 20"/>
                  <a:gd name="T36" fmla="*/ 5 w 17"/>
                  <a:gd name="T37" fmla="*/ 2 h 20"/>
                  <a:gd name="T38" fmla="*/ 8 w 17"/>
                  <a:gd name="T39" fmla="*/ 2 h 20"/>
                  <a:gd name="T40" fmla="*/ 8 w 17"/>
                  <a:gd name="T41" fmla="*/ 0 h 20"/>
                  <a:gd name="T42" fmla="*/ 11 w 17"/>
                  <a:gd name="T43" fmla="*/ 0 h 20"/>
                  <a:gd name="T44" fmla="*/ 13 w 17"/>
                  <a:gd name="T45" fmla="*/ 0 h 20"/>
                  <a:gd name="T46" fmla="*/ 16 w 17"/>
                  <a:gd name="T47" fmla="*/ 0 h 20"/>
                  <a:gd name="T48" fmla="*/ 16 w 17"/>
                  <a:gd name="T49" fmla="*/ 5 h 20"/>
                  <a:gd name="T50" fmla="*/ 13 w 17"/>
                  <a:gd name="T51" fmla="*/ 5 h 20"/>
                  <a:gd name="T52" fmla="*/ 13 w 17"/>
                  <a:gd name="T53" fmla="*/ 3 h 20"/>
                  <a:gd name="T54" fmla="*/ 13 w 17"/>
                  <a:gd name="T55" fmla="*/ 2 h 20"/>
                  <a:gd name="T56" fmla="*/ 11 w 17"/>
                  <a:gd name="T57" fmla="*/ 2 h 20"/>
                  <a:gd name="T58" fmla="*/ 8 w 17"/>
                  <a:gd name="T59" fmla="*/ 2 h 20"/>
                  <a:gd name="T60" fmla="*/ 5 w 17"/>
                  <a:gd name="T61" fmla="*/ 2 h 20"/>
                  <a:gd name="T62" fmla="*/ 5 w 17"/>
                  <a:gd name="T63" fmla="*/ 3 h 20"/>
                  <a:gd name="T64" fmla="*/ 2 w 17"/>
                  <a:gd name="T65" fmla="*/ 5 h 20"/>
                  <a:gd name="T66" fmla="*/ 5 w 17"/>
                  <a:gd name="T67" fmla="*/ 5 h 20"/>
                  <a:gd name="T68" fmla="*/ 5 w 17"/>
                  <a:gd name="T69" fmla="*/ 7 h 20"/>
                  <a:gd name="T70" fmla="*/ 8 w 17"/>
                  <a:gd name="T71" fmla="*/ 7 h 20"/>
                  <a:gd name="T72" fmla="*/ 11 w 17"/>
                  <a:gd name="T73" fmla="*/ 7 h 20"/>
                  <a:gd name="T74" fmla="*/ 13 w 17"/>
                  <a:gd name="T75" fmla="*/ 7 h 20"/>
                  <a:gd name="T76" fmla="*/ 16 w 17"/>
                  <a:gd name="T77" fmla="*/ 7 h 20"/>
                  <a:gd name="T78" fmla="*/ 16 w 17"/>
                  <a:gd name="T79" fmla="*/ 9 h 20"/>
                  <a:gd name="T80" fmla="*/ 16 w 17"/>
                  <a:gd name="T81" fmla="*/ 11 h 20"/>
                  <a:gd name="T82" fmla="*/ 16 w 17"/>
                  <a:gd name="T83" fmla="*/ 13 h 20"/>
                  <a:gd name="T84" fmla="*/ 13 w 17"/>
                  <a:gd name="T85" fmla="*/ 15 h 20"/>
                  <a:gd name="T86" fmla="*/ 11 w 17"/>
                  <a:gd name="T87" fmla="*/ 17 h 20"/>
                  <a:gd name="T88" fmla="*/ 8 w 17"/>
                  <a:gd name="T89" fmla="*/ 17 h 20"/>
                  <a:gd name="T90" fmla="*/ 5 w 17"/>
                  <a:gd name="T91" fmla="*/ 17 h 20"/>
                  <a:gd name="T92" fmla="*/ 5 w 17"/>
                  <a:gd name="T93" fmla="*/ 19 h 20"/>
                  <a:gd name="T94" fmla="*/ 2 w 17"/>
                  <a:gd name="T95" fmla="*/ 19 h 20"/>
                  <a:gd name="T96" fmla="*/ 2 w 17"/>
                  <a:gd name="T97" fmla="*/ 17 h 20"/>
                  <a:gd name="T98" fmla="*/ 0 w 17"/>
                  <a:gd name="T99" fmla="*/ 17 h 20"/>
                  <a:gd name="T100" fmla="*/ 0 w 17"/>
                  <a:gd name="T101" fmla="*/ 13 h 20"/>
                  <a:gd name="T102" fmla="*/ 2 w 17"/>
                  <a:gd name="T103" fmla="*/ 11 h 2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7"/>
                  <a:gd name="T157" fmla="*/ 0 h 20"/>
                  <a:gd name="T158" fmla="*/ 17 w 17"/>
                  <a:gd name="T159" fmla="*/ 20 h 2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7" h="20">
                    <a:moveTo>
                      <a:pt x="2" y="11"/>
                    </a:moveTo>
                    <a:lnTo>
                      <a:pt x="2" y="13"/>
                    </a:lnTo>
                    <a:lnTo>
                      <a:pt x="2" y="15"/>
                    </a:lnTo>
                    <a:lnTo>
                      <a:pt x="5" y="17"/>
                    </a:lnTo>
                    <a:lnTo>
                      <a:pt x="8" y="17"/>
                    </a:lnTo>
                    <a:lnTo>
                      <a:pt x="11" y="17"/>
                    </a:lnTo>
                    <a:lnTo>
                      <a:pt x="11" y="15"/>
                    </a:lnTo>
                    <a:lnTo>
                      <a:pt x="13" y="15"/>
                    </a:lnTo>
                    <a:lnTo>
                      <a:pt x="13" y="13"/>
                    </a:lnTo>
                    <a:lnTo>
                      <a:pt x="13" y="11"/>
                    </a:lnTo>
                    <a:lnTo>
                      <a:pt x="11" y="11"/>
                    </a:lnTo>
                    <a:lnTo>
                      <a:pt x="8" y="11"/>
                    </a:lnTo>
                    <a:lnTo>
                      <a:pt x="5" y="11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5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6" y="0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8" y="2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8" y="7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6" y="7"/>
                    </a:lnTo>
                    <a:lnTo>
                      <a:pt x="16" y="9"/>
                    </a:lnTo>
                    <a:lnTo>
                      <a:pt x="16" y="11"/>
                    </a:lnTo>
                    <a:lnTo>
                      <a:pt x="16" y="13"/>
                    </a:lnTo>
                    <a:lnTo>
                      <a:pt x="13" y="15"/>
                    </a:lnTo>
                    <a:lnTo>
                      <a:pt x="11" y="17"/>
                    </a:lnTo>
                    <a:lnTo>
                      <a:pt x="8" y="17"/>
                    </a:lnTo>
                    <a:lnTo>
                      <a:pt x="5" y="17"/>
                    </a:lnTo>
                    <a:lnTo>
                      <a:pt x="5" y="19"/>
                    </a:lnTo>
                    <a:lnTo>
                      <a:pt x="2" y="19"/>
                    </a:lnTo>
                    <a:lnTo>
                      <a:pt x="2" y="17"/>
                    </a:lnTo>
                    <a:lnTo>
                      <a:pt x="0" y="17"/>
                    </a:lnTo>
                    <a:lnTo>
                      <a:pt x="0" y="13"/>
                    </a:lnTo>
                    <a:lnTo>
                      <a:pt x="2" y="11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59" name="Freeform 17"/>
              <p:cNvSpPr>
                <a:spLocks/>
              </p:cNvSpPr>
              <p:nvPr/>
            </p:nvSpPr>
            <p:spPr bwMode="auto">
              <a:xfrm>
                <a:off x="5103" y="3471"/>
                <a:ext cx="24" cy="22"/>
              </a:xfrm>
              <a:custGeom>
                <a:avLst/>
                <a:gdLst>
                  <a:gd name="T0" fmla="*/ 0 w 24"/>
                  <a:gd name="T1" fmla="*/ 8 h 22"/>
                  <a:gd name="T2" fmla="*/ 6 w 24"/>
                  <a:gd name="T3" fmla="*/ 6 h 22"/>
                  <a:gd name="T4" fmla="*/ 4 w 24"/>
                  <a:gd name="T5" fmla="*/ 6 h 22"/>
                  <a:gd name="T6" fmla="*/ 10 w 24"/>
                  <a:gd name="T7" fmla="*/ 17 h 22"/>
                  <a:gd name="T8" fmla="*/ 12 w 24"/>
                  <a:gd name="T9" fmla="*/ 10 h 22"/>
                  <a:gd name="T10" fmla="*/ 10 w 24"/>
                  <a:gd name="T11" fmla="*/ 6 h 22"/>
                  <a:gd name="T12" fmla="*/ 8 w 24"/>
                  <a:gd name="T13" fmla="*/ 6 h 22"/>
                  <a:gd name="T14" fmla="*/ 16 w 24"/>
                  <a:gd name="T15" fmla="*/ 2 h 22"/>
                  <a:gd name="T16" fmla="*/ 16 w 24"/>
                  <a:gd name="T17" fmla="*/ 4 h 22"/>
                  <a:gd name="T18" fmla="*/ 14 w 24"/>
                  <a:gd name="T19" fmla="*/ 4 h 22"/>
                  <a:gd name="T20" fmla="*/ 18 w 24"/>
                  <a:gd name="T21" fmla="*/ 15 h 22"/>
                  <a:gd name="T22" fmla="*/ 21 w 24"/>
                  <a:gd name="T23" fmla="*/ 2 h 22"/>
                  <a:gd name="T24" fmla="*/ 19 w 24"/>
                  <a:gd name="T25" fmla="*/ 2 h 22"/>
                  <a:gd name="T26" fmla="*/ 23 w 24"/>
                  <a:gd name="T27" fmla="*/ 0 h 22"/>
                  <a:gd name="T28" fmla="*/ 21 w 24"/>
                  <a:gd name="T29" fmla="*/ 0 h 22"/>
                  <a:gd name="T30" fmla="*/ 18 w 24"/>
                  <a:gd name="T31" fmla="*/ 17 h 22"/>
                  <a:gd name="T32" fmla="*/ 16 w 24"/>
                  <a:gd name="T33" fmla="*/ 19 h 22"/>
                  <a:gd name="T34" fmla="*/ 12 w 24"/>
                  <a:gd name="T35" fmla="*/ 10 h 22"/>
                  <a:gd name="T36" fmla="*/ 8 w 24"/>
                  <a:gd name="T37" fmla="*/ 21 h 22"/>
                  <a:gd name="T38" fmla="*/ 2 w 24"/>
                  <a:gd name="T39" fmla="*/ 8 h 22"/>
                  <a:gd name="T40" fmla="*/ 0 w 24"/>
                  <a:gd name="T41" fmla="*/ 8 h 22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4"/>
                  <a:gd name="T64" fmla="*/ 0 h 22"/>
                  <a:gd name="T65" fmla="*/ 24 w 24"/>
                  <a:gd name="T66" fmla="*/ 22 h 22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4" h="22">
                    <a:moveTo>
                      <a:pt x="0" y="8"/>
                    </a:moveTo>
                    <a:lnTo>
                      <a:pt x="6" y="6"/>
                    </a:lnTo>
                    <a:lnTo>
                      <a:pt x="4" y="6"/>
                    </a:lnTo>
                    <a:lnTo>
                      <a:pt x="10" y="17"/>
                    </a:lnTo>
                    <a:lnTo>
                      <a:pt x="12" y="10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16" y="2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18" y="15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18" y="17"/>
                    </a:lnTo>
                    <a:lnTo>
                      <a:pt x="16" y="19"/>
                    </a:lnTo>
                    <a:lnTo>
                      <a:pt x="12" y="10"/>
                    </a:lnTo>
                    <a:lnTo>
                      <a:pt x="8" y="21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60" name="Freeform 18"/>
              <p:cNvSpPr>
                <a:spLocks/>
              </p:cNvSpPr>
              <p:nvPr/>
            </p:nvSpPr>
            <p:spPr bwMode="auto">
              <a:xfrm>
                <a:off x="5126" y="3465"/>
                <a:ext cx="17" cy="22"/>
              </a:xfrm>
              <a:custGeom>
                <a:avLst/>
                <a:gdLst>
                  <a:gd name="T0" fmla="*/ 0 w 17"/>
                  <a:gd name="T1" fmla="*/ 2 h 22"/>
                  <a:gd name="T2" fmla="*/ 0 w 17"/>
                  <a:gd name="T3" fmla="*/ 4 h 22"/>
                  <a:gd name="T4" fmla="*/ 5 w 17"/>
                  <a:gd name="T5" fmla="*/ 4 h 22"/>
                  <a:gd name="T6" fmla="*/ 10 w 17"/>
                  <a:gd name="T7" fmla="*/ 2 h 22"/>
                  <a:gd name="T8" fmla="*/ 10 w 17"/>
                  <a:gd name="T9" fmla="*/ 0 h 22"/>
                  <a:gd name="T10" fmla="*/ 5 w 17"/>
                  <a:gd name="T11" fmla="*/ 0 h 22"/>
                  <a:gd name="T12" fmla="*/ 0 w 17"/>
                  <a:gd name="T13" fmla="*/ 0 h 22"/>
                  <a:gd name="T14" fmla="*/ 0 w 17"/>
                  <a:gd name="T15" fmla="*/ 2 h 22"/>
                  <a:gd name="T16" fmla="*/ 10 w 17"/>
                  <a:gd name="T17" fmla="*/ 4 h 22"/>
                  <a:gd name="T18" fmla="*/ 0 w 17"/>
                  <a:gd name="T19" fmla="*/ 6 h 22"/>
                  <a:gd name="T20" fmla="*/ 0 w 17"/>
                  <a:gd name="T21" fmla="*/ 21 h 22"/>
                  <a:gd name="T22" fmla="*/ 16 w 17"/>
                  <a:gd name="T23" fmla="*/ 19 h 22"/>
                  <a:gd name="T24" fmla="*/ 10 w 17"/>
                  <a:gd name="T25" fmla="*/ 19 h 22"/>
                  <a:gd name="T26" fmla="*/ 10 w 17"/>
                  <a:gd name="T27" fmla="*/ 4 h 22"/>
                  <a:gd name="T28" fmla="*/ 0 w 17"/>
                  <a:gd name="T29" fmla="*/ 2 h 2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7"/>
                  <a:gd name="T46" fmla="*/ 0 h 22"/>
                  <a:gd name="T47" fmla="*/ 17 w 17"/>
                  <a:gd name="T48" fmla="*/ 22 h 2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7" h="22">
                    <a:moveTo>
                      <a:pt x="0" y="2"/>
                    </a:moveTo>
                    <a:lnTo>
                      <a:pt x="0" y="4"/>
                    </a:lnTo>
                    <a:lnTo>
                      <a:pt x="5" y="4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0" y="4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6" y="19"/>
                    </a:lnTo>
                    <a:lnTo>
                      <a:pt x="10" y="19"/>
                    </a:lnTo>
                    <a:lnTo>
                      <a:pt x="10" y="4"/>
                    </a:lnTo>
                    <a:lnTo>
                      <a:pt x="0" y="2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61" name="Freeform 19"/>
              <p:cNvSpPr>
                <a:spLocks/>
              </p:cNvSpPr>
              <p:nvPr/>
            </p:nvSpPr>
            <p:spPr bwMode="auto">
              <a:xfrm>
                <a:off x="5132" y="3463"/>
                <a:ext cx="17" cy="22"/>
              </a:xfrm>
              <a:custGeom>
                <a:avLst/>
                <a:gdLst>
                  <a:gd name="T0" fmla="*/ 0 w 17"/>
                  <a:gd name="T1" fmla="*/ 6 h 22"/>
                  <a:gd name="T2" fmla="*/ 3 w 17"/>
                  <a:gd name="T3" fmla="*/ 6 h 22"/>
                  <a:gd name="T4" fmla="*/ 3 w 17"/>
                  <a:gd name="T5" fmla="*/ 2 h 22"/>
                  <a:gd name="T6" fmla="*/ 9 w 17"/>
                  <a:gd name="T7" fmla="*/ 0 h 22"/>
                  <a:gd name="T8" fmla="*/ 9 w 17"/>
                  <a:gd name="T9" fmla="*/ 4 h 22"/>
                  <a:gd name="T10" fmla="*/ 12 w 17"/>
                  <a:gd name="T11" fmla="*/ 4 h 22"/>
                  <a:gd name="T12" fmla="*/ 9 w 17"/>
                  <a:gd name="T13" fmla="*/ 4 h 22"/>
                  <a:gd name="T14" fmla="*/ 9 w 17"/>
                  <a:gd name="T15" fmla="*/ 18 h 22"/>
                  <a:gd name="T16" fmla="*/ 9 w 17"/>
                  <a:gd name="T17" fmla="*/ 19 h 22"/>
                  <a:gd name="T18" fmla="*/ 12 w 17"/>
                  <a:gd name="T19" fmla="*/ 19 h 22"/>
                  <a:gd name="T20" fmla="*/ 12 w 17"/>
                  <a:gd name="T21" fmla="*/ 18 h 22"/>
                  <a:gd name="T22" fmla="*/ 16 w 17"/>
                  <a:gd name="T23" fmla="*/ 16 h 22"/>
                  <a:gd name="T24" fmla="*/ 16 w 17"/>
                  <a:gd name="T25" fmla="*/ 12 h 22"/>
                  <a:gd name="T26" fmla="*/ 16 w 17"/>
                  <a:gd name="T27" fmla="*/ 16 h 22"/>
                  <a:gd name="T28" fmla="*/ 16 w 17"/>
                  <a:gd name="T29" fmla="*/ 18 h 22"/>
                  <a:gd name="T30" fmla="*/ 12 w 17"/>
                  <a:gd name="T31" fmla="*/ 19 h 22"/>
                  <a:gd name="T32" fmla="*/ 9 w 17"/>
                  <a:gd name="T33" fmla="*/ 19 h 22"/>
                  <a:gd name="T34" fmla="*/ 9 w 17"/>
                  <a:gd name="T35" fmla="*/ 21 h 22"/>
                  <a:gd name="T36" fmla="*/ 6 w 17"/>
                  <a:gd name="T37" fmla="*/ 21 h 22"/>
                  <a:gd name="T38" fmla="*/ 6 w 17"/>
                  <a:gd name="T39" fmla="*/ 19 h 22"/>
                  <a:gd name="T40" fmla="*/ 3 w 17"/>
                  <a:gd name="T41" fmla="*/ 19 h 22"/>
                  <a:gd name="T42" fmla="*/ 3 w 17"/>
                  <a:gd name="T43" fmla="*/ 18 h 22"/>
                  <a:gd name="T44" fmla="*/ 3 w 17"/>
                  <a:gd name="T45" fmla="*/ 6 h 22"/>
                  <a:gd name="T46" fmla="*/ 0 w 17"/>
                  <a:gd name="T47" fmla="*/ 6 h 2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7"/>
                  <a:gd name="T73" fmla="*/ 0 h 22"/>
                  <a:gd name="T74" fmla="*/ 17 w 17"/>
                  <a:gd name="T75" fmla="*/ 22 h 2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7" h="22">
                    <a:moveTo>
                      <a:pt x="0" y="6"/>
                    </a:moveTo>
                    <a:lnTo>
                      <a:pt x="3" y="6"/>
                    </a:lnTo>
                    <a:lnTo>
                      <a:pt x="3" y="2"/>
                    </a:lnTo>
                    <a:lnTo>
                      <a:pt x="9" y="0"/>
                    </a:lnTo>
                    <a:lnTo>
                      <a:pt x="9" y="4"/>
                    </a:lnTo>
                    <a:lnTo>
                      <a:pt x="12" y="4"/>
                    </a:lnTo>
                    <a:lnTo>
                      <a:pt x="9" y="4"/>
                    </a:lnTo>
                    <a:lnTo>
                      <a:pt x="9" y="18"/>
                    </a:lnTo>
                    <a:lnTo>
                      <a:pt x="9" y="19"/>
                    </a:lnTo>
                    <a:lnTo>
                      <a:pt x="12" y="19"/>
                    </a:lnTo>
                    <a:lnTo>
                      <a:pt x="12" y="18"/>
                    </a:lnTo>
                    <a:lnTo>
                      <a:pt x="16" y="16"/>
                    </a:lnTo>
                    <a:lnTo>
                      <a:pt x="16" y="12"/>
                    </a:lnTo>
                    <a:lnTo>
                      <a:pt x="16" y="16"/>
                    </a:lnTo>
                    <a:lnTo>
                      <a:pt x="16" y="18"/>
                    </a:lnTo>
                    <a:lnTo>
                      <a:pt x="12" y="19"/>
                    </a:lnTo>
                    <a:lnTo>
                      <a:pt x="9" y="19"/>
                    </a:lnTo>
                    <a:lnTo>
                      <a:pt x="9" y="21"/>
                    </a:lnTo>
                    <a:lnTo>
                      <a:pt x="6" y="21"/>
                    </a:lnTo>
                    <a:lnTo>
                      <a:pt x="6" y="19"/>
                    </a:lnTo>
                    <a:lnTo>
                      <a:pt x="3" y="19"/>
                    </a:lnTo>
                    <a:lnTo>
                      <a:pt x="3" y="18"/>
                    </a:lnTo>
                    <a:lnTo>
                      <a:pt x="3" y="6"/>
                    </a:lnTo>
                    <a:lnTo>
                      <a:pt x="0" y="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62" name="Freeform 20"/>
              <p:cNvSpPr>
                <a:spLocks/>
              </p:cNvSpPr>
              <p:nvPr/>
            </p:nvSpPr>
            <p:spPr bwMode="auto">
              <a:xfrm>
                <a:off x="5142" y="3463"/>
                <a:ext cx="17" cy="19"/>
              </a:xfrm>
              <a:custGeom>
                <a:avLst/>
                <a:gdLst>
                  <a:gd name="T0" fmla="*/ 16 w 17"/>
                  <a:gd name="T1" fmla="*/ 6 h 19"/>
                  <a:gd name="T2" fmla="*/ 13 w 17"/>
                  <a:gd name="T3" fmla="*/ 4 h 19"/>
                  <a:gd name="T4" fmla="*/ 13 w 17"/>
                  <a:gd name="T5" fmla="*/ 2 h 19"/>
                  <a:gd name="T6" fmla="*/ 13 w 17"/>
                  <a:gd name="T7" fmla="*/ 0 h 19"/>
                  <a:gd name="T8" fmla="*/ 10 w 17"/>
                  <a:gd name="T9" fmla="*/ 0 h 19"/>
                  <a:gd name="T10" fmla="*/ 7 w 17"/>
                  <a:gd name="T11" fmla="*/ 0 h 19"/>
                  <a:gd name="T12" fmla="*/ 7 w 17"/>
                  <a:gd name="T13" fmla="*/ 2 h 19"/>
                  <a:gd name="T14" fmla="*/ 4 w 17"/>
                  <a:gd name="T15" fmla="*/ 4 h 19"/>
                  <a:gd name="T16" fmla="*/ 4 w 17"/>
                  <a:gd name="T17" fmla="*/ 6 h 19"/>
                  <a:gd name="T18" fmla="*/ 4 w 17"/>
                  <a:gd name="T19" fmla="*/ 8 h 19"/>
                  <a:gd name="T20" fmla="*/ 4 w 17"/>
                  <a:gd name="T21" fmla="*/ 10 h 19"/>
                  <a:gd name="T22" fmla="*/ 4 w 17"/>
                  <a:gd name="T23" fmla="*/ 12 h 19"/>
                  <a:gd name="T24" fmla="*/ 4 w 17"/>
                  <a:gd name="T25" fmla="*/ 14 h 19"/>
                  <a:gd name="T26" fmla="*/ 4 w 17"/>
                  <a:gd name="T27" fmla="*/ 16 h 19"/>
                  <a:gd name="T28" fmla="*/ 7 w 17"/>
                  <a:gd name="T29" fmla="*/ 16 h 19"/>
                  <a:gd name="T30" fmla="*/ 10 w 17"/>
                  <a:gd name="T31" fmla="*/ 16 h 19"/>
                  <a:gd name="T32" fmla="*/ 13 w 17"/>
                  <a:gd name="T33" fmla="*/ 16 h 19"/>
                  <a:gd name="T34" fmla="*/ 13 w 17"/>
                  <a:gd name="T35" fmla="*/ 14 h 19"/>
                  <a:gd name="T36" fmla="*/ 16 w 17"/>
                  <a:gd name="T37" fmla="*/ 12 h 19"/>
                  <a:gd name="T38" fmla="*/ 16 w 17"/>
                  <a:gd name="T39" fmla="*/ 10 h 19"/>
                  <a:gd name="T40" fmla="*/ 16 w 17"/>
                  <a:gd name="T41" fmla="*/ 8 h 19"/>
                  <a:gd name="T42" fmla="*/ 16 w 17"/>
                  <a:gd name="T43" fmla="*/ 10 h 19"/>
                  <a:gd name="T44" fmla="*/ 16 w 17"/>
                  <a:gd name="T45" fmla="*/ 12 h 19"/>
                  <a:gd name="T46" fmla="*/ 16 w 17"/>
                  <a:gd name="T47" fmla="*/ 14 h 19"/>
                  <a:gd name="T48" fmla="*/ 13 w 17"/>
                  <a:gd name="T49" fmla="*/ 16 h 19"/>
                  <a:gd name="T50" fmla="*/ 10 w 17"/>
                  <a:gd name="T51" fmla="*/ 16 h 19"/>
                  <a:gd name="T52" fmla="*/ 10 w 17"/>
                  <a:gd name="T53" fmla="*/ 18 h 19"/>
                  <a:gd name="T54" fmla="*/ 7 w 17"/>
                  <a:gd name="T55" fmla="*/ 18 h 19"/>
                  <a:gd name="T56" fmla="*/ 4 w 17"/>
                  <a:gd name="T57" fmla="*/ 18 h 19"/>
                  <a:gd name="T58" fmla="*/ 2 w 17"/>
                  <a:gd name="T59" fmla="*/ 16 h 19"/>
                  <a:gd name="T60" fmla="*/ 0 w 17"/>
                  <a:gd name="T61" fmla="*/ 14 h 19"/>
                  <a:gd name="T62" fmla="*/ 0 w 17"/>
                  <a:gd name="T63" fmla="*/ 12 h 19"/>
                  <a:gd name="T64" fmla="*/ 0 w 17"/>
                  <a:gd name="T65" fmla="*/ 10 h 19"/>
                  <a:gd name="T66" fmla="*/ 0 w 17"/>
                  <a:gd name="T67" fmla="*/ 8 h 19"/>
                  <a:gd name="T68" fmla="*/ 2 w 17"/>
                  <a:gd name="T69" fmla="*/ 6 h 19"/>
                  <a:gd name="T70" fmla="*/ 2 w 17"/>
                  <a:gd name="T71" fmla="*/ 4 h 19"/>
                  <a:gd name="T72" fmla="*/ 4 w 17"/>
                  <a:gd name="T73" fmla="*/ 2 h 19"/>
                  <a:gd name="T74" fmla="*/ 7 w 17"/>
                  <a:gd name="T75" fmla="*/ 0 h 19"/>
                  <a:gd name="T76" fmla="*/ 10 w 17"/>
                  <a:gd name="T77" fmla="*/ 0 h 19"/>
                  <a:gd name="T78" fmla="*/ 13 w 17"/>
                  <a:gd name="T79" fmla="*/ 0 h 19"/>
                  <a:gd name="T80" fmla="*/ 16 w 17"/>
                  <a:gd name="T81" fmla="*/ 0 h 19"/>
                  <a:gd name="T82" fmla="*/ 16 w 17"/>
                  <a:gd name="T83" fmla="*/ 6 h 1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"/>
                  <a:gd name="T127" fmla="*/ 0 h 19"/>
                  <a:gd name="T128" fmla="*/ 17 w 17"/>
                  <a:gd name="T129" fmla="*/ 19 h 19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" h="19">
                    <a:moveTo>
                      <a:pt x="16" y="6"/>
                    </a:moveTo>
                    <a:lnTo>
                      <a:pt x="13" y="4"/>
                    </a:lnTo>
                    <a:lnTo>
                      <a:pt x="13" y="2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4" y="16"/>
                    </a:lnTo>
                    <a:lnTo>
                      <a:pt x="7" y="16"/>
                    </a:lnTo>
                    <a:lnTo>
                      <a:pt x="10" y="16"/>
                    </a:lnTo>
                    <a:lnTo>
                      <a:pt x="13" y="16"/>
                    </a:lnTo>
                    <a:lnTo>
                      <a:pt x="13" y="14"/>
                    </a:lnTo>
                    <a:lnTo>
                      <a:pt x="16" y="12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6" y="10"/>
                    </a:lnTo>
                    <a:lnTo>
                      <a:pt x="16" y="12"/>
                    </a:lnTo>
                    <a:lnTo>
                      <a:pt x="16" y="14"/>
                    </a:lnTo>
                    <a:lnTo>
                      <a:pt x="13" y="16"/>
                    </a:lnTo>
                    <a:lnTo>
                      <a:pt x="10" y="16"/>
                    </a:lnTo>
                    <a:lnTo>
                      <a:pt x="10" y="18"/>
                    </a:lnTo>
                    <a:lnTo>
                      <a:pt x="7" y="18"/>
                    </a:lnTo>
                    <a:lnTo>
                      <a:pt x="4" y="18"/>
                    </a:lnTo>
                    <a:lnTo>
                      <a:pt x="2" y="16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3" y="0"/>
                    </a:lnTo>
                    <a:lnTo>
                      <a:pt x="16" y="0"/>
                    </a:lnTo>
                    <a:lnTo>
                      <a:pt x="16" y="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63" name="Freeform 21"/>
              <p:cNvSpPr>
                <a:spLocks/>
              </p:cNvSpPr>
              <p:nvPr/>
            </p:nvSpPr>
            <p:spPr bwMode="auto">
              <a:xfrm>
                <a:off x="5155" y="3454"/>
                <a:ext cx="17" cy="24"/>
              </a:xfrm>
              <a:custGeom>
                <a:avLst/>
                <a:gdLst>
                  <a:gd name="T0" fmla="*/ 0 w 17"/>
                  <a:gd name="T1" fmla="*/ 2 h 24"/>
                  <a:gd name="T2" fmla="*/ 4 w 17"/>
                  <a:gd name="T3" fmla="*/ 0 h 24"/>
                  <a:gd name="T4" fmla="*/ 4 w 17"/>
                  <a:gd name="T5" fmla="*/ 7 h 24"/>
                  <a:gd name="T6" fmla="*/ 7 w 17"/>
                  <a:gd name="T7" fmla="*/ 7 h 24"/>
                  <a:gd name="T8" fmla="*/ 7 w 17"/>
                  <a:gd name="T9" fmla="*/ 5 h 24"/>
                  <a:gd name="T10" fmla="*/ 9 w 17"/>
                  <a:gd name="T11" fmla="*/ 5 h 24"/>
                  <a:gd name="T12" fmla="*/ 9 w 17"/>
                  <a:gd name="T13" fmla="*/ 4 h 24"/>
                  <a:gd name="T14" fmla="*/ 12 w 17"/>
                  <a:gd name="T15" fmla="*/ 4 h 24"/>
                  <a:gd name="T16" fmla="*/ 13 w 17"/>
                  <a:gd name="T17" fmla="*/ 4 h 24"/>
                  <a:gd name="T18" fmla="*/ 13 w 17"/>
                  <a:gd name="T19" fmla="*/ 5 h 24"/>
                  <a:gd name="T20" fmla="*/ 16 w 17"/>
                  <a:gd name="T21" fmla="*/ 5 h 24"/>
                  <a:gd name="T22" fmla="*/ 16 w 17"/>
                  <a:gd name="T23" fmla="*/ 7 h 24"/>
                  <a:gd name="T24" fmla="*/ 16 w 17"/>
                  <a:gd name="T25" fmla="*/ 19 h 24"/>
                  <a:gd name="T26" fmla="*/ 9 w 17"/>
                  <a:gd name="T27" fmla="*/ 21 h 24"/>
                  <a:gd name="T28" fmla="*/ 12 w 17"/>
                  <a:gd name="T29" fmla="*/ 19 h 24"/>
                  <a:gd name="T30" fmla="*/ 12 w 17"/>
                  <a:gd name="T31" fmla="*/ 7 h 24"/>
                  <a:gd name="T32" fmla="*/ 12 w 17"/>
                  <a:gd name="T33" fmla="*/ 5 h 24"/>
                  <a:gd name="T34" fmla="*/ 9 w 17"/>
                  <a:gd name="T35" fmla="*/ 5 h 24"/>
                  <a:gd name="T36" fmla="*/ 7 w 17"/>
                  <a:gd name="T37" fmla="*/ 5 h 24"/>
                  <a:gd name="T38" fmla="*/ 7 w 17"/>
                  <a:gd name="T39" fmla="*/ 7 h 24"/>
                  <a:gd name="T40" fmla="*/ 7 w 17"/>
                  <a:gd name="T41" fmla="*/ 9 h 24"/>
                  <a:gd name="T42" fmla="*/ 4 w 17"/>
                  <a:gd name="T43" fmla="*/ 9 h 24"/>
                  <a:gd name="T44" fmla="*/ 4 w 17"/>
                  <a:gd name="T45" fmla="*/ 11 h 24"/>
                  <a:gd name="T46" fmla="*/ 4 w 17"/>
                  <a:gd name="T47" fmla="*/ 21 h 24"/>
                  <a:gd name="T48" fmla="*/ 7 w 17"/>
                  <a:gd name="T49" fmla="*/ 21 h 24"/>
                  <a:gd name="T50" fmla="*/ 0 w 17"/>
                  <a:gd name="T51" fmla="*/ 23 h 24"/>
                  <a:gd name="T52" fmla="*/ 2 w 17"/>
                  <a:gd name="T53" fmla="*/ 23 h 24"/>
                  <a:gd name="T54" fmla="*/ 2 w 17"/>
                  <a:gd name="T55" fmla="*/ 2 h 24"/>
                  <a:gd name="T56" fmla="*/ 0 w 17"/>
                  <a:gd name="T57" fmla="*/ 4 h 24"/>
                  <a:gd name="T58" fmla="*/ 0 w 17"/>
                  <a:gd name="T59" fmla="*/ 2 h 2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17"/>
                  <a:gd name="T91" fmla="*/ 0 h 24"/>
                  <a:gd name="T92" fmla="*/ 17 w 17"/>
                  <a:gd name="T93" fmla="*/ 24 h 2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17" h="24">
                    <a:moveTo>
                      <a:pt x="0" y="2"/>
                    </a:moveTo>
                    <a:lnTo>
                      <a:pt x="4" y="0"/>
                    </a:lnTo>
                    <a:lnTo>
                      <a:pt x="4" y="7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9" y="4"/>
                    </a:lnTo>
                    <a:lnTo>
                      <a:pt x="12" y="4"/>
                    </a:lnTo>
                    <a:lnTo>
                      <a:pt x="13" y="4"/>
                    </a:lnTo>
                    <a:lnTo>
                      <a:pt x="13" y="5"/>
                    </a:lnTo>
                    <a:lnTo>
                      <a:pt x="16" y="5"/>
                    </a:lnTo>
                    <a:lnTo>
                      <a:pt x="16" y="7"/>
                    </a:lnTo>
                    <a:lnTo>
                      <a:pt x="16" y="19"/>
                    </a:lnTo>
                    <a:lnTo>
                      <a:pt x="9" y="21"/>
                    </a:lnTo>
                    <a:lnTo>
                      <a:pt x="12" y="19"/>
                    </a:lnTo>
                    <a:lnTo>
                      <a:pt x="12" y="7"/>
                    </a:lnTo>
                    <a:lnTo>
                      <a:pt x="12" y="5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7" y="9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4" y="21"/>
                    </a:lnTo>
                    <a:lnTo>
                      <a:pt x="7" y="21"/>
                    </a:lnTo>
                    <a:lnTo>
                      <a:pt x="0" y="23"/>
                    </a:lnTo>
                    <a:lnTo>
                      <a:pt x="2" y="23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2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64" name="Freeform 22"/>
              <p:cNvSpPr>
                <a:spLocks/>
              </p:cNvSpPr>
              <p:nvPr/>
            </p:nvSpPr>
            <p:spPr bwMode="auto">
              <a:xfrm>
                <a:off x="5184" y="3444"/>
                <a:ext cx="17" cy="24"/>
              </a:xfrm>
              <a:custGeom>
                <a:avLst/>
                <a:gdLst>
                  <a:gd name="T0" fmla="*/ 0 w 17"/>
                  <a:gd name="T1" fmla="*/ 8 h 24"/>
                  <a:gd name="T2" fmla="*/ 3 w 17"/>
                  <a:gd name="T3" fmla="*/ 6 h 24"/>
                  <a:gd name="T4" fmla="*/ 3 w 17"/>
                  <a:gd name="T5" fmla="*/ 4 h 24"/>
                  <a:gd name="T6" fmla="*/ 7 w 17"/>
                  <a:gd name="T7" fmla="*/ 4 h 24"/>
                  <a:gd name="T8" fmla="*/ 7 w 17"/>
                  <a:gd name="T9" fmla="*/ 2 h 24"/>
                  <a:gd name="T10" fmla="*/ 8 w 17"/>
                  <a:gd name="T11" fmla="*/ 2 h 24"/>
                  <a:gd name="T12" fmla="*/ 8 w 17"/>
                  <a:gd name="T13" fmla="*/ 0 h 24"/>
                  <a:gd name="T14" fmla="*/ 12 w 17"/>
                  <a:gd name="T15" fmla="*/ 0 h 24"/>
                  <a:gd name="T16" fmla="*/ 12 w 17"/>
                  <a:gd name="T17" fmla="*/ 21 h 24"/>
                  <a:gd name="T18" fmla="*/ 16 w 17"/>
                  <a:gd name="T19" fmla="*/ 21 h 24"/>
                  <a:gd name="T20" fmla="*/ 3 w 17"/>
                  <a:gd name="T21" fmla="*/ 23 h 24"/>
                  <a:gd name="T22" fmla="*/ 7 w 17"/>
                  <a:gd name="T23" fmla="*/ 21 h 24"/>
                  <a:gd name="T24" fmla="*/ 7 w 17"/>
                  <a:gd name="T25" fmla="*/ 4 h 24"/>
                  <a:gd name="T26" fmla="*/ 3 w 17"/>
                  <a:gd name="T27" fmla="*/ 6 h 24"/>
                  <a:gd name="T28" fmla="*/ 0 w 17"/>
                  <a:gd name="T29" fmla="*/ 8 h 2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7"/>
                  <a:gd name="T46" fmla="*/ 0 h 24"/>
                  <a:gd name="T47" fmla="*/ 17 w 17"/>
                  <a:gd name="T48" fmla="*/ 24 h 24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7" h="24">
                    <a:moveTo>
                      <a:pt x="0" y="8"/>
                    </a:moveTo>
                    <a:lnTo>
                      <a:pt x="3" y="6"/>
                    </a:lnTo>
                    <a:lnTo>
                      <a:pt x="3" y="4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2" y="21"/>
                    </a:lnTo>
                    <a:lnTo>
                      <a:pt x="16" y="21"/>
                    </a:lnTo>
                    <a:lnTo>
                      <a:pt x="3" y="23"/>
                    </a:lnTo>
                    <a:lnTo>
                      <a:pt x="7" y="21"/>
                    </a:lnTo>
                    <a:lnTo>
                      <a:pt x="7" y="4"/>
                    </a:lnTo>
                    <a:lnTo>
                      <a:pt x="3" y="6"/>
                    </a:lnTo>
                    <a:lnTo>
                      <a:pt x="0" y="8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65" name="Freeform 23"/>
              <p:cNvSpPr>
                <a:spLocks/>
              </p:cNvSpPr>
              <p:nvPr/>
            </p:nvSpPr>
            <p:spPr bwMode="auto">
              <a:xfrm>
                <a:off x="5193" y="3440"/>
                <a:ext cx="17" cy="24"/>
              </a:xfrm>
              <a:custGeom>
                <a:avLst/>
                <a:gdLst>
                  <a:gd name="T0" fmla="*/ 10 w 17"/>
                  <a:gd name="T1" fmla="*/ 12 h 24"/>
                  <a:gd name="T2" fmla="*/ 12 w 17"/>
                  <a:gd name="T3" fmla="*/ 14 h 24"/>
                  <a:gd name="T4" fmla="*/ 12 w 17"/>
                  <a:gd name="T5" fmla="*/ 18 h 24"/>
                  <a:gd name="T6" fmla="*/ 10 w 17"/>
                  <a:gd name="T7" fmla="*/ 21 h 24"/>
                  <a:gd name="T8" fmla="*/ 6 w 17"/>
                  <a:gd name="T9" fmla="*/ 21 h 24"/>
                  <a:gd name="T10" fmla="*/ 4 w 17"/>
                  <a:gd name="T11" fmla="*/ 19 h 24"/>
                  <a:gd name="T12" fmla="*/ 4 w 17"/>
                  <a:gd name="T13" fmla="*/ 16 h 24"/>
                  <a:gd name="T14" fmla="*/ 6 w 17"/>
                  <a:gd name="T15" fmla="*/ 14 h 24"/>
                  <a:gd name="T16" fmla="*/ 8 w 17"/>
                  <a:gd name="T17" fmla="*/ 12 h 24"/>
                  <a:gd name="T18" fmla="*/ 6 w 17"/>
                  <a:gd name="T19" fmla="*/ 0 h 24"/>
                  <a:gd name="T20" fmla="*/ 4 w 17"/>
                  <a:gd name="T21" fmla="*/ 2 h 24"/>
                  <a:gd name="T22" fmla="*/ 2 w 17"/>
                  <a:gd name="T23" fmla="*/ 4 h 24"/>
                  <a:gd name="T24" fmla="*/ 2 w 17"/>
                  <a:gd name="T25" fmla="*/ 8 h 24"/>
                  <a:gd name="T26" fmla="*/ 2 w 17"/>
                  <a:gd name="T27" fmla="*/ 12 h 24"/>
                  <a:gd name="T28" fmla="*/ 6 w 17"/>
                  <a:gd name="T29" fmla="*/ 12 h 24"/>
                  <a:gd name="T30" fmla="*/ 4 w 17"/>
                  <a:gd name="T31" fmla="*/ 14 h 24"/>
                  <a:gd name="T32" fmla="*/ 2 w 17"/>
                  <a:gd name="T33" fmla="*/ 16 h 24"/>
                  <a:gd name="T34" fmla="*/ 0 w 17"/>
                  <a:gd name="T35" fmla="*/ 19 h 24"/>
                  <a:gd name="T36" fmla="*/ 2 w 17"/>
                  <a:gd name="T37" fmla="*/ 23 h 24"/>
                  <a:gd name="T38" fmla="*/ 6 w 17"/>
                  <a:gd name="T39" fmla="*/ 23 h 24"/>
                  <a:gd name="T40" fmla="*/ 10 w 17"/>
                  <a:gd name="T41" fmla="*/ 21 h 24"/>
                  <a:gd name="T42" fmla="*/ 14 w 17"/>
                  <a:gd name="T43" fmla="*/ 19 h 24"/>
                  <a:gd name="T44" fmla="*/ 16 w 17"/>
                  <a:gd name="T45" fmla="*/ 18 h 24"/>
                  <a:gd name="T46" fmla="*/ 16 w 17"/>
                  <a:gd name="T47" fmla="*/ 14 h 24"/>
                  <a:gd name="T48" fmla="*/ 14 w 17"/>
                  <a:gd name="T49" fmla="*/ 12 h 24"/>
                  <a:gd name="T50" fmla="*/ 12 w 17"/>
                  <a:gd name="T51" fmla="*/ 10 h 24"/>
                  <a:gd name="T52" fmla="*/ 12 w 17"/>
                  <a:gd name="T53" fmla="*/ 10 h 24"/>
                  <a:gd name="T54" fmla="*/ 14 w 17"/>
                  <a:gd name="T55" fmla="*/ 8 h 24"/>
                  <a:gd name="T56" fmla="*/ 16 w 17"/>
                  <a:gd name="T57" fmla="*/ 4 h 24"/>
                  <a:gd name="T58" fmla="*/ 14 w 17"/>
                  <a:gd name="T59" fmla="*/ 2 h 24"/>
                  <a:gd name="T60" fmla="*/ 12 w 17"/>
                  <a:gd name="T61" fmla="*/ 0 h 24"/>
                  <a:gd name="T62" fmla="*/ 8 w 17"/>
                  <a:gd name="T63" fmla="*/ 0 h 24"/>
                  <a:gd name="T64" fmla="*/ 10 w 17"/>
                  <a:gd name="T65" fmla="*/ 2 h 24"/>
                  <a:gd name="T66" fmla="*/ 12 w 17"/>
                  <a:gd name="T67" fmla="*/ 4 h 24"/>
                  <a:gd name="T68" fmla="*/ 12 w 17"/>
                  <a:gd name="T69" fmla="*/ 8 h 24"/>
                  <a:gd name="T70" fmla="*/ 10 w 17"/>
                  <a:gd name="T71" fmla="*/ 10 h 24"/>
                  <a:gd name="T72" fmla="*/ 6 w 17"/>
                  <a:gd name="T73" fmla="*/ 12 h 24"/>
                  <a:gd name="T74" fmla="*/ 4 w 17"/>
                  <a:gd name="T75" fmla="*/ 10 h 24"/>
                  <a:gd name="T76" fmla="*/ 4 w 17"/>
                  <a:gd name="T77" fmla="*/ 6 h 24"/>
                  <a:gd name="T78" fmla="*/ 6 w 17"/>
                  <a:gd name="T79" fmla="*/ 4 h 24"/>
                  <a:gd name="T80" fmla="*/ 8 w 17"/>
                  <a:gd name="T81" fmla="*/ 2 h 24"/>
                  <a:gd name="T82" fmla="*/ 8 w 17"/>
                  <a:gd name="T83" fmla="*/ 12 h 2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"/>
                  <a:gd name="T127" fmla="*/ 0 h 24"/>
                  <a:gd name="T128" fmla="*/ 17 w 17"/>
                  <a:gd name="T129" fmla="*/ 24 h 2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" h="24">
                    <a:moveTo>
                      <a:pt x="8" y="12"/>
                    </a:moveTo>
                    <a:lnTo>
                      <a:pt x="10" y="12"/>
                    </a:lnTo>
                    <a:lnTo>
                      <a:pt x="12" y="12"/>
                    </a:lnTo>
                    <a:lnTo>
                      <a:pt x="12" y="14"/>
                    </a:lnTo>
                    <a:lnTo>
                      <a:pt x="12" y="16"/>
                    </a:lnTo>
                    <a:lnTo>
                      <a:pt x="12" y="18"/>
                    </a:lnTo>
                    <a:lnTo>
                      <a:pt x="12" y="19"/>
                    </a:lnTo>
                    <a:lnTo>
                      <a:pt x="10" y="21"/>
                    </a:lnTo>
                    <a:lnTo>
                      <a:pt x="8" y="21"/>
                    </a:lnTo>
                    <a:lnTo>
                      <a:pt x="6" y="21"/>
                    </a:lnTo>
                    <a:lnTo>
                      <a:pt x="4" y="21"/>
                    </a:lnTo>
                    <a:lnTo>
                      <a:pt x="4" y="19"/>
                    </a:lnTo>
                    <a:lnTo>
                      <a:pt x="4" y="18"/>
                    </a:lnTo>
                    <a:lnTo>
                      <a:pt x="4" y="16"/>
                    </a:lnTo>
                    <a:lnTo>
                      <a:pt x="4" y="14"/>
                    </a:lnTo>
                    <a:lnTo>
                      <a:pt x="6" y="14"/>
                    </a:lnTo>
                    <a:lnTo>
                      <a:pt x="6" y="12"/>
                    </a:lnTo>
                    <a:lnTo>
                      <a:pt x="8" y="1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0" y="18"/>
                    </a:lnTo>
                    <a:lnTo>
                      <a:pt x="0" y="19"/>
                    </a:lnTo>
                    <a:lnTo>
                      <a:pt x="2" y="21"/>
                    </a:lnTo>
                    <a:lnTo>
                      <a:pt x="2" y="23"/>
                    </a:lnTo>
                    <a:lnTo>
                      <a:pt x="4" y="23"/>
                    </a:lnTo>
                    <a:lnTo>
                      <a:pt x="6" y="23"/>
                    </a:lnTo>
                    <a:lnTo>
                      <a:pt x="8" y="23"/>
                    </a:lnTo>
                    <a:lnTo>
                      <a:pt x="10" y="21"/>
                    </a:lnTo>
                    <a:lnTo>
                      <a:pt x="12" y="21"/>
                    </a:lnTo>
                    <a:lnTo>
                      <a:pt x="14" y="19"/>
                    </a:lnTo>
                    <a:lnTo>
                      <a:pt x="14" y="18"/>
                    </a:lnTo>
                    <a:lnTo>
                      <a:pt x="16" y="18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16" y="12"/>
                    </a:lnTo>
                    <a:lnTo>
                      <a:pt x="14" y="12"/>
                    </a:lnTo>
                    <a:lnTo>
                      <a:pt x="14" y="10"/>
                    </a:lnTo>
                    <a:lnTo>
                      <a:pt x="12" y="10"/>
                    </a:lnTo>
                    <a:lnTo>
                      <a:pt x="10" y="10"/>
                    </a:lnTo>
                    <a:lnTo>
                      <a:pt x="12" y="10"/>
                    </a:lnTo>
                    <a:lnTo>
                      <a:pt x="12" y="8"/>
                    </a:lnTo>
                    <a:lnTo>
                      <a:pt x="14" y="8"/>
                    </a:lnTo>
                    <a:lnTo>
                      <a:pt x="14" y="6"/>
                    </a:lnTo>
                    <a:lnTo>
                      <a:pt x="16" y="4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4"/>
                    </a:lnTo>
                    <a:lnTo>
                      <a:pt x="12" y="6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10" y="10"/>
                    </a:lnTo>
                    <a:lnTo>
                      <a:pt x="8" y="10"/>
                    </a:lnTo>
                    <a:lnTo>
                      <a:pt x="6" y="12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12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66" name="Freeform 24"/>
              <p:cNvSpPr>
                <a:spLocks/>
              </p:cNvSpPr>
              <p:nvPr/>
            </p:nvSpPr>
            <p:spPr bwMode="auto">
              <a:xfrm>
                <a:off x="5211" y="3435"/>
                <a:ext cx="17" cy="24"/>
              </a:xfrm>
              <a:custGeom>
                <a:avLst/>
                <a:gdLst>
                  <a:gd name="T0" fmla="*/ 6 w 17"/>
                  <a:gd name="T1" fmla="*/ 1 h 24"/>
                  <a:gd name="T2" fmla="*/ 8 w 17"/>
                  <a:gd name="T3" fmla="*/ 1 h 24"/>
                  <a:gd name="T4" fmla="*/ 11 w 17"/>
                  <a:gd name="T5" fmla="*/ 1 h 24"/>
                  <a:gd name="T6" fmla="*/ 11 w 17"/>
                  <a:gd name="T7" fmla="*/ 3 h 24"/>
                  <a:gd name="T8" fmla="*/ 11 w 17"/>
                  <a:gd name="T9" fmla="*/ 5 h 24"/>
                  <a:gd name="T10" fmla="*/ 11 w 17"/>
                  <a:gd name="T11" fmla="*/ 7 h 24"/>
                  <a:gd name="T12" fmla="*/ 11 w 17"/>
                  <a:gd name="T13" fmla="*/ 11 h 24"/>
                  <a:gd name="T14" fmla="*/ 11 w 17"/>
                  <a:gd name="T15" fmla="*/ 13 h 24"/>
                  <a:gd name="T16" fmla="*/ 11 w 17"/>
                  <a:gd name="T17" fmla="*/ 15 h 24"/>
                  <a:gd name="T18" fmla="*/ 11 w 17"/>
                  <a:gd name="T19" fmla="*/ 17 h 24"/>
                  <a:gd name="T20" fmla="*/ 11 w 17"/>
                  <a:gd name="T21" fmla="*/ 19 h 24"/>
                  <a:gd name="T22" fmla="*/ 8 w 17"/>
                  <a:gd name="T23" fmla="*/ 21 h 24"/>
                  <a:gd name="T24" fmla="*/ 8 w 17"/>
                  <a:gd name="T25" fmla="*/ 23 h 24"/>
                  <a:gd name="T26" fmla="*/ 6 w 17"/>
                  <a:gd name="T27" fmla="*/ 23 h 24"/>
                  <a:gd name="T28" fmla="*/ 3 w 17"/>
                  <a:gd name="T29" fmla="*/ 23 h 24"/>
                  <a:gd name="T30" fmla="*/ 3 w 17"/>
                  <a:gd name="T31" fmla="*/ 21 h 24"/>
                  <a:gd name="T32" fmla="*/ 3 w 17"/>
                  <a:gd name="T33" fmla="*/ 19 h 24"/>
                  <a:gd name="T34" fmla="*/ 1 w 17"/>
                  <a:gd name="T35" fmla="*/ 15 h 24"/>
                  <a:gd name="T36" fmla="*/ 1 w 17"/>
                  <a:gd name="T37" fmla="*/ 13 h 24"/>
                  <a:gd name="T38" fmla="*/ 1 w 17"/>
                  <a:gd name="T39" fmla="*/ 9 h 24"/>
                  <a:gd name="T40" fmla="*/ 3 w 17"/>
                  <a:gd name="T41" fmla="*/ 7 h 24"/>
                  <a:gd name="T42" fmla="*/ 3 w 17"/>
                  <a:gd name="T43" fmla="*/ 5 h 24"/>
                  <a:gd name="T44" fmla="*/ 3 w 17"/>
                  <a:gd name="T45" fmla="*/ 3 h 24"/>
                  <a:gd name="T46" fmla="*/ 3 w 17"/>
                  <a:gd name="T47" fmla="*/ 1 h 24"/>
                  <a:gd name="T48" fmla="*/ 6 w 17"/>
                  <a:gd name="T49" fmla="*/ 1 h 24"/>
                  <a:gd name="T50" fmla="*/ 6 w 17"/>
                  <a:gd name="T51" fmla="*/ 0 h 24"/>
                  <a:gd name="T52" fmla="*/ 3 w 17"/>
                  <a:gd name="T53" fmla="*/ 1 h 24"/>
                  <a:gd name="T54" fmla="*/ 1 w 17"/>
                  <a:gd name="T55" fmla="*/ 3 h 24"/>
                  <a:gd name="T56" fmla="*/ 1 w 17"/>
                  <a:gd name="T57" fmla="*/ 5 h 24"/>
                  <a:gd name="T58" fmla="*/ 0 w 17"/>
                  <a:gd name="T59" fmla="*/ 7 h 24"/>
                  <a:gd name="T60" fmla="*/ 0 w 17"/>
                  <a:gd name="T61" fmla="*/ 9 h 24"/>
                  <a:gd name="T62" fmla="*/ 0 w 17"/>
                  <a:gd name="T63" fmla="*/ 11 h 24"/>
                  <a:gd name="T64" fmla="*/ 0 w 17"/>
                  <a:gd name="T65" fmla="*/ 13 h 24"/>
                  <a:gd name="T66" fmla="*/ 0 w 17"/>
                  <a:gd name="T67" fmla="*/ 17 h 24"/>
                  <a:gd name="T68" fmla="*/ 0 w 17"/>
                  <a:gd name="T69" fmla="*/ 19 h 24"/>
                  <a:gd name="T70" fmla="*/ 0 w 17"/>
                  <a:gd name="T71" fmla="*/ 21 h 24"/>
                  <a:gd name="T72" fmla="*/ 1 w 17"/>
                  <a:gd name="T73" fmla="*/ 21 h 24"/>
                  <a:gd name="T74" fmla="*/ 1 w 17"/>
                  <a:gd name="T75" fmla="*/ 23 h 24"/>
                  <a:gd name="T76" fmla="*/ 3 w 17"/>
                  <a:gd name="T77" fmla="*/ 23 h 24"/>
                  <a:gd name="T78" fmla="*/ 6 w 17"/>
                  <a:gd name="T79" fmla="*/ 23 h 24"/>
                  <a:gd name="T80" fmla="*/ 8 w 17"/>
                  <a:gd name="T81" fmla="*/ 23 h 24"/>
                  <a:gd name="T82" fmla="*/ 11 w 17"/>
                  <a:gd name="T83" fmla="*/ 21 h 24"/>
                  <a:gd name="T84" fmla="*/ 11 w 17"/>
                  <a:gd name="T85" fmla="*/ 19 h 24"/>
                  <a:gd name="T86" fmla="*/ 13 w 17"/>
                  <a:gd name="T87" fmla="*/ 19 h 24"/>
                  <a:gd name="T88" fmla="*/ 13 w 17"/>
                  <a:gd name="T89" fmla="*/ 17 h 24"/>
                  <a:gd name="T90" fmla="*/ 16 w 17"/>
                  <a:gd name="T91" fmla="*/ 15 h 24"/>
                  <a:gd name="T92" fmla="*/ 16 w 17"/>
                  <a:gd name="T93" fmla="*/ 11 h 24"/>
                  <a:gd name="T94" fmla="*/ 16 w 17"/>
                  <a:gd name="T95" fmla="*/ 9 h 24"/>
                  <a:gd name="T96" fmla="*/ 16 w 17"/>
                  <a:gd name="T97" fmla="*/ 7 h 24"/>
                  <a:gd name="T98" fmla="*/ 16 w 17"/>
                  <a:gd name="T99" fmla="*/ 5 h 24"/>
                  <a:gd name="T100" fmla="*/ 13 w 17"/>
                  <a:gd name="T101" fmla="*/ 3 h 24"/>
                  <a:gd name="T102" fmla="*/ 13 w 17"/>
                  <a:gd name="T103" fmla="*/ 1 h 24"/>
                  <a:gd name="T104" fmla="*/ 11 w 17"/>
                  <a:gd name="T105" fmla="*/ 1 h 24"/>
                  <a:gd name="T106" fmla="*/ 11 w 17"/>
                  <a:gd name="T107" fmla="*/ 0 h 24"/>
                  <a:gd name="T108" fmla="*/ 8 w 17"/>
                  <a:gd name="T109" fmla="*/ 0 h 24"/>
                  <a:gd name="T110" fmla="*/ 6 w 17"/>
                  <a:gd name="T111" fmla="*/ 0 h 24"/>
                  <a:gd name="T112" fmla="*/ 6 w 17"/>
                  <a:gd name="T113" fmla="*/ 1 h 2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7"/>
                  <a:gd name="T172" fmla="*/ 0 h 24"/>
                  <a:gd name="T173" fmla="*/ 17 w 17"/>
                  <a:gd name="T174" fmla="*/ 24 h 24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7" h="24">
                    <a:moveTo>
                      <a:pt x="6" y="1"/>
                    </a:moveTo>
                    <a:lnTo>
                      <a:pt x="8" y="1"/>
                    </a:lnTo>
                    <a:lnTo>
                      <a:pt x="11" y="1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11" y="7"/>
                    </a:lnTo>
                    <a:lnTo>
                      <a:pt x="11" y="11"/>
                    </a:lnTo>
                    <a:lnTo>
                      <a:pt x="11" y="13"/>
                    </a:lnTo>
                    <a:lnTo>
                      <a:pt x="11" y="15"/>
                    </a:lnTo>
                    <a:lnTo>
                      <a:pt x="11" y="17"/>
                    </a:lnTo>
                    <a:lnTo>
                      <a:pt x="11" y="19"/>
                    </a:lnTo>
                    <a:lnTo>
                      <a:pt x="8" y="21"/>
                    </a:lnTo>
                    <a:lnTo>
                      <a:pt x="8" y="23"/>
                    </a:lnTo>
                    <a:lnTo>
                      <a:pt x="6" y="23"/>
                    </a:lnTo>
                    <a:lnTo>
                      <a:pt x="3" y="23"/>
                    </a:lnTo>
                    <a:lnTo>
                      <a:pt x="3" y="21"/>
                    </a:lnTo>
                    <a:lnTo>
                      <a:pt x="3" y="19"/>
                    </a:lnTo>
                    <a:lnTo>
                      <a:pt x="1" y="15"/>
                    </a:lnTo>
                    <a:lnTo>
                      <a:pt x="1" y="13"/>
                    </a:lnTo>
                    <a:lnTo>
                      <a:pt x="1" y="9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3" y="1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1" y="21"/>
                    </a:lnTo>
                    <a:lnTo>
                      <a:pt x="1" y="23"/>
                    </a:lnTo>
                    <a:lnTo>
                      <a:pt x="3" y="23"/>
                    </a:lnTo>
                    <a:lnTo>
                      <a:pt x="6" y="23"/>
                    </a:lnTo>
                    <a:lnTo>
                      <a:pt x="8" y="23"/>
                    </a:lnTo>
                    <a:lnTo>
                      <a:pt x="11" y="21"/>
                    </a:lnTo>
                    <a:lnTo>
                      <a:pt x="11" y="19"/>
                    </a:lnTo>
                    <a:lnTo>
                      <a:pt x="13" y="19"/>
                    </a:lnTo>
                    <a:lnTo>
                      <a:pt x="13" y="17"/>
                    </a:lnTo>
                    <a:lnTo>
                      <a:pt x="16" y="15"/>
                    </a:lnTo>
                    <a:lnTo>
                      <a:pt x="16" y="11"/>
                    </a:lnTo>
                    <a:lnTo>
                      <a:pt x="16" y="9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13" y="3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1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67" name="Freeform 25"/>
              <p:cNvSpPr>
                <a:spLocks/>
              </p:cNvSpPr>
              <p:nvPr/>
            </p:nvSpPr>
            <p:spPr bwMode="auto">
              <a:xfrm>
                <a:off x="4943" y="3567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7 h 24"/>
                  <a:gd name="T4" fmla="*/ 0 w 22"/>
                  <a:gd name="T5" fmla="*/ 23 h 24"/>
                  <a:gd name="T6" fmla="*/ 3 w 22"/>
                  <a:gd name="T7" fmla="*/ 23 h 24"/>
                  <a:gd name="T8" fmla="*/ 7 w 22"/>
                  <a:gd name="T9" fmla="*/ 23 h 24"/>
                  <a:gd name="T10" fmla="*/ 15 w 22"/>
                  <a:gd name="T11" fmla="*/ 21 h 24"/>
                  <a:gd name="T12" fmla="*/ 15 w 22"/>
                  <a:gd name="T13" fmla="*/ 19 h 24"/>
                  <a:gd name="T14" fmla="*/ 19 w 22"/>
                  <a:gd name="T15" fmla="*/ 19 h 24"/>
                  <a:gd name="T16" fmla="*/ 19 w 22"/>
                  <a:gd name="T17" fmla="*/ 17 h 24"/>
                  <a:gd name="T18" fmla="*/ 21 w 22"/>
                  <a:gd name="T19" fmla="*/ 17 h 24"/>
                  <a:gd name="T20" fmla="*/ 21 w 22"/>
                  <a:gd name="T21" fmla="*/ 0 h 2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2"/>
                  <a:gd name="T34" fmla="*/ 0 h 24"/>
                  <a:gd name="T35" fmla="*/ 22 w 22"/>
                  <a:gd name="T36" fmla="*/ 24 h 2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2" h="24">
                    <a:moveTo>
                      <a:pt x="21" y="0"/>
                    </a:moveTo>
                    <a:lnTo>
                      <a:pt x="0" y="7"/>
                    </a:lnTo>
                    <a:lnTo>
                      <a:pt x="0" y="23"/>
                    </a:lnTo>
                    <a:lnTo>
                      <a:pt x="3" y="23"/>
                    </a:lnTo>
                    <a:lnTo>
                      <a:pt x="7" y="23"/>
                    </a:lnTo>
                    <a:lnTo>
                      <a:pt x="15" y="21"/>
                    </a:lnTo>
                    <a:lnTo>
                      <a:pt x="15" y="19"/>
                    </a:lnTo>
                    <a:lnTo>
                      <a:pt x="19" y="19"/>
                    </a:lnTo>
                    <a:lnTo>
                      <a:pt x="19" y="17"/>
                    </a:lnTo>
                    <a:lnTo>
                      <a:pt x="21" y="17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68" name="Freeform 26"/>
              <p:cNvSpPr>
                <a:spLocks/>
              </p:cNvSpPr>
              <p:nvPr/>
            </p:nvSpPr>
            <p:spPr bwMode="auto">
              <a:xfrm>
                <a:off x="4992" y="3551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8 h 24"/>
                  <a:gd name="T4" fmla="*/ 0 w 22"/>
                  <a:gd name="T5" fmla="*/ 23 h 24"/>
                  <a:gd name="T6" fmla="*/ 4 w 22"/>
                  <a:gd name="T7" fmla="*/ 21 h 24"/>
                  <a:gd name="T8" fmla="*/ 4 w 22"/>
                  <a:gd name="T9" fmla="*/ 23 h 24"/>
                  <a:gd name="T10" fmla="*/ 6 w 22"/>
                  <a:gd name="T11" fmla="*/ 21 h 24"/>
                  <a:gd name="T12" fmla="*/ 6 w 22"/>
                  <a:gd name="T13" fmla="*/ 23 h 24"/>
                  <a:gd name="T14" fmla="*/ 14 w 22"/>
                  <a:gd name="T15" fmla="*/ 21 h 24"/>
                  <a:gd name="T16" fmla="*/ 14 w 22"/>
                  <a:gd name="T17" fmla="*/ 19 h 24"/>
                  <a:gd name="T18" fmla="*/ 18 w 22"/>
                  <a:gd name="T19" fmla="*/ 19 h 24"/>
                  <a:gd name="T20" fmla="*/ 18 w 22"/>
                  <a:gd name="T21" fmla="*/ 18 h 24"/>
                  <a:gd name="T22" fmla="*/ 21 w 22"/>
                  <a:gd name="T23" fmla="*/ 16 h 24"/>
                  <a:gd name="T24" fmla="*/ 21 w 22"/>
                  <a:gd name="T25" fmla="*/ 0 h 2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2"/>
                  <a:gd name="T40" fmla="*/ 0 h 24"/>
                  <a:gd name="T41" fmla="*/ 22 w 22"/>
                  <a:gd name="T42" fmla="*/ 24 h 2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2" h="24">
                    <a:moveTo>
                      <a:pt x="21" y="0"/>
                    </a:moveTo>
                    <a:lnTo>
                      <a:pt x="0" y="8"/>
                    </a:lnTo>
                    <a:lnTo>
                      <a:pt x="0" y="23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6" y="21"/>
                    </a:lnTo>
                    <a:lnTo>
                      <a:pt x="6" y="23"/>
                    </a:lnTo>
                    <a:lnTo>
                      <a:pt x="14" y="21"/>
                    </a:lnTo>
                    <a:lnTo>
                      <a:pt x="14" y="19"/>
                    </a:lnTo>
                    <a:lnTo>
                      <a:pt x="18" y="19"/>
                    </a:lnTo>
                    <a:lnTo>
                      <a:pt x="18" y="18"/>
                    </a:lnTo>
                    <a:lnTo>
                      <a:pt x="21" y="16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69" name="Freeform 27"/>
              <p:cNvSpPr>
                <a:spLocks/>
              </p:cNvSpPr>
              <p:nvPr/>
            </p:nvSpPr>
            <p:spPr bwMode="auto">
              <a:xfrm>
                <a:off x="5040" y="3536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6 h 24"/>
                  <a:gd name="T4" fmla="*/ 0 w 22"/>
                  <a:gd name="T5" fmla="*/ 23 h 24"/>
                  <a:gd name="T6" fmla="*/ 4 w 22"/>
                  <a:gd name="T7" fmla="*/ 21 h 24"/>
                  <a:gd name="T8" fmla="*/ 4 w 22"/>
                  <a:gd name="T9" fmla="*/ 23 h 24"/>
                  <a:gd name="T10" fmla="*/ 8 w 22"/>
                  <a:gd name="T11" fmla="*/ 21 h 24"/>
                  <a:gd name="T12" fmla="*/ 8 w 22"/>
                  <a:gd name="T13" fmla="*/ 23 h 24"/>
                  <a:gd name="T14" fmla="*/ 15 w 22"/>
                  <a:gd name="T15" fmla="*/ 21 h 24"/>
                  <a:gd name="T16" fmla="*/ 15 w 22"/>
                  <a:gd name="T17" fmla="*/ 19 h 24"/>
                  <a:gd name="T18" fmla="*/ 17 w 22"/>
                  <a:gd name="T19" fmla="*/ 17 h 24"/>
                  <a:gd name="T20" fmla="*/ 21 w 22"/>
                  <a:gd name="T21" fmla="*/ 15 h 24"/>
                  <a:gd name="T22" fmla="*/ 21 w 22"/>
                  <a:gd name="T23" fmla="*/ 0 h 2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"/>
                  <a:gd name="T37" fmla="*/ 0 h 24"/>
                  <a:gd name="T38" fmla="*/ 22 w 22"/>
                  <a:gd name="T39" fmla="*/ 24 h 2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" h="24">
                    <a:moveTo>
                      <a:pt x="21" y="0"/>
                    </a:moveTo>
                    <a:lnTo>
                      <a:pt x="0" y="6"/>
                    </a:lnTo>
                    <a:lnTo>
                      <a:pt x="0" y="23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8" y="21"/>
                    </a:lnTo>
                    <a:lnTo>
                      <a:pt x="8" y="23"/>
                    </a:lnTo>
                    <a:lnTo>
                      <a:pt x="15" y="21"/>
                    </a:lnTo>
                    <a:lnTo>
                      <a:pt x="15" y="19"/>
                    </a:lnTo>
                    <a:lnTo>
                      <a:pt x="17" y="17"/>
                    </a:lnTo>
                    <a:lnTo>
                      <a:pt x="21" y="15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70" name="Freeform 28"/>
              <p:cNvSpPr>
                <a:spLocks/>
              </p:cNvSpPr>
              <p:nvPr/>
            </p:nvSpPr>
            <p:spPr bwMode="auto">
              <a:xfrm>
                <a:off x="5090" y="3519"/>
                <a:ext cx="22" cy="26"/>
              </a:xfrm>
              <a:custGeom>
                <a:avLst/>
                <a:gdLst>
                  <a:gd name="T0" fmla="*/ 21 w 22"/>
                  <a:gd name="T1" fmla="*/ 0 h 26"/>
                  <a:gd name="T2" fmla="*/ 0 w 22"/>
                  <a:gd name="T3" fmla="*/ 7 h 26"/>
                  <a:gd name="T4" fmla="*/ 0 w 22"/>
                  <a:gd name="T5" fmla="*/ 23 h 26"/>
                  <a:gd name="T6" fmla="*/ 2 w 22"/>
                  <a:gd name="T7" fmla="*/ 23 h 26"/>
                  <a:gd name="T8" fmla="*/ 6 w 22"/>
                  <a:gd name="T9" fmla="*/ 23 h 26"/>
                  <a:gd name="T10" fmla="*/ 6 w 22"/>
                  <a:gd name="T11" fmla="*/ 25 h 26"/>
                  <a:gd name="T12" fmla="*/ 13 w 22"/>
                  <a:gd name="T13" fmla="*/ 21 h 26"/>
                  <a:gd name="T14" fmla="*/ 17 w 22"/>
                  <a:gd name="T15" fmla="*/ 19 h 26"/>
                  <a:gd name="T16" fmla="*/ 17 w 22"/>
                  <a:gd name="T17" fmla="*/ 17 h 26"/>
                  <a:gd name="T18" fmla="*/ 21 w 22"/>
                  <a:gd name="T19" fmla="*/ 17 h 26"/>
                  <a:gd name="T20" fmla="*/ 21 w 22"/>
                  <a:gd name="T21" fmla="*/ 0 h 2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2"/>
                  <a:gd name="T34" fmla="*/ 0 h 26"/>
                  <a:gd name="T35" fmla="*/ 22 w 22"/>
                  <a:gd name="T36" fmla="*/ 26 h 2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2" h="26">
                    <a:moveTo>
                      <a:pt x="21" y="0"/>
                    </a:moveTo>
                    <a:lnTo>
                      <a:pt x="0" y="7"/>
                    </a:lnTo>
                    <a:lnTo>
                      <a:pt x="0" y="23"/>
                    </a:lnTo>
                    <a:lnTo>
                      <a:pt x="2" y="23"/>
                    </a:lnTo>
                    <a:lnTo>
                      <a:pt x="6" y="23"/>
                    </a:lnTo>
                    <a:lnTo>
                      <a:pt x="6" y="25"/>
                    </a:lnTo>
                    <a:lnTo>
                      <a:pt x="13" y="21"/>
                    </a:lnTo>
                    <a:lnTo>
                      <a:pt x="17" y="19"/>
                    </a:lnTo>
                    <a:lnTo>
                      <a:pt x="17" y="17"/>
                    </a:lnTo>
                    <a:lnTo>
                      <a:pt x="21" y="17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71" name="Freeform 29"/>
              <p:cNvSpPr>
                <a:spLocks/>
              </p:cNvSpPr>
              <p:nvPr/>
            </p:nvSpPr>
            <p:spPr bwMode="auto">
              <a:xfrm>
                <a:off x="5138" y="3503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8 h 24"/>
                  <a:gd name="T4" fmla="*/ 0 w 22"/>
                  <a:gd name="T5" fmla="*/ 23 h 24"/>
                  <a:gd name="T6" fmla="*/ 4 w 22"/>
                  <a:gd name="T7" fmla="*/ 22 h 24"/>
                  <a:gd name="T8" fmla="*/ 4 w 22"/>
                  <a:gd name="T9" fmla="*/ 23 h 24"/>
                  <a:gd name="T10" fmla="*/ 7 w 22"/>
                  <a:gd name="T11" fmla="*/ 23 h 24"/>
                  <a:gd name="T12" fmla="*/ 15 w 22"/>
                  <a:gd name="T13" fmla="*/ 22 h 24"/>
                  <a:gd name="T14" fmla="*/ 15 w 22"/>
                  <a:gd name="T15" fmla="*/ 20 h 24"/>
                  <a:gd name="T16" fmla="*/ 17 w 22"/>
                  <a:gd name="T17" fmla="*/ 20 h 24"/>
                  <a:gd name="T18" fmla="*/ 17 w 22"/>
                  <a:gd name="T19" fmla="*/ 18 h 24"/>
                  <a:gd name="T20" fmla="*/ 21 w 22"/>
                  <a:gd name="T21" fmla="*/ 18 h 24"/>
                  <a:gd name="T22" fmla="*/ 21 w 22"/>
                  <a:gd name="T23" fmla="*/ 0 h 2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"/>
                  <a:gd name="T37" fmla="*/ 0 h 24"/>
                  <a:gd name="T38" fmla="*/ 22 w 22"/>
                  <a:gd name="T39" fmla="*/ 24 h 2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" h="24">
                    <a:moveTo>
                      <a:pt x="21" y="0"/>
                    </a:moveTo>
                    <a:lnTo>
                      <a:pt x="0" y="8"/>
                    </a:lnTo>
                    <a:lnTo>
                      <a:pt x="0" y="23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7" y="23"/>
                    </a:lnTo>
                    <a:lnTo>
                      <a:pt x="15" y="22"/>
                    </a:lnTo>
                    <a:lnTo>
                      <a:pt x="15" y="20"/>
                    </a:lnTo>
                    <a:lnTo>
                      <a:pt x="17" y="20"/>
                    </a:lnTo>
                    <a:lnTo>
                      <a:pt x="17" y="18"/>
                    </a:lnTo>
                    <a:lnTo>
                      <a:pt x="21" y="18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72" name="Freeform 30"/>
              <p:cNvSpPr>
                <a:spLocks/>
              </p:cNvSpPr>
              <p:nvPr/>
            </p:nvSpPr>
            <p:spPr bwMode="auto">
              <a:xfrm>
                <a:off x="5188" y="3488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8 h 24"/>
                  <a:gd name="T4" fmla="*/ 0 w 22"/>
                  <a:gd name="T5" fmla="*/ 23 h 24"/>
                  <a:gd name="T6" fmla="*/ 1 w 22"/>
                  <a:gd name="T7" fmla="*/ 21 h 24"/>
                  <a:gd name="T8" fmla="*/ 1 w 22"/>
                  <a:gd name="T9" fmla="*/ 23 h 24"/>
                  <a:gd name="T10" fmla="*/ 5 w 22"/>
                  <a:gd name="T11" fmla="*/ 21 h 24"/>
                  <a:gd name="T12" fmla="*/ 5 w 22"/>
                  <a:gd name="T13" fmla="*/ 23 h 24"/>
                  <a:gd name="T14" fmla="*/ 13 w 22"/>
                  <a:gd name="T15" fmla="*/ 21 h 24"/>
                  <a:gd name="T16" fmla="*/ 13 w 22"/>
                  <a:gd name="T17" fmla="*/ 19 h 24"/>
                  <a:gd name="T18" fmla="*/ 17 w 22"/>
                  <a:gd name="T19" fmla="*/ 19 h 24"/>
                  <a:gd name="T20" fmla="*/ 17 w 22"/>
                  <a:gd name="T21" fmla="*/ 17 h 24"/>
                  <a:gd name="T22" fmla="*/ 21 w 22"/>
                  <a:gd name="T23" fmla="*/ 15 h 24"/>
                  <a:gd name="T24" fmla="*/ 21 w 22"/>
                  <a:gd name="T25" fmla="*/ 0 h 2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2"/>
                  <a:gd name="T40" fmla="*/ 0 h 24"/>
                  <a:gd name="T41" fmla="*/ 22 w 22"/>
                  <a:gd name="T42" fmla="*/ 24 h 2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2" h="24">
                    <a:moveTo>
                      <a:pt x="21" y="0"/>
                    </a:moveTo>
                    <a:lnTo>
                      <a:pt x="0" y="8"/>
                    </a:lnTo>
                    <a:lnTo>
                      <a:pt x="0" y="23"/>
                    </a:lnTo>
                    <a:lnTo>
                      <a:pt x="1" y="21"/>
                    </a:lnTo>
                    <a:lnTo>
                      <a:pt x="1" y="23"/>
                    </a:lnTo>
                    <a:lnTo>
                      <a:pt x="5" y="21"/>
                    </a:lnTo>
                    <a:lnTo>
                      <a:pt x="5" y="23"/>
                    </a:lnTo>
                    <a:lnTo>
                      <a:pt x="13" y="21"/>
                    </a:lnTo>
                    <a:lnTo>
                      <a:pt x="13" y="19"/>
                    </a:lnTo>
                    <a:lnTo>
                      <a:pt x="17" y="19"/>
                    </a:lnTo>
                    <a:lnTo>
                      <a:pt x="17" y="17"/>
                    </a:lnTo>
                    <a:lnTo>
                      <a:pt x="21" y="15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73" name="Freeform 31"/>
              <p:cNvSpPr>
                <a:spLocks/>
              </p:cNvSpPr>
              <p:nvPr/>
            </p:nvSpPr>
            <p:spPr bwMode="auto">
              <a:xfrm>
                <a:off x="5235" y="3473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6 h 24"/>
                  <a:gd name="T4" fmla="*/ 0 w 22"/>
                  <a:gd name="T5" fmla="*/ 23 h 24"/>
                  <a:gd name="T6" fmla="*/ 4 w 22"/>
                  <a:gd name="T7" fmla="*/ 21 h 24"/>
                  <a:gd name="T8" fmla="*/ 4 w 22"/>
                  <a:gd name="T9" fmla="*/ 23 h 24"/>
                  <a:gd name="T10" fmla="*/ 8 w 22"/>
                  <a:gd name="T11" fmla="*/ 21 h 24"/>
                  <a:gd name="T12" fmla="*/ 8 w 22"/>
                  <a:gd name="T13" fmla="*/ 23 h 24"/>
                  <a:gd name="T14" fmla="*/ 14 w 22"/>
                  <a:gd name="T15" fmla="*/ 21 h 24"/>
                  <a:gd name="T16" fmla="*/ 14 w 22"/>
                  <a:gd name="T17" fmla="*/ 19 h 24"/>
                  <a:gd name="T18" fmla="*/ 18 w 22"/>
                  <a:gd name="T19" fmla="*/ 17 h 24"/>
                  <a:gd name="T20" fmla="*/ 21 w 22"/>
                  <a:gd name="T21" fmla="*/ 15 h 24"/>
                  <a:gd name="T22" fmla="*/ 21 w 22"/>
                  <a:gd name="T23" fmla="*/ 0 h 2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"/>
                  <a:gd name="T37" fmla="*/ 0 h 24"/>
                  <a:gd name="T38" fmla="*/ 22 w 22"/>
                  <a:gd name="T39" fmla="*/ 24 h 2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" h="24">
                    <a:moveTo>
                      <a:pt x="21" y="0"/>
                    </a:moveTo>
                    <a:lnTo>
                      <a:pt x="0" y="6"/>
                    </a:lnTo>
                    <a:lnTo>
                      <a:pt x="0" y="23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8" y="21"/>
                    </a:lnTo>
                    <a:lnTo>
                      <a:pt x="8" y="23"/>
                    </a:lnTo>
                    <a:lnTo>
                      <a:pt x="14" y="21"/>
                    </a:lnTo>
                    <a:lnTo>
                      <a:pt x="14" y="19"/>
                    </a:lnTo>
                    <a:lnTo>
                      <a:pt x="18" y="17"/>
                    </a:lnTo>
                    <a:lnTo>
                      <a:pt x="21" y="15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74" name="Freeform 32"/>
              <p:cNvSpPr>
                <a:spLocks/>
              </p:cNvSpPr>
              <p:nvPr/>
            </p:nvSpPr>
            <p:spPr bwMode="auto">
              <a:xfrm>
                <a:off x="5283" y="3456"/>
                <a:ext cx="22" cy="26"/>
              </a:xfrm>
              <a:custGeom>
                <a:avLst/>
                <a:gdLst>
                  <a:gd name="T0" fmla="*/ 21 w 22"/>
                  <a:gd name="T1" fmla="*/ 0 h 26"/>
                  <a:gd name="T2" fmla="*/ 0 w 22"/>
                  <a:gd name="T3" fmla="*/ 7 h 26"/>
                  <a:gd name="T4" fmla="*/ 0 w 22"/>
                  <a:gd name="T5" fmla="*/ 23 h 26"/>
                  <a:gd name="T6" fmla="*/ 4 w 22"/>
                  <a:gd name="T7" fmla="*/ 23 h 26"/>
                  <a:gd name="T8" fmla="*/ 8 w 22"/>
                  <a:gd name="T9" fmla="*/ 23 h 26"/>
                  <a:gd name="T10" fmla="*/ 8 w 22"/>
                  <a:gd name="T11" fmla="*/ 25 h 26"/>
                  <a:gd name="T12" fmla="*/ 16 w 22"/>
                  <a:gd name="T13" fmla="*/ 21 h 26"/>
                  <a:gd name="T14" fmla="*/ 19 w 22"/>
                  <a:gd name="T15" fmla="*/ 19 h 26"/>
                  <a:gd name="T16" fmla="*/ 19 w 22"/>
                  <a:gd name="T17" fmla="*/ 17 h 26"/>
                  <a:gd name="T18" fmla="*/ 21 w 22"/>
                  <a:gd name="T19" fmla="*/ 17 h 26"/>
                  <a:gd name="T20" fmla="*/ 21 w 22"/>
                  <a:gd name="T21" fmla="*/ 0 h 2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2"/>
                  <a:gd name="T34" fmla="*/ 0 h 26"/>
                  <a:gd name="T35" fmla="*/ 22 w 22"/>
                  <a:gd name="T36" fmla="*/ 26 h 2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2" h="26">
                    <a:moveTo>
                      <a:pt x="21" y="0"/>
                    </a:moveTo>
                    <a:lnTo>
                      <a:pt x="0" y="7"/>
                    </a:lnTo>
                    <a:lnTo>
                      <a:pt x="0" y="23"/>
                    </a:lnTo>
                    <a:lnTo>
                      <a:pt x="4" y="23"/>
                    </a:lnTo>
                    <a:lnTo>
                      <a:pt x="8" y="23"/>
                    </a:lnTo>
                    <a:lnTo>
                      <a:pt x="8" y="25"/>
                    </a:lnTo>
                    <a:lnTo>
                      <a:pt x="16" y="21"/>
                    </a:lnTo>
                    <a:lnTo>
                      <a:pt x="19" y="19"/>
                    </a:lnTo>
                    <a:lnTo>
                      <a:pt x="19" y="17"/>
                    </a:lnTo>
                    <a:lnTo>
                      <a:pt x="21" y="17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75" name="Freeform 33"/>
              <p:cNvSpPr>
                <a:spLocks/>
              </p:cNvSpPr>
              <p:nvPr/>
            </p:nvSpPr>
            <p:spPr bwMode="auto">
              <a:xfrm>
                <a:off x="4943" y="3607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76" name="Freeform 34"/>
              <p:cNvSpPr>
                <a:spLocks/>
              </p:cNvSpPr>
              <p:nvPr/>
            </p:nvSpPr>
            <p:spPr bwMode="auto">
              <a:xfrm>
                <a:off x="4962" y="3601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77" name="Freeform 35"/>
              <p:cNvSpPr>
                <a:spLocks/>
              </p:cNvSpPr>
              <p:nvPr/>
            </p:nvSpPr>
            <p:spPr bwMode="auto">
              <a:xfrm>
                <a:off x="4948" y="3616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8 h 17"/>
                  <a:gd name="T6" fmla="*/ 16 w 17"/>
                  <a:gd name="T7" fmla="*/ 8 h 17"/>
                  <a:gd name="T8" fmla="*/ 10 w 17"/>
                  <a:gd name="T9" fmla="*/ 0 h 17"/>
                  <a:gd name="T10" fmla="*/ 5 w 17"/>
                  <a:gd name="T11" fmla="*/ 0 h 17"/>
                  <a:gd name="T12" fmla="*/ 5 w 17"/>
                  <a:gd name="T13" fmla="*/ 8 h 17"/>
                  <a:gd name="T14" fmla="*/ 0 w 17"/>
                  <a:gd name="T15" fmla="*/ 8 h 17"/>
                  <a:gd name="T16" fmla="*/ 0 w 17"/>
                  <a:gd name="T17" fmla="*/ 16 h 17"/>
                  <a:gd name="T18" fmla="*/ 5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8"/>
                    </a:lnTo>
                    <a:lnTo>
                      <a:pt x="16" y="8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5" y="8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78" name="Freeform 36"/>
              <p:cNvSpPr>
                <a:spLocks/>
              </p:cNvSpPr>
              <p:nvPr/>
            </p:nvSpPr>
            <p:spPr bwMode="auto">
              <a:xfrm>
                <a:off x="4967" y="3611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10 h 17"/>
                  <a:gd name="T6" fmla="*/ 16 w 17"/>
                  <a:gd name="T7" fmla="*/ 10 h 17"/>
                  <a:gd name="T8" fmla="*/ 16 w 17"/>
                  <a:gd name="T9" fmla="*/ 0 h 17"/>
                  <a:gd name="T10" fmla="*/ 10 w 17"/>
                  <a:gd name="T11" fmla="*/ 0 h 17"/>
                  <a:gd name="T12" fmla="*/ 5 w 17"/>
                  <a:gd name="T13" fmla="*/ 0 h 17"/>
                  <a:gd name="T14" fmla="*/ 0 w 17"/>
                  <a:gd name="T15" fmla="*/ 10 h 17"/>
                  <a:gd name="T16" fmla="*/ 0 w 17"/>
                  <a:gd name="T17" fmla="*/ 16 h 17"/>
                  <a:gd name="T18" fmla="*/ 5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10"/>
                    </a:lnTo>
                    <a:lnTo>
                      <a:pt x="16" y="1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79" name="Freeform 37"/>
              <p:cNvSpPr>
                <a:spLocks/>
              </p:cNvSpPr>
              <p:nvPr/>
            </p:nvSpPr>
            <p:spPr bwMode="auto">
              <a:xfrm>
                <a:off x="4990" y="3592"/>
                <a:ext cx="19" cy="23"/>
              </a:xfrm>
              <a:custGeom>
                <a:avLst/>
                <a:gdLst>
                  <a:gd name="T0" fmla="*/ 18 w 19"/>
                  <a:gd name="T1" fmla="*/ 17 h 23"/>
                  <a:gd name="T2" fmla="*/ 18 w 19"/>
                  <a:gd name="T3" fmla="*/ 0 h 23"/>
                  <a:gd name="T4" fmla="*/ 0 w 19"/>
                  <a:gd name="T5" fmla="*/ 5 h 23"/>
                  <a:gd name="T6" fmla="*/ 0 w 19"/>
                  <a:gd name="T7" fmla="*/ 22 h 23"/>
                  <a:gd name="T8" fmla="*/ 18 w 19"/>
                  <a:gd name="T9" fmla="*/ 17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3"/>
                  <a:gd name="T17" fmla="*/ 19 w 19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3">
                    <a:moveTo>
                      <a:pt x="18" y="17"/>
                    </a:moveTo>
                    <a:lnTo>
                      <a:pt x="18" y="0"/>
                    </a:lnTo>
                    <a:lnTo>
                      <a:pt x="0" y="5"/>
                    </a:lnTo>
                    <a:lnTo>
                      <a:pt x="0" y="22"/>
                    </a:lnTo>
                    <a:lnTo>
                      <a:pt x="18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80" name="Freeform 38"/>
              <p:cNvSpPr>
                <a:spLocks/>
              </p:cNvSpPr>
              <p:nvPr/>
            </p:nvSpPr>
            <p:spPr bwMode="auto">
              <a:xfrm>
                <a:off x="5010" y="3586"/>
                <a:ext cx="18" cy="22"/>
              </a:xfrm>
              <a:custGeom>
                <a:avLst/>
                <a:gdLst>
                  <a:gd name="T0" fmla="*/ 17 w 18"/>
                  <a:gd name="T1" fmla="*/ 15 h 22"/>
                  <a:gd name="T2" fmla="*/ 17 w 18"/>
                  <a:gd name="T3" fmla="*/ 0 h 22"/>
                  <a:gd name="T4" fmla="*/ 0 w 18"/>
                  <a:gd name="T5" fmla="*/ 6 h 22"/>
                  <a:gd name="T6" fmla="*/ 0 w 18"/>
                  <a:gd name="T7" fmla="*/ 21 h 22"/>
                  <a:gd name="T8" fmla="*/ 17 w 18"/>
                  <a:gd name="T9" fmla="*/ 1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2"/>
                  <a:gd name="T17" fmla="*/ 18 w 18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2">
                    <a:moveTo>
                      <a:pt x="17" y="15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7" y="15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81" name="Freeform 39"/>
              <p:cNvSpPr>
                <a:spLocks/>
              </p:cNvSpPr>
              <p:nvPr/>
            </p:nvSpPr>
            <p:spPr bwMode="auto">
              <a:xfrm>
                <a:off x="4998" y="3601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16 w 17"/>
                  <a:gd name="T3" fmla="*/ 8 h 17"/>
                  <a:gd name="T4" fmla="*/ 16 w 17"/>
                  <a:gd name="T5" fmla="*/ 0 h 17"/>
                  <a:gd name="T6" fmla="*/ 8 w 17"/>
                  <a:gd name="T7" fmla="*/ 0 h 17"/>
                  <a:gd name="T8" fmla="*/ 0 w 17"/>
                  <a:gd name="T9" fmla="*/ 0 h 17"/>
                  <a:gd name="T10" fmla="*/ 0 w 17"/>
                  <a:gd name="T11" fmla="*/ 8 h 17"/>
                  <a:gd name="T12" fmla="*/ 0 w 17"/>
                  <a:gd name="T13" fmla="*/ 16 h 17"/>
                  <a:gd name="T14" fmla="*/ 8 w 17"/>
                  <a:gd name="T15" fmla="*/ 16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"/>
                  <a:gd name="T25" fmla="*/ 0 h 17"/>
                  <a:gd name="T26" fmla="*/ 17 w 17"/>
                  <a:gd name="T27" fmla="*/ 17 h 1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" h="17">
                    <a:moveTo>
                      <a:pt x="8" y="16"/>
                    </a:moveTo>
                    <a:lnTo>
                      <a:pt x="16" y="8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82" name="Freeform 40"/>
              <p:cNvSpPr>
                <a:spLocks/>
              </p:cNvSpPr>
              <p:nvPr/>
            </p:nvSpPr>
            <p:spPr bwMode="auto">
              <a:xfrm>
                <a:off x="5017" y="3593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8 w 17"/>
                  <a:gd name="T3" fmla="*/ 10 h 17"/>
                  <a:gd name="T4" fmla="*/ 16 w 17"/>
                  <a:gd name="T5" fmla="*/ 10 h 17"/>
                  <a:gd name="T6" fmla="*/ 16 w 17"/>
                  <a:gd name="T7" fmla="*/ 5 h 17"/>
                  <a:gd name="T8" fmla="*/ 8 w 17"/>
                  <a:gd name="T9" fmla="*/ 0 h 17"/>
                  <a:gd name="T10" fmla="*/ 8 w 17"/>
                  <a:gd name="T11" fmla="*/ 5 h 17"/>
                  <a:gd name="T12" fmla="*/ 0 w 17"/>
                  <a:gd name="T13" fmla="*/ 5 h 17"/>
                  <a:gd name="T14" fmla="*/ 0 w 17"/>
                  <a:gd name="T15" fmla="*/ 10 h 17"/>
                  <a:gd name="T16" fmla="*/ 0 w 17"/>
                  <a:gd name="T17" fmla="*/ 16 h 17"/>
                  <a:gd name="T18" fmla="*/ 8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8" y="16"/>
                    </a:moveTo>
                    <a:lnTo>
                      <a:pt x="8" y="10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8" y="0"/>
                    </a:lnTo>
                    <a:lnTo>
                      <a:pt x="8" y="5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83" name="Freeform 41"/>
              <p:cNvSpPr>
                <a:spLocks/>
              </p:cNvSpPr>
              <p:nvPr/>
            </p:nvSpPr>
            <p:spPr bwMode="auto">
              <a:xfrm>
                <a:off x="5038" y="3576"/>
                <a:ext cx="20" cy="22"/>
              </a:xfrm>
              <a:custGeom>
                <a:avLst/>
                <a:gdLst>
                  <a:gd name="T0" fmla="*/ 19 w 20"/>
                  <a:gd name="T1" fmla="*/ 17 h 22"/>
                  <a:gd name="T2" fmla="*/ 19 w 20"/>
                  <a:gd name="T3" fmla="*/ 0 h 22"/>
                  <a:gd name="T4" fmla="*/ 0 w 20"/>
                  <a:gd name="T5" fmla="*/ 6 h 22"/>
                  <a:gd name="T6" fmla="*/ 0 w 20"/>
                  <a:gd name="T7" fmla="*/ 21 h 22"/>
                  <a:gd name="T8" fmla="*/ 19 w 20"/>
                  <a:gd name="T9" fmla="*/ 17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22"/>
                  <a:gd name="T17" fmla="*/ 20 w 20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22">
                    <a:moveTo>
                      <a:pt x="19" y="17"/>
                    </a:moveTo>
                    <a:lnTo>
                      <a:pt x="19" y="0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9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84" name="Freeform 42"/>
              <p:cNvSpPr>
                <a:spLocks/>
              </p:cNvSpPr>
              <p:nvPr/>
            </p:nvSpPr>
            <p:spPr bwMode="auto">
              <a:xfrm>
                <a:off x="5059" y="3570"/>
                <a:ext cx="19" cy="23"/>
              </a:xfrm>
              <a:custGeom>
                <a:avLst/>
                <a:gdLst>
                  <a:gd name="T0" fmla="*/ 18 w 19"/>
                  <a:gd name="T1" fmla="*/ 16 h 23"/>
                  <a:gd name="T2" fmla="*/ 18 w 19"/>
                  <a:gd name="T3" fmla="*/ 0 h 23"/>
                  <a:gd name="T4" fmla="*/ 0 w 19"/>
                  <a:gd name="T5" fmla="*/ 6 h 23"/>
                  <a:gd name="T6" fmla="*/ 0 w 19"/>
                  <a:gd name="T7" fmla="*/ 22 h 23"/>
                  <a:gd name="T8" fmla="*/ 18 w 19"/>
                  <a:gd name="T9" fmla="*/ 16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3"/>
                  <a:gd name="T17" fmla="*/ 19 w 19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3">
                    <a:moveTo>
                      <a:pt x="18" y="1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0" y="22"/>
                    </a:lnTo>
                    <a:lnTo>
                      <a:pt x="18" y="1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85" name="Freeform 43"/>
              <p:cNvSpPr>
                <a:spLocks/>
              </p:cNvSpPr>
              <p:nvPr/>
            </p:nvSpPr>
            <p:spPr bwMode="auto">
              <a:xfrm>
                <a:off x="5046" y="3584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16 w 17"/>
                  <a:gd name="T3" fmla="*/ 16 h 17"/>
                  <a:gd name="T4" fmla="*/ 16 w 17"/>
                  <a:gd name="T5" fmla="*/ 10 h 17"/>
                  <a:gd name="T6" fmla="*/ 16 w 17"/>
                  <a:gd name="T7" fmla="*/ 5 h 17"/>
                  <a:gd name="T8" fmla="*/ 16 w 17"/>
                  <a:gd name="T9" fmla="*/ 0 h 17"/>
                  <a:gd name="T10" fmla="*/ 8 w 17"/>
                  <a:gd name="T11" fmla="*/ 0 h 17"/>
                  <a:gd name="T12" fmla="*/ 8 w 17"/>
                  <a:gd name="T13" fmla="*/ 5 h 17"/>
                  <a:gd name="T14" fmla="*/ 0 w 17"/>
                  <a:gd name="T15" fmla="*/ 5 h 17"/>
                  <a:gd name="T16" fmla="*/ 0 w 17"/>
                  <a:gd name="T17" fmla="*/ 10 h 17"/>
                  <a:gd name="T18" fmla="*/ 0 w 17"/>
                  <a:gd name="T19" fmla="*/ 16 h 17"/>
                  <a:gd name="T20" fmla="*/ 8 w 17"/>
                  <a:gd name="T21" fmla="*/ 16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8" y="16"/>
                    </a:moveTo>
                    <a:lnTo>
                      <a:pt x="16" y="16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8" y="5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86" name="Freeform 44"/>
              <p:cNvSpPr>
                <a:spLocks/>
              </p:cNvSpPr>
              <p:nvPr/>
            </p:nvSpPr>
            <p:spPr bwMode="auto">
              <a:xfrm>
                <a:off x="5065" y="3578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8 w 17"/>
                  <a:gd name="T3" fmla="*/ 10 h 17"/>
                  <a:gd name="T4" fmla="*/ 16 w 17"/>
                  <a:gd name="T5" fmla="*/ 10 h 17"/>
                  <a:gd name="T6" fmla="*/ 16 w 17"/>
                  <a:gd name="T7" fmla="*/ 5 h 17"/>
                  <a:gd name="T8" fmla="*/ 16 w 17"/>
                  <a:gd name="T9" fmla="*/ 0 h 17"/>
                  <a:gd name="T10" fmla="*/ 8 w 17"/>
                  <a:gd name="T11" fmla="*/ 0 h 17"/>
                  <a:gd name="T12" fmla="*/ 8 w 17"/>
                  <a:gd name="T13" fmla="*/ 5 h 17"/>
                  <a:gd name="T14" fmla="*/ 0 w 17"/>
                  <a:gd name="T15" fmla="*/ 5 h 17"/>
                  <a:gd name="T16" fmla="*/ 0 w 17"/>
                  <a:gd name="T17" fmla="*/ 10 h 17"/>
                  <a:gd name="T18" fmla="*/ 0 w 17"/>
                  <a:gd name="T19" fmla="*/ 16 h 17"/>
                  <a:gd name="T20" fmla="*/ 8 w 17"/>
                  <a:gd name="T21" fmla="*/ 16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8" y="16"/>
                    </a:moveTo>
                    <a:lnTo>
                      <a:pt x="8" y="10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8" y="5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87" name="Freeform 45"/>
              <p:cNvSpPr>
                <a:spLocks/>
              </p:cNvSpPr>
              <p:nvPr/>
            </p:nvSpPr>
            <p:spPr bwMode="auto">
              <a:xfrm>
                <a:off x="5088" y="3561"/>
                <a:ext cx="18" cy="22"/>
              </a:xfrm>
              <a:custGeom>
                <a:avLst/>
                <a:gdLst>
                  <a:gd name="T0" fmla="*/ 17 w 18"/>
                  <a:gd name="T1" fmla="*/ 15 h 22"/>
                  <a:gd name="T2" fmla="*/ 17 w 18"/>
                  <a:gd name="T3" fmla="*/ 0 h 22"/>
                  <a:gd name="T4" fmla="*/ 0 w 18"/>
                  <a:gd name="T5" fmla="*/ 6 h 22"/>
                  <a:gd name="T6" fmla="*/ 0 w 18"/>
                  <a:gd name="T7" fmla="*/ 21 h 22"/>
                  <a:gd name="T8" fmla="*/ 17 w 18"/>
                  <a:gd name="T9" fmla="*/ 1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2"/>
                  <a:gd name="T17" fmla="*/ 18 w 18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2">
                    <a:moveTo>
                      <a:pt x="17" y="15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7" y="15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88" name="Freeform 46"/>
              <p:cNvSpPr>
                <a:spLocks/>
              </p:cNvSpPr>
              <p:nvPr/>
            </p:nvSpPr>
            <p:spPr bwMode="auto">
              <a:xfrm>
                <a:off x="5107" y="3553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89" name="Freeform 47"/>
              <p:cNvSpPr>
                <a:spLocks/>
              </p:cNvSpPr>
              <p:nvPr/>
            </p:nvSpPr>
            <p:spPr bwMode="auto">
              <a:xfrm>
                <a:off x="5094" y="3569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9 h 17"/>
                  <a:gd name="T6" fmla="*/ 16 w 17"/>
                  <a:gd name="T7" fmla="*/ 3 h 17"/>
                  <a:gd name="T8" fmla="*/ 10 w 17"/>
                  <a:gd name="T9" fmla="*/ 3 h 17"/>
                  <a:gd name="T10" fmla="*/ 10 w 17"/>
                  <a:gd name="T11" fmla="*/ 0 h 17"/>
                  <a:gd name="T12" fmla="*/ 5 w 17"/>
                  <a:gd name="T13" fmla="*/ 0 h 17"/>
                  <a:gd name="T14" fmla="*/ 5 w 17"/>
                  <a:gd name="T15" fmla="*/ 3 h 17"/>
                  <a:gd name="T16" fmla="*/ 0 w 17"/>
                  <a:gd name="T17" fmla="*/ 3 h 17"/>
                  <a:gd name="T18" fmla="*/ 0 w 17"/>
                  <a:gd name="T19" fmla="*/ 9 h 17"/>
                  <a:gd name="T20" fmla="*/ 5 w 17"/>
                  <a:gd name="T21" fmla="*/ 16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9"/>
                    </a:lnTo>
                    <a:lnTo>
                      <a:pt x="16" y="3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0" y="3"/>
                    </a:lnTo>
                    <a:lnTo>
                      <a:pt x="0" y="9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90" name="Freeform 48"/>
              <p:cNvSpPr>
                <a:spLocks/>
              </p:cNvSpPr>
              <p:nvPr/>
            </p:nvSpPr>
            <p:spPr bwMode="auto">
              <a:xfrm>
                <a:off x="5113" y="3563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8 h 17"/>
                  <a:gd name="T6" fmla="*/ 16 w 17"/>
                  <a:gd name="T7" fmla="*/ 8 h 17"/>
                  <a:gd name="T8" fmla="*/ 10 w 17"/>
                  <a:gd name="T9" fmla="*/ 0 h 17"/>
                  <a:gd name="T10" fmla="*/ 5 w 17"/>
                  <a:gd name="T11" fmla="*/ 0 h 17"/>
                  <a:gd name="T12" fmla="*/ 5 w 17"/>
                  <a:gd name="T13" fmla="*/ 8 h 17"/>
                  <a:gd name="T14" fmla="*/ 0 w 17"/>
                  <a:gd name="T15" fmla="*/ 8 h 17"/>
                  <a:gd name="T16" fmla="*/ 0 w 17"/>
                  <a:gd name="T17" fmla="*/ 16 h 17"/>
                  <a:gd name="T18" fmla="*/ 5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8"/>
                    </a:lnTo>
                    <a:lnTo>
                      <a:pt x="16" y="8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5" y="8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91" name="Freeform 49"/>
              <p:cNvSpPr>
                <a:spLocks/>
              </p:cNvSpPr>
              <p:nvPr/>
            </p:nvSpPr>
            <p:spPr bwMode="auto">
              <a:xfrm>
                <a:off x="5136" y="3544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5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5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92" name="Freeform 50"/>
              <p:cNvSpPr>
                <a:spLocks/>
              </p:cNvSpPr>
              <p:nvPr/>
            </p:nvSpPr>
            <p:spPr bwMode="auto">
              <a:xfrm>
                <a:off x="5155" y="3538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93" name="Freeform 51"/>
              <p:cNvSpPr>
                <a:spLocks/>
              </p:cNvSpPr>
              <p:nvPr/>
            </p:nvSpPr>
            <p:spPr bwMode="auto">
              <a:xfrm>
                <a:off x="5144" y="3553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6 w 17"/>
                  <a:gd name="T3" fmla="*/ 16 h 17"/>
                  <a:gd name="T4" fmla="*/ 16 w 17"/>
                  <a:gd name="T5" fmla="*/ 8 h 17"/>
                  <a:gd name="T6" fmla="*/ 16 w 17"/>
                  <a:gd name="T7" fmla="*/ 0 h 17"/>
                  <a:gd name="T8" fmla="*/ 5 w 17"/>
                  <a:gd name="T9" fmla="*/ 0 h 17"/>
                  <a:gd name="T10" fmla="*/ 0 w 17"/>
                  <a:gd name="T11" fmla="*/ 0 h 17"/>
                  <a:gd name="T12" fmla="*/ 0 w 17"/>
                  <a:gd name="T13" fmla="*/ 8 h 17"/>
                  <a:gd name="T14" fmla="*/ 0 w 17"/>
                  <a:gd name="T15" fmla="*/ 16 h 17"/>
                  <a:gd name="T16" fmla="*/ 5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5" y="16"/>
                    </a:moveTo>
                    <a:lnTo>
                      <a:pt x="16" y="16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94" name="Freeform 52"/>
              <p:cNvSpPr>
                <a:spLocks/>
              </p:cNvSpPr>
              <p:nvPr/>
            </p:nvSpPr>
            <p:spPr bwMode="auto">
              <a:xfrm>
                <a:off x="5163" y="3548"/>
                <a:ext cx="17" cy="17"/>
              </a:xfrm>
              <a:custGeom>
                <a:avLst/>
                <a:gdLst>
                  <a:gd name="T0" fmla="*/ 10 w 17"/>
                  <a:gd name="T1" fmla="*/ 16 h 17"/>
                  <a:gd name="T2" fmla="*/ 16 w 17"/>
                  <a:gd name="T3" fmla="*/ 16 h 17"/>
                  <a:gd name="T4" fmla="*/ 16 w 17"/>
                  <a:gd name="T5" fmla="*/ 5 h 17"/>
                  <a:gd name="T6" fmla="*/ 16 w 17"/>
                  <a:gd name="T7" fmla="*/ 0 h 17"/>
                  <a:gd name="T8" fmla="*/ 10 w 17"/>
                  <a:gd name="T9" fmla="*/ 0 h 17"/>
                  <a:gd name="T10" fmla="*/ 0 w 17"/>
                  <a:gd name="T11" fmla="*/ 0 h 17"/>
                  <a:gd name="T12" fmla="*/ 0 w 17"/>
                  <a:gd name="T13" fmla="*/ 5 h 17"/>
                  <a:gd name="T14" fmla="*/ 0 w 17"/>
                  <a:gd name="T15" fmla="*/ 16 h 17"/>
                  <a:gd name="T16" fmla="*/ 10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10" y="16"/>
                    </a:moveTo>
                    <a:lnTo>
                      <a:pt x="16" y="16"/>
                    </a:lnTo>
                    <a:lnTo>
                      <a:pt x="16" y="5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0" y="16"/>
                    </a:lnTo>
                    <a:lnTo>
                      <a:pt x="10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95" name="Freeform 53"/>
              <p:cNvSpPr>
                <a:spLocks/>
              </p:cNvSpPr>
              <p:nvPr/>
            </p:nvSpPr>
            <p:spPr bwMode="auto">
              <a:xfrm>
                <a:off x="5186" y="3528"/>
                <a:ext cx="18" cy="24"/>
              </a:xfrm>
              <a:custGeom>
                <a:avLst/>
                <a:gdLst>
                  <a:gd name="T0" fmla="*/ 17 w 18"/>
                  <a:gd name="T1" fmla="*/ 18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8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8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8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96" name="Freeform 54"/>
              <p:cNvSpPr>
                <a:spLocks/>
              </p:cNvSpPr>
              <p:nvPr/>
            </p:nvSpPr>
            <p:spPr bwMode="auto">
              <a:xfrm>
                <a:off x="5205" y="3523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5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5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97" name="Freeform 55"/>
              <p:cNvSpPr>
                <a:spLocks/>
              </p:cNvSpPr>
              <p:nvPr/>
            </p:nvSpPr>
            <p:spPr bwMode="auto">
              <a:xfrm>
                <a:off x="5191" y="3538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16 w 17"/>
                  <a:gd name="T3" fmla="*/ 16 h 17"/>
                  <a:gd name="T4" fmla="*/ 16 w 17"/>
                  <a:gd name="T5" fmla="*/ 8 h 17"/>
                  <a:gd name="T6" fmla="*/ 16 w 17"/>
                  <a:gd name="T7" fmla="*/ 0 h 17"/>
                  <a:gd name="T8" fmla="*/ 8 w 17"/>
                  <a:gd name="T9" fmla="*/ 0 h 17"/>
                  <a:gd name="T10" fmla="*/ 0 w 17"/>
                  <a:gd name="T11" fmla="*/ 0 h 17"/>
                  <a:gd name="T12" fmla="*/ 0 w 17"/>
                  <a:gd name="T13" fmla="*/ 8 h 17"/>
                  <a:gd name="T14" fmla="*/ 0 w 17"/>
                  <a:gd name="T15" fmla="*/ 16 h 17"/>
                  <a:gd name="T16" fmla="*/ 8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8" y="16"/>
                    </a:moveTo>
                    <a:lnTo>
                      <a:pt x="16" y="16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98" name="Freeform 56"/>
              <p:cNvSpPr>
                <a:spLocks/>
              </p:cNvSpPr>
              <p:nvPr/>
            </p:nvSpPr>
            <p:spPr bwMode="auto">
              <a:xfrm>
                <a:off x="5211" y="3532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6 w 17"/>
                  <a:gd name="T3" fmla="*/ 16 h 17"/>
                  <a:gd name="T4" fmla="*/ 16 w 17"/>
                  <a:gd name="T5" fmla="*/ 8 h 17"/>
                  <a:gd name="T6" fmla="*/ 16 w 17"/>
                  <a:gd name="T7" fmla="*/ 0 h 17"/>
                  <a:gd name="T8" fmla="*/ 5 w 17"/>
                  <a:gd name="T9" fmla="*/ 0 h 17"/>
                  <a:gd name="T10" fmla="*/ 0 w 17"/>
                  <a:gd name="T11" fmla="*/ 0 h 17"/>
                  <a:gd name="T12" fmla="*/ 0 w 17"/>
                  <a:gd name="T13" fmla="*/ 8 h 17"/>
                  <a:gd name="T14" fmla="*/ 0 w 17"/>
                  <a:gd name="T15" fmla="*/ 16 h 17"/>
                  <a:gd name="T16" fmla="*/ 5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5" y="16"/>
                    </a:moveTo>
                    <a:lnTo>
                      <a:pt x="16" y="16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99" name="Freeform 57"/>
              <p:cNvSpPr>
                <a:spLocks/>
              </p:cNvSpPr>
              <p:nvPr/>
            </p:nvSpPr>
            <p:spPr bwMode="auto">
              <a:xfrm>
                <a:off x="5233" y="3513"/>
                <a:ext cx="19" cy="24"/>
              </a:xfrm>
              <a:custGeom>
                <a:avLst/>
                <a:gdLst>
                  <a:gd name="T0" fmla="*/ 18 w 19"/>
                  <a:gd name="T1" fmla="*/ 17 h 24"/>
                  <a:gd name="T2" fmla="*/ 18 w 19"/>
                  <a:gd name="T3" fmla="*/ 0 h 24"/>
                  <a:gd name="T4" fmla="*/ 0 w 19"/>
                  <a:gd name="T5" fmla="*/ 6 h 24"/>
                  <a:gd name="T6" fmla="*/ 0 w 19"/>
                  <a:gd name="T7" fmla="*/ 23 h 24"/>
                  <a:gd name="T8" fmla="*/ 18 w 19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4"/>
                  <a:gd name="T17" fmla="*/ 19 w 19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4">
                    <a:moveTo>
                      <a:pt x="18" y="17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8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00" name="Freeform 58"/>
              <p:cNvSpPr>
                <a:spLocks/>
              </p:cNvSpPr>
              <p:nvPr/>
            </p:nvSpPr>
            <p:spPr bwMode="auto">
              <a:xfrm>
                <a:off x="5253" y="3507"/>
                <a:ext cx="18" cy="22"/>
              </a:xfrm>
              <a:custGeom>
                <a:avLst/>
                <a:gdLst>
                  <a:gd name="T0" fmla="*/ 17 w 18"/>
                  <a:gd name="T1" fmla="*/ 16 h 22"/>
                  <a:gd name="T2" fmla="*/ 17 w 18"/>
                  <a:gd name="T3" fmla="*/ 0 h 22"/>
                  <a:gd name="T4" fmla="*/ 0 w 18"/>
                  <a:gd name="T5" fmla="*/ 6 h 22"/>
                  <a:gd name="T6" fmla="*/ 0 w 18"/>
                  <a:gd name="T7" fmla="*/ 21 h 22"/>
                  <a:gd name="T8" fmla="*/ 17 w 18"/>
                  <a:gd name="T9" fmla="*/ 16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2"/>
                  <a:gd name="T17" fmla="*/ 18 w 18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2">
                    <a:moveTo>
                      <a:pt x="17" y="16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7" y="1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01" name="Freeform 59"/>
              <p:cNvSpPr>
                <a:spLocks/>
              </p:cNvSpPr>
              <p:nvPr/>
            </p:nvSpPr>
            <p:spPr bwMode="auto">
              <a:xfrm>
                <a:off x="5239" y="3523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10 h 17"/>
                  <a:gd name="T6" fmla="*/ 16 w 17"/>
                  <a:gd name="T7" fmla="*/ 10 h 17"/>
                  <a:gd name="T8" fmla="*/ 16 w 17"/>
                  <a:gd name="T9" fmla="*/ 0 h 17"/>
                  <a:gd name="T10" fmla="*/ 10 w 17"/>
                  <a:gd name="T11" fmla="*/ 0 h 17"/>
                  <a:gd name="T12" fmla="*/ 5 w 17"/>
                  <a:gd name="T13" fmla="*/ 0 h 17"/>
                  <a:gd name="T14" fmla="*/ 0 w 17"/>
                  <a:gd name="T15" fmla="*/ 0 h 17"/>
                  <a:gd name="T16" fmla="*/ 0 w 17"/>
                  <a:gd name="T17" fmla="*/ 10 h 17"/>
                  <a:gd name="T18" fmla="*/ 0 w 17"/>
                  <a:gd name="T19" fmla="*/ 16 h 17"/>
                  <a:gd name="T20" fmla="*/ 5 w 17"/>
                  <a:gd name="T21" fmla="*/ 16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10"/>
                    </a:lnTo>
                    <a:lnTo>
                      <a:pt x="16" y="1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02" name="Freeform 60"/>
              <p:cNvSpPr>
                <a:spLocks/>
              </p:cNvSpPr>
              <p:nvPr/>
            </p:nvSpPr>
            <p:spPr bwMode="auto">
              <a:xfrm>
                <a:off x="5258" y="3515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10 h 17"/>
                  <a:gd name="T6" fmla="*/ 16 w 17"/>
                  <a:gd name="T7" fmla="*/ 10 h 17"/>
                  <a:gd name="T8" fmla="*/ 16 w 17"/>
                  <a:gd name="T9" fmla="*/ 5 h 17"/>
                  <a:gd name="T10" fmla="*/ 10 w 17"/>
                  <a:gd name="T11" fmla="*/ 5 h 17"/>
                  <a:gd name="T12" fmla="*/ 10 w 17"/>
                  <a:gd name="T13" fmla="*/ 0 h 17"/>
                  <a:gd name="T14" fmla="*/ 5 w 17"/>
                  <a:gd name="T15" fmla="*/ 0 h 17"/>
                  <a:gd name="T16" fmla="*/ 5 w 17"/>
                  <a:gd name="T17" fmla="*/ 5 h 17"/>
                  <a:gd name="T18" fmla="*/ 0 w 17"/>
                  <a:gd name="T19" fmla="*/ 5 h 17"/>
                  <a:gd name="T20" fmla="*/ 0 w 17"/>
                  <a:gd name="T21" fmla="*/ 10 h 17"/>
                  <a:gd name="T22" fmla="*/ 5 w 17"/>
                  <a:gd name="T23" fmla="*/ 16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7"/>
                  <a:gd name="T37" fmla="*/ 0 h 17"/>
                  <a:gd name="T38" fmla="*/ 17 w 17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10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10" y="5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5" y="5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03" name="Freeform 61"/>
              <p:cNvSpPr>
                <a:spLocks/>
              </p:cNvSpPr>
              <p:nvPr/>
            </p:nvSpPr>
            <p:spPr bwMode="auto">
              <a:xfrm>
                <a:off x="5281" y="3498"/>
                <a:ext cx="19" cy="22"/>
              </a:xfrm>
              <a:custGeom>
                <a:avLst/>
                <a:gdLst>
                  <a:gd name="T0" fmla="*/ 18 w 19"/>
                  <a:gd name="T1" fmla="*/ 15 h 22"/>
                  <a:gd name="T2" fmla="*/ 18 w 19"/>
                  <a:gd name="T3" fmla="*/ 0 h 22"/>
                  <a:gd name="T4" fmla="*/ 0 w 19"/>
                  <a:gd name="T5" fmla="*/ 5 h 22"/>
                  <a:gd name="T6" fmla="*/ 0 w 19"/>
                  <a:gd name="T7" fmla="*/ 21 h 22"/>
                  <a:gd name="T8" fmla="*/ 18 w 19"/>
                  <a:gd name="T9" fmla="*/ 1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2"/>
                  <a:gd name="T17" fmla="*/ 19 w 19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2">
                    <a:moveTo>
                      <a:pt x="18" y="15"/>
                    </a:moveTo>
                    <a:lnTo>
                      <a:pt x="18" y="0"/>
                    </a:lnTo>
                    <a:lnTo>
                      <a:pt x="0" y="5"/>
                    </a:lnTo>
                    <a:lnTo>
                      <a:pt x="0" y="21"/>
                    </a:lnTo>
                    <a:lnTo>
                      <a:pt x="18" y="15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04" name="Freeform 62"/>
              <p:cNvSpPr>
                <a:spLocks/>
              </p:cNvSpPr>
              <p:nvPr/>
            </p:nvSpPr>
            <p:spPr bwMode="auto">
              <a:xfrm>
                <a:off x="5300" y="3492"/>
                <a:ext cx="19" cy="22"/>
              </a:xfrm>
              <a:custGeom>
                <a:avLst/>
                <a:gdLst>
                  <a:gd name="T0" fmla="*/ 18 w 19"/>
                  <a:gd name="T1" fmla="*/ 15 h 22"/>
                  <a:gd name="T2" fmla="*/ 18 w 19"/>
                  <a:gd name="T3" fmla="*/ 0 h 22"/>
                  <a:gd name="T4" fmla="*/ 0 w 19"/>
                  <a:gd name="T5" fmla="*/ 4 h 22"/>
                  <a:gd name="T6" fmla="*/ 0 w 19"/>
                  <a:gd name="T7" fmla="*/ 21 h 22"/>
                  <a:gd name="T8" fmla="*/ 18 w 19"/>
                  <a:gd name="T9" fmla="*/ 1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2"/>
                  <a:gd name="T17" fmla="*/ 19 w 19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2">
                    <a:moveTo>
                      <a:pt x="18" y="15"/>
                    </a:moveTo>
                    <a:lnTo>
                      <a:pt x="18" y="0"/>
                    </a:lnTo>
                    <a:lnTo>
                      <a:pt x="0" y="4"/>
                    </a:lnTo>
                    <a:lnTo>
                      <a:pt x="0" y="21"/>
                    </a:lnTo>
                    <a:lnTo>
                      <a:pt x="18" y="15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05" name="Freeform 63"/>
              <p:cNvSpPr>
                <a:spLocks/>
              </p:cNvSpPr>
              <p:nvPr/>
            </p:nvSpPr>
            <p:spPr bwMode="auto">
              <a:xfrm>
                <a:off x="5289" y="3505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8 w 17"/>
                  <a:gd name="T3" fmla="*/ 10 h 17"/>
                  <a:gd name="T4" fmla="*/ 16 w 17"/>
                  <a:gd name="T5" fmla="*/ 10 h 17"/>
                  <a:gd name="T6" fmla="*/ 16 w 17"/>
                  <a:gd name="T7" fmla="*/ 5 h 17"/>
                  <a:gd name="T8" fmla="*/ 16 w 17"/>
                  <a:gd name="T9" fmla="*/ 0 h 17"/>
                  <a:gd name="T10" fmla="*/ 8 w 17"/>
                  <a:gd name="T11" fmla="*/ 0 h 17"/>
                  <a:gd name="T12" fmla="*/ 0 w 17"/>
                  <a:gd name="T13" fmla="*/ 5 h 17"/>
                  <a:gd name="T14" fmla="*/ 0 w 17"/>
                  <a:gd name="T15" fmla="*/ 10 h 17"/>
                  <a:gd name="T16" fmla="*/ 0 w 17"/>
                  <a:gd name="T17" fmla="*/ 16 h 17"/>
                  <a:gd name="T18" fmla="*/ 8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8" y="16"/>
                    </a:moveTo>
                    <a:lnTo>
                      <a:pt x="8" y="10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06" name="Freeform 64"/>
              <p:cNvSpPr>
                <a:spLocks/>
              </p:cNvSpPr>
              <p:nvPr/>
            </p:nvSpPr>
            <p:spPr bwMode="auto">
              <a:xfrm>
                <a:off x="5308" y="3500"/>
                <a:ext cx="17" cy="17"/>
              </a:xfrm>
              <a:custGeom>
                <a:avLst/>
                <a:gdLst>
                  <a:gd name="T0" fmla="*/ 8 w 17"/>
                  <a:gd name="T1" fmla="*/ 9 h 17"/>
                  <a:gd name="T2" fmla="*/ 16 w 17"/>
                  <a:gd name="T3" fmla="*/ 9 h 17"/>
                  <a:gd name="T4" fmla="*/ 16 w 17"/>
                  <a:gd name="T5" fmla="*/ 6 h 17"/>
                  <a:gd name="T6" fmla="*/ 16 w 17"/>
                  <a:gd name="T7" fmla="*/ 0 h 17"/>
                  <a:gd name="T8" fmla="*/ 8 w 17"/>
                  <a:gd name="T9" fmla="*/ 0 h 17"/>
                  <a:gd name="T10" fmla="*/ 0 w 17"/>
                  <a:gd name="T11" fmla="*/ 0 h 17"/>
                  <a:gd name="T12" fmla="*/ 0 w 17"/>
                  <a:gd name="T13" fmla="*/ 6 h 17"/>
                  <a:gd name="T14" fmla="*/ 0 w 17"/>
                  <a:gd name="T15" fmla="*/ 9 h 17"/>
                  <a:gd name="T16" fmla="*/ 0 w 17"/>
                  <a:gd name="T17" fmla="*/ 16 h 17"/>
                  <a:gd name="T18" fmla="*/ 8 w 17"/>
                  <a:gd name="T19" fmla="*/ 16 h 17"/>
                  <a:gd name="T20" fmla="*/ 8 w 17"/>
                  <a:gd name="T21" fmla="*/ 9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8" y="9"/>
                    </a:moveTo>
                    <a:lnTo>
                      <a:pt x="16" y="9"/>
                    </a:lnTo>
                    <a:lnTo>
                      <a:pt x="16" y="6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6"/>
                    </a:lnTo>
                    <a:lnTo>
                      <a:pt x="8" y="16"/>
                    </a:lnTo>
                    <a:lnTo>
                      <a:pt x="8" y="9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07" name="Freeform 65"/>
              <p:cNvSpPr>
                <a:spLocks/>
              </p:cNvSpPr>
              <p:nvPr/>
            </p:nvSpPr>
            <p:spPr bwMode="auto">
              <a:xfrm>
                <a:off x="5373" y="3442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08" name="Freeform 66"/>
              <p:cNvSpPr>
                <a:spLocks/>
              </p:cNvSpPr>
              <p:nvPr/>
            </p:nvSpPr>
            <p:spPr bwMode="auto">
              <a:xfrm>
                <a:off x="5392" y="3436"/>
                <a:ext cx="19" cy="24"/>
              </a:xfrm>
              <a:custGeom>
                <a:avLst/>
                <a:gdLst>
                  <a:gd name="T0" fmla="*/ 18 w 19"/>
                  <a:gd name="T1" fmla="*/ 18 h 24"/>
                  <a:gd name="T2" fmla="*/ 18 w 19"/>
                  <a:gd name="T3" fmla="*/ 0 h 24"/>
                  <a:gd name="T4" fmla="*/ 0 w 19"/>
                  <a:gd name="T5" fmla="*/ 6 h 24"/>
                  <a:gd name="T6" fmla="*/ 0 w 19"/>
                  <a:gd name="T7" fmla="*/ 23 h 24"/>
                  <a:gd name="T8" fmla="*/ 18 w 19"/>
                  <a:gd name="T9" fmla="*/ 18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4"/>
                  <a:gd name="T17" fmla="*/ 19 w 19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4">
                    <a:moveTo>
                      <a:pt x="18" y="18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8" y="18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09" name="Freeform 67"/>
              <p:cNvSpPr>
                <a:spLocks/>
              </p:cNvSpPr>
              <p:nvPr/>
            </p:nvSpPr>
            <p:spPr bwMode="auto">
              <a:xfrm>
                <a:off x="5379" y="3452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16 w 17"/>
                  <a:gd name="T3" fmla="*/ 16 h 17"/>
                  <a:gd name="T4" fmla="*/ 16 w 17"/>
                  <a:gd name="T5" fmla="*/ 8 h 17"/>
                  <a:gd name="T6" fmla="*/ 16 w 17"/>
                  <a:gd name="T7" fmla="*/ 0 h 17"/>
                  <a:gd name="T8" fmla="*/ 8 w 17"/>
                  <a:gd name="T9" fmla="*/ 0 h 17"/>
                  <a:gd name="T10" fmla="*/ 8 w 17"/>
                  <a:gd name="T11" fmla="*/ 8 h 17"/>
                  <a:gd name="T12" fmla="*/ 0 w 17"/>
                  <a:gd name="T13" fmla="*/ 8 h 17"/>
                  <a:gd name="T14" fmla="*/ 0 w 17"/>
                  <a:gd name="T15" fmla="*/ 16 h 17"/>
                  <a:gd name="T16" fmla="*/ 8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8" y="16"/>
                    </a:moveTo>
                    <a:lnTo>
                      <a:pt x="16" y="16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10" name="Freeform 68"/>
              <p:cNvSpPr>
                <a:spLocks/>
              </p:cNvSpPr>
              <p:nvPr/>
            </p:nvSpPr>
            <p:spPr bwMode="auto">
              <a:xfrm>
                <a:off x="5398" y="3446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8 h 17"/>
                  <a:gd name="T6" fmla="*/ 16 w 17"/>
                  <a:gd name="T7" fmla="*/ 8 h 17"/>
                  <a:gd name="T8" fmla="*/ 16 w 17"/>
                  <a:gd name="T9" fmla="*/ 0 h 17"/>
                  <a:gd name="T10" fmla="*/ 10 w 17"/>
                  <a:gd name="T11" fmla="*/ 0 h 17"/>
                  <a:gd name="T12" fmla="*/ 5 w 17"/>
                  <a:gd name="T13" fmla="*/ 0 h 17"/>
                  <a:gd name="T14" fmla="*/ 0 w 17"/>
                  <a:gd name="T15" fmla="*/ 8 h 17"/>
                  <a:gd name="T16" fmla="*/ 0 w 17"/>
                  <a:gd name="T17" fmla="*/ 16 h 17"/>
                  <a:gd name="T18" fmla="*/ 5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8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11" name="Freeform 69"/>
              <p:cNvSpPr>
                <a:spLocks/>
              </p:cNvSpPr>
              <p:nvPr/>
            </p:nvSpPr>
            <p:spPr bwMode="auto">
              <a:xfrm>
                <a:off x="4904" y="3335"/>
                <a:ext cx="574" cy="330"/>
              </a:xfrm>
              <a:custGeom>
                <a:avLst/>
                <a:gdLst>
                  <a:gd name="T0" fmla="*/ 573 w 574"/>
                  <a:gd name="T1" fmla="*/ 0 h 330"/>
                  <a:gd name="T2" fmla="*/ 0 w 574"/>
                  <a:gd name="T3" fmla="*/ 186 h 330"/>
                  <a:gd name="T4" fmla="*/ 0 w 574"/>
                  <a:gd name="T5" fmla="*/ 329 h 330"/>
                  <a:gd name="T6" fmla="*/ 0 60000 65536"/>
                  <a:gd name="T7" fmla="*/ 0 60000 65536"/>
                  <a:gd name="T8" fmla="*/ 0 60000 65536"/>
                  <a:gd name="T9" fmla="*/ 0 w 574"/>
                  <a:gd name="T10" fmla="*/ 0 h 330"/>
                  <a:gd name="T11" fmla="*/ 574 w 574"/>
                  <a:gd name="T12" fmla="*/ 330 h 33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74" h="330">
                    <a:moveTo>
                      <a:pt x="573" y="0"/>
                    </a:moveTo>
                    <a:lnTo>
                      <a:pt x="0" y="186"/>
                    </a:lnTo>
                    <a:lnTo>
                      <a:pt x="0" y="329"/>
                    </a:lnTo>
                  </a:path>
                </a:pathLst>
              </a:custGeom>
              <a:noFill/>
              <a:ln w="6350" cap="rnd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</p:grpSp>
        <p:sp>
          <p:nvSpPr>
            <p:cNvPr id="203" name="Line 313"/>
            <p:cNvSpPr>
              <a:spLocks noChangeShapeType="1"/>
            </p:cNvSpPr>
            <p:nvPr/>
          </p:nvSpPr>
          <p:spPr bwMode="auto">
            <a:xfrm flipV="1">
              <a:off x="7351713" y="2005013"/>
              <a:ext cx="1587" cy="47625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04" name="Line 310"/>
            <p:cNvSpPr>
              <a:spLocks noChangeShapeType="1"/>
            </p:cNvSpPr>
            <p:nvPr/>
          </p:nvSpPr>
          <p:spPr bwMode="auto">
            <a:xfrm flipH="1">
              <a:off x="6259513" y="1870075"/>
              <a:ext cx="1312862" cy="0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pic>
          <p:nvPicPr>
            <p:cNvPr id="205" name="그림 5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165725" y="1504950"/>
              <a:ext cx="1219200" cy="74295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</p:pic>
        <p:grpSp>
          <p:nvGrpSpPr>
            <p:cNvPr id="8" name="그룹 262"/>
            <p:cNvGrpSpPr>
              <a:grpSpLocks/>
            </p:cNvGrpSpPr>
            <p:nvPr/>
          </p:nvGrpSpPr>
          <p:grpSpPr bwMode="auto">
            <a:xfrm>
              <a:off x="7065971" y="1478172"/>
              <a:ext cx="1630364" cy="916662"/>
              <a:chOff x="6852138" y="1264451"/>
              <a:chExt cx="1804622" cy="1037028"/>
            </a:xfrm>
          </p:grpSpPr>
          <p:grpSp>
            <p:nvGrpSpPr>
              <p:cNvPr id="9" name="그룹 449"/>
              <p:cNvGrpSpPr>
                <a:grpSpLocks/>
              </p:cNvGrpSpPr>
              <p:nvPr/>
            </p:nvGrpSpPr>
            <p:grpSpPr bwMode="auto">
              <a:xfrm rot="-2831522">
                <a:off x="7972573" y="1427583"/>
                <a:ext cx="607152" cy="280888"/>
                <a:chOff x="253387" y="3211648"/>
                <a:chExt cx="1322635" cy="760105"/>
              </a:xfrm>
            </p:grpSpPr>
            <p:sp>
              <p:nvSpPr>
                <p:cNvPr id="247" name="Oval 17"/>
                <p:cNvSpPr>
                  <a:spLocks noChangeArrowheads="1"/>
                </p:cNvSpPr>
                <p:nvPr/>
              </p:nvSpPr>
              <p:spPr bwMode="auto">
                <a:xfrm rot="3285031">
                  <a:off x="649865" y="3045595"/>
                  <a:ext cx="529680" cy="132263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ko-KR" altLang="en-US">
                    <a:ea typeface="굴림" pitchFamily="50" charset="-127"/>
                  </a:endParaRPr>
                </a:p>
              </p:txBody>
            </p:sp>
            <p:sp>
              <p:nvSpPr>
                <p:cNvPr id="248" name="Line 18"/>
                <p:cNvSpPr>
                  <a:spLocks noChangeShapeType="1"/>
                </p:cNvSpPr>
                <p:nvPr/>
              </p:nvSpPr>
              <p:spPr bwMode="auto">
                <a:xfrm rot="1395667">
                  <a:off x="649034" y="3302999"/>
                  <a:ext cx="681270" cy="21639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49" name="Line 19"/>
                <p:cNvSpPr>
                  <a:spLocks noChangeShapeType="1"/>
                </p:cNvSpPr>
                <p:nvPr/>
              </p:nvSpPr>
              <p:spPr bwMode="auto">
                <a:xfrm rot="1395667">
                  <a:off x="481791" y="3211648"/>
                  <a:ext cx="357188" cy="69578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ko-KR" altLang="en-US"/>
                </a:p>
              </p:txBody>
            </p:sp>
          </p:grpSp>
          <p:pic>
            <p:nvPicPr>
              <p:cNvPr id="236" name="Picture 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7744219" y="1405062"/>
                <a:ext cx="351107" cy="296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7" name="Picture 2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7744219" y="1725421"/>
                <a:ext cx="351107" cy="296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0" name="Group 8"/>
              <p:cNvGrpSpPr>
                <a:grpSpLocks/>
              </p:cNvGrpSpPr>
              <p:nvPr/>
            </p:nvGrpSpPr>
            <p:grpSpPr bwMode="auto">
              <a:xfrm>
                <a:off x="8235788" y="1694715"/>
                <a:ext cx="351109" cy="606764"/>
                <a:chOff x="5096" y="498"/>
                <a:chExt cx="492" cy="685"/>
              </a:xfrm>
            </p:grpSpPr>
            <p:pic>
              <p:nvPicPr>
                <p:cNvPr id="243" name="Picture 9" descr="방화"/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5256" y="740"/>
                  <a:ext cx="318" cy="24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44" name="Oval 10"/>
                <p:cNvSpPr>
                  <a:spLocks noChangeArrowheads="1"/>
                </p:cNvSpPr>
                <p:nvPr/>
              </p:nvSpPr>
              <p:spPr bwMode="auto">
                <a:xfrm rot="1889364">
                  <a:off x="5225" y="498"/>
                  <a:ext cx="363" cy="68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ko-KR" altLang="en-US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  <p:sp>
              <p:nvSpPr>
                <p:cNvPr id="245" name="Line 11"/>
                <p:cNvSpPr>
                  <a:spLocks noChangeShapeType="1"/>
                </p:cNvSpPr>
                <p:nvPr/>
              </p:nvSpPr>
              <p:spPr bwMode="auto">
                <a:xfrm>
                  <a:off x="5143" y="605"/>
                  <a:ext cx="408" cy="9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46" name="Line 12"/>
                <p:cNvSpPr>
                  <a:spLocks noChangeShapeType="1"/>
                </p:cNvSpPr>
                <p:nvPr/>
              </p:nvSpPr>
              <p:spPr bwMode="auto">
                <a:xfrm>
                  <a:off x="5096" y="621"/>
                  <a:ext cx="205" cy="41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ko-KR" altLang="en-US"/>
                </a:p>
              </p:txBody>
            </p:sp>
          </p:grpSp>
          <p:pic>
            <p:nvPicPr>
              <p:cNvPr id="239" name="Picture 3" descr="C:\Documents and Settings\권강일\Local Settings\Temporary Internet Files\Content.IE5\SRMK91FP\MC900388754[1].wmf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8305990" y="1469134"/>
                <a:ext cx="350770" cy="2857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240" name="꺾인 연결선 268"/>
              <p:cNvCxnSpPr>
                <a:cxnSpLocks noChangeShapeType="1"/>
              </p:cNvCxnSpPr>
              <p:nvPr/>
            </p:nvCxnSpPr>
            <p:spPr bwMode="auto">
              <a:xfrm flipV="1">
                <a:off x="7467440" y="1553266"/>
                <a:ext cx="276779" cy="75249"/>
              </a:xfrm>
              <a:prstGeom prst="bentConnector3">
                <a:avLst>
                  <a:gd name="adj1" fmla="val 50000"/>
                </a:avLst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41" name="꺾인 연결선 269"/>
              <p:cNvCxnSpPr>
                <a:cxnSpLocks noChangeShapeType="1"/>
              </p:cNvCxnSpPr>
              <p:nvPr/>
            </p:nvCxnSpPr>
            <p:spPr bwMode="auto">
              <a:xfrm>
                <a:off x="7517584" y="1689642"/>
                <a:ext cx="226635" cy="183983"/>
              </a:xfrm>
              <a:prstGeom prst="bentConnector3">
                <a:avLst>
                  <a:gd name="adj1" fmla="val 50000"/>
                </a:avLst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pic>
            <p:nvPicPr>
              <p:cNvPr id="242" name="Picture 2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6852138" y="1542804"/>
                <a:ext cx="674077" cy="2234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07" name="Text Box 318"/>
            <p:cNvSpPr txBox="1">
              <a:spLocks noChangeArrowheads="1"/>
            </p:cNvSpPr>
            <p:nvPr/>
          </p:nvSpPr>
          <p:spPr bwMode="auto">
            <a:xfrm>
              <a:off x="4141788" y="1454150"/>
              <a:ext cx="754878" cy="254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ko-KR" sz="1000" b="1" dirty="0">
                  <a:ea typeface="굴림" pitchFamily="50" charset="-127"/>
                </a:rPr>
                <a:t>KT</a:t>
              </a:r>
              <a:r>
                <a:rPr lang="ko-KR" altLang="en-US" sz="1000" b="1" dirty="0">
                  <a:ea typeface="굴림" pitchFamily="50" charset="-127"/>
                </a:rPr>
                <a:t>스위치</a:t>
              </a:r>
              <a:endParaRPr lang="en-US" altLang="ko-KR" sz="1000" b="1" dirty="0">
                <a:ea typeface="굴림" pitchFamily="50" charset="-127"/>
              </a:endParaRPr>
            </a:p>
          </p:txBody>
        </p:sp>
        <p:sp>
          <p:nvSpPr>
            <p:cNvPr id="208" name="Text Box 318"/>
            <p:cNvSpPr txBox="1">
              <a:spLocks noChangeArrowheads="1"/>
            </p:cNvSpPr>
            <p:nvPr/>
          </p:nvSpPr>
          <p:spPr bwMode="auto">
            <a:xfrm>
              <a:off x="5389563" y="1187449"/>
              <a:ext cx="771608" cy="254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ko-KR" sz="1000" b="1" dirty="0">
                  <a:ea typeface="굴림" pitchFamily="50" charset="-127"/>
                </a:rPr>
                <a:t>COT </a:t>
              </a:r>
              <a:r>
                <a:rPr lang="ko-KR" altLang="en-US" sz="1000" b="1" dirty="0">
                  <a:ea typeface="굴림" pitchFamily="50" charset="-127"/>
                </a:rPr>
                <a:t>장치</a:t>
              </a:r>
              <a:endParaRPr lang="en-US" altLang="ko-KR" sz="1000" b="1" dirty="0">
                <a:ea typeface="굴림" pitchFamily="50" charset="-127"/>
              </a:endParaRPr>
            </a:p>
          </p:txBody>
        </p:sp>
        <p:sp>
          <p:nvSpPr>
            <p:cNvPr id="209" name="Text Box 318"/>
            <p:cNvSpPr txBox="1">
              <a:spLocks noChangeArrowheads="1"/>
            </p:cNvSpPr>
            <p:nvPr/>
          </p:nvSpPr>
          <p:spPr bwMode="auto">
            <a:xfrm>
              <a:off x="6999287" y="1377950"/>
              <a:ext cx="669553" cy="254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ko-KR" sz="1000" b="1" dirty="0">
                  <a:ea typeface="굴림" pitchFamily="50" charset="-127"/>
                </a:rPr>
                <a:t>RT </a:t>
              </a:r>
              <a:r>
                <a:rPr lang="ko-KR" altLang="en-US" sz="1000" b="1" dirty="0">
                  <a:ea typeface="굴림" pitchFamily="50" charset="-127"/>
                </a:rPr>
                <a:t>장치</a:t>
              </a:r>
              <a:endParaRPr lang="en-US" altLang="ko-KR" sz="1000" b="1" dirty="0">
                <a:ea typeface="굴림" pitchFamily="50" charset="-127"/>
              </a:endParaRPr>
            </a:p>
          </p:txBody>
        </p:sp>
        <p:grpSp>
          <p:nvGrpSpPr>
            <p:cNvPr id="11" name="그룹 75"/>
            <p:cNvGrpSpPr>
              <a:grpSpLocks/>
            </p:cNvGrpSpPr>
            <p:nvPr/>
          </p:nvGrpSpPr>
          <p:grpSpPr bwMode="auto">
            <a:xfrm>
              <a:off x="3733800" y="1828800"/>
              <a:ext cx="152400" cy="130175"/>
              <a:chOff x="6286512" y="3952861"/>
              <a:chExt cx="185726" cy="190518"/>
            </a:xfrm>
          </p:grpSpPr>
          <p:sp>
            <p:nvSpPr>
              <p:cNvPr id="232" name="타원 231"/>
              <p:cNvSpPr/>
              <p:nvPr/>
            </p:nvSpPr>
            <p:spPr>
              <a:xfrm>
                <a:off x="6286512" y="3952861"/>
                <a:ext cx="185726" cy="190518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ko-KR" altLang="en-US">
                  <a:solidFill>
                    <a:srgbClr val="FFFFFF"/>
                  </a:solidFill>
                  <a:ea typeface="굴림" pitchFamily="50" charset="-127"/>
                </a:endParaRPr>
              </a:p>
            </p:txBody>
          </p:sp>
          <p:cxnSp>
            <p:nvCxnSpPr>
              <p:cNvPr id="233" name="직선 화살표 연결선 232"/>
              <p:cNvCxnSpPr/>
              <p:nvPr/>
            </p:nvCxnSpPr>
            <p:spPr>
              <a:xfrm rot="16200000" flipH="1">
                <a:off x="6280844" y="4023946"/>
                <a:ext cx="148697" cy="71581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4" name="직선 화살표 연결선 233"/>
              <p:cNvCxnSpPr/>
              <p:nvPr/>
            </p:nvCxnSpPr>
            <p:spPr>
              <a:xfrm rot="16200000" flipH="1">
                <a:off x="6336564" y="3978261"/>
                <a:ext cx="141728" cy="90928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그룹 75"/>
            <p:cNvGrpSpPr>
              <a:grpSpLocks/>
            </p:cNvGrpSpPr>
            <p:nvPr/>
          </p:nvGrpSpPr>
          <p:grpSpPr bwMode="auto">
            <a:xfrm>
              <a:off x="4876800" y="1828800"/>
              <a:ext cx="152400" cy="130175"/>
              <a:chOff x="6286512" y="3952861"/>
              <a:chExt cx="185726" cy="190518"/>
            </a:xfrm>
          </p:grpSpPr>
          <p:sp>
            <p:nvSpPr>
              <p:cNvPr id="228" name="타원 227"/>
              <p:cNvSpPr/>
              <p:nvPr/>
            </p:nvSpPr>
            <p:spPr>
              <a:xfrm>
                <a:off x="6286512" y="3952861"/>
                <a:ext cx="185726" cy="190518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ko-KR" altLang="en-US">
                  <a:solidFill>
                    <a:srgbClr val="FFFFFF"/>
                  </a:solidFill>
                  <a:ea typeface="굴림" pitchFamily="50" charset="-127"/>
                </a:endParaRPr>
              </a:p>
            </p:txBody>
          </p:sp>
          <p:cxnSp>
            <p:nvCxnSpPr>
              <p:cNvPr id="229" name="직선 화살표 연결선 228"/>
              <p:cNvCxnSpPr/>
              <p:nvPr/>
            </p:nvCxnSpPr>
            <p:spPr>
              <a:xfrm rot="16200000" flipH="1">
                <a:off x="6280844" y="4023946"/>
                <a:ext cx="148697" cy="71581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0" name="직선 화살표 연결선 229"/>
              <p:cNvCxnSpPr/>
              <p:nvPr/>
            </p:nvCxnSpPr>
            <p:spPr>
              <a:xfrm rot="16200000" flipH="1">
                <a:off x="6336564" y="3978261"/>
                <a:ext cx="141728" cy="90928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그룹 65"/>
            <p:cNvGrpSpPr>
              <a:grpSpLocks/>
            </p:cNvGrpSpPr>
            <p:nvPr/>
          </p:nvGrpSpPr>
          <p:grpSpPr bwMode="auto">
            <a:xfrm>
              <a:off x="6711950" y="1797050"/>
              <a:ext cx="123825" cy="138113"/>
              <a:chOff x="6858016" y="2928934"/>
              <a:chExt cx="214314" cy="214314"/>
            </a:xfrm>
          </p:grpSpPr>
          <p:sp>
            <p:nvSpPr>
              <p:cNvPr id="226" name="타원 225"/>
              <p:cNvSpPr/>
              <p:nvPr/>
            </p:nvSpPr>
            <p:spPr>
              <a:xfrm>
                <a:off x="6858016" y="2928934"/>
                <a:ext cx="214314" cy="214314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ko-KR" altLang="en-US">
                  <a:solidFill>
                    <a:srgbClr val="FFFFFF"/>
                  </a:solidFill>
                  <a:ea typeface="굴림" pitchFamily="50" charset="-127"/>
                </a:endParaRPr>
              </a:p>
            </p:txBody>
          </p:sp>
          <p:cxnSp>
            <p:nvCxnSpPr>
              <p:cNvPr id="227" name="직선 화살표 연결선 226"/>
              <p:cNvCxnSpPr/>
              <p:nvPr/>
            </p:nvCxnSpPr>
            <p:spPr>
              <a:xfrm rot="16200000" flipH="1">
                <a:off x="6884024" y="2993503"/>
                <a:ext cx="165047" cy="85177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그룹 192"/>
            <p:cNvGrpSpPr/>
            <p:nvPr/>
          </p:nvGrpSpPr>
          <p:grpSpPr>
            <a:xfrm>
              <a:off x="619831" y="1285860"/>
              <a:ext cx="2039344" cy="1444244"/>
              <a:chOff x="619831" y="1285860"/>
              <a:chExt cx="2039344" cy="1444244"/>
            </a:xfrm>
          </p:grpSpPr>
          <p:sp>
            <p:nvSpPr>
              <p:cNvPr id="214" name="Line 312"/>
              <p:cNvSpPr>
                <a:spLocks noChangeShapeType="1"/>
              </p:cNvSpPr>
              <p:nvPr/>
            </p:nvSpPr>
            <p:spPr bwMode="auto">
              <a:xfrm flipV="1">
                <a:off x="1500166" y="1428736"/>
                <a:ext cx="1587" cy="476250"/>
              </a:xfrm>
              <a:prstGeom prst="line">
                <a:avLst/>
              </a:prstGeom>
              <a:noFill/>
              <a:ln w="2540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215" name="Line 313"/>
              <p:cNvSpPr>
                <a:spLocks noChangeShapeType="1"/>
              </p:cNvSpPr>
              <p:nvPr/>
            </p:nvSpPr>
            <p:spPr bwMode="auto">
              <a:xfrm flipV="1">
                <a:off x="1816952" y="1897447"/>
                <a:ext cx="1587" cy="476250"/>
              </a:xfrm>
              <a:prstGeom prst="line">
                <a:avLst/>
              </a:prstGeom>
              <a:noFill/>
              <a:ln w="2540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216" name="Text Box 316"/>
              <p:cNvSpPr txBox="1">
                <a:spLocks noChangeArrowheads="1"/>
              </p:cNvSpPr>
              <p:nvPr/>
            </p:nvSpPr>
            <p:spPr bwMode="auto">
              <a:xfrm>
                <a:off x="667964" y="2466138"/>
                <a:ext cx="900433" cy="254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ko-KR" altLang="en-US" sz="1000" b="1" dirty="0" err="1">
                    <a:ea typeface="굴림" pitchFamily="50" charset="-127"/>
                  </a:rPr>
                  <a:t>스트림</a:t>
                </a:r>
                <a:r>
                  <a:rPr lang="ko-KR" altLang="en-US" sz="1000" b="1" dirty="0">
                    <a:ea typeface="굴림" pitchFamily="50" charset="-127"/>
                  </a:rPr>
                  <a:t> 서버</a:t>
                </a:r>
              </a:p>
            </p:txBody>
          </p:sp>
          <p:sp>
            <p:nvSpPr>
              <p:cNvPr id="217" name="Text Box 317"/>
              <p:cNvSpPr txBox="1">
                <a:spLocks noChangeArrowheads="1"/>
              </p:cNvSpPr>
              <p:nvPr/>
            </p:nvSpPr>
            <p:spPr bwMode="auto">
              <a:xfrm>
                <a:off x="2069928" y="1417277"/>
                <a:ext cx="589247" cy="254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ko-KR" altLang="en-US" sz="1000" b="1" dirty="0">
                    <a:ea typeface="굴림" pitchFamily="50" charset="-127"/>
                  </a:rPr>
                  <a:t>방화벽</a:t>
                </a:r>
              </a:p>
            </p:txBody>
          </p:sp>
          <p:sp>
            <p:nvSpPr>
              <p:cNvPr id="218" name="Text Box 319"/>
              <p:cNvSpPr txBox="1">
                <a:spLocks noChangeArrowheads="1"/>
              </p:cNvSpPr>
              <p:nvPr/>
            </p:nvSpPr>
            <p:spPr bwMode="auto">
              <a:xfrm>
                <a:off x="619831" y="1447727"/>
                <a:ext cx="751532" cy="254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ko-KR" sz="1000" b="1" dirty="0">
                    <a:ea typeface="굴림" pitchFamily="50" charset="-127"/>
                  </a:rPr>
                  <a:t>VMS</a:t>
                </a:r>
                <a:r>
                  <a:rPr lang="ko-KR" altLang="en-US" sz="1000" b="1" dirty="0">
                    <a:ea typeface="굴림" pitchFamily="50" charset="-127"/>
                  </a:rPr>
                  <a:t>서버</a:t>
                </a:r>
              </a:p>
            </p:txBody>
          </p:sp>
          <p:sp>
            <p:nvSpPr>
              <p:cNvPr id="219" name="Text Box 321"/>
              <p:cNvSpPr txBox="1">
                <a:spLocks noChangeArrowheads="1"/>
              </p:cNvSpPr>
              <p:nvPr/>
            </p:nvSpPr>
            <p:spPr bwMode="auto">
              <a:xfrm>
                <a:off x="1518688" y="2475667"/>
                <a:ext cx="721417" cy="254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ko-KR" altLang="en-US" sz="1000" b="1" dirty="0">
                    <a:ea typeface="굴림" pitchFamily="50" charset="-127"/>
                  </a:rPr>
                  <a:t>저장서버</a:t>
                </a:r>
              </a:p>
            </p:txBody>
          </p:sp>
          <p:pic>
            <p:nvPicPr>
              <p:cNvPr id="220" name="그림 230"/>
              <p:cNvPicPr>
                <a:picLocks noChangeAspect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1285852" y="1285860"/>
                <a:ext cx="406400" cy="476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1" name="그림 231"/>
              <p:cNvPicPr>
                <a:picLocks noChangeAspect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1598889" y="2026344"/>
                <a:ext cx="404812" cy="476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aphicFrame>
            <p:nvGraphicFramePr>
              <p:cNvPr id="222" name="Object 4"/>
              <p:cNvGraphicFramePr>
                <a:graphicFrameLocks/>
              </p:cNvGraphicFramePr>
              <p:nvPr/>
            </p:nvGraphicFramePr>
            <p:xfrm>
              <a:off x="2206625" y="1652588"/>
              <a:ext cx="300038" cy="56673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클립" r:id="rId11" imgW="498240" imgH="545760" progId="">
                      <p:embed/>
                    </p:oleObj>
                  </mc:Choice>
                  <mc:Fallback>
                    <p:oleObj name="클립" r:id="rId11" imgW="498240" imgH="545760" progId="">
                      <p:embed/>
                      <p:pic>
                        <p:nvPicPr>
                          <p:cNvPr id="0" name="Object 4"/>
                          <p:cNvPicPr preferRelativeResize="0">
                            <a:picLocks noChangeArrowheads="1"/>
                          </p:cNvPicPr>
                          <p:nvPr/>
                        </p:nvPicPr>
                        <p:blipFill>
                          <a:blip r:embed="rId1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206625" y="1652588"/>
                            <a:ext cx="300038" cy="56673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23" name="Line 310"/>
              <p:cNvSpPr>
                <a:spLocks noChangeShapeType="1"/>
              </p:cNvSpPr>
              <p:nvPr/>
            </p:nvSpPr>
            <p:spPr bwMode="auto">
              <a:xfrm flipH="1">
                <a:off x="929723" y="1888294"/>
                <a:ext cx="1312862" cy="0"/>
              </a:xfrm>
              <a:prstGeom prst="line">
                <a:avLst/>
              </a:prstGeom>
              <a:noFill/>
              <a:ln w="2540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224" name="Line 313"/>
              <p:cNvSpPr>
                <a:spLocks noChangeShapeType="1"/>
              </p:cNvSpPr>
              <p:nvPr/>
            </p:nvSpPr>
            <p:spPr bwMode="auto">
              <a:xfrm flipV="1">
                <a:off x="1216876" y="1899405"/>
                <a:ext cx="1587" cy="476250"/>
              </a:xfrm>
              <a:prstGeom prst="line">
                <a:avLst/>
              </a:prstGeom>
              <a:noFill/>
              <a:ln w="2540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pic>
            <p:nvPicPr>
              <p:cNvPr id="225" name="그림 229"/>
              <p:cNvPicPr>
                <a:picLocks noChangeAspect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974752" y="2054604"/>
                <a:ext cx="404812" cy="476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190" name="직사각형 189"/>
          <p:cNvSpPr/>
          <p:nvPr/>
        </p:nvSpPr>
        <p:spPr>
          <a:xfrm>
            <a:off x="59447" y="67684"/>
            <a:ext cx="3012357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Ⅰ.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장치 개요 및 구성 망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92" name="직사각형 191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고장진단 </a:t>
            </a:r>
            <a:endParaRPr lang="ko-KR" altLang="en-US" sz="1600" dirty="0"/>
          </a:p>
        </p:txBody>
      </p:sp>
      <p:sp>
        <p:nvSpPr>
          <p:cNvPr id="193" name="직사각형 192"/>
          <p:cNvSpPr/>
          <p:nvPr/>
        </p:nvSpPr>
        <p:spPr>
          <a:xfrm>
            <a:off x="4303618" y="6616793"/>
            <a:ext cx="274414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42</a:t>
            </a:r>
            <a:endParaRPr lang="ko-KR" altLang="en-US" sz="600" b="1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 bwMode="auto">
          <a:xfrm>
            <a:off x="5643570" y="3000372"/>
            <a:ext cx="3286148" cy="181587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 typeface="Wingdings" pitchFamily="2" charset="2"/>
              <a:buChar char="§"/>
              <a:defRPr/>
            </a:pP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</a:t>
            </a:r>
            <a:r>
              <a:rPr lang="ko-KR" altLang="en-US" sz="1400" b="1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국사용 </a:t>
            </a:r>
            <a:r>
              <a: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EMS Program</a:t>
            </a:r>
          </a:p>
          <a:p>
            <a:pPr algn="l">
              <a:buFont typeface="Wingdings" pitchFamily="2" charset="2"/>
              <a:buChar char="§"/>
              <a:defRPr/>
            </a:pPr>
            <a:endParaRPr lang="en-US" altLang="ko-KR" sz="1400" b="1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1) </a:t>
            </a:r>
            <a:r>
              <a:rPr lang="ko-KR" altLang="en-US" sz="14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절분시험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 </a:t>
            </a:r>
            <a:r>
              <a:rPr lang="ko-KR" altLang="en-US" sz="14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상하향</a:t>
            </a: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ping test)</a:t>
            </a:r>
          </a:p>
          <a:p>
            <a:pPr algn="l"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2) Traffic </a:t>
            </a:r>
            <a:r>
              <a:rPr lang="en-US" altLang="ko-KR" sz="14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monitering</a:t>
            </a: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3) </a:t>
            </a:r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회선정보관리</a:t>
            </a: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23557" name="Picture 5" descr="Traffic_1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928935"/>
            <a:ext cx="5143536" cy="33575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grpSp>
        <p:nvGrpSpPr>
          <p:cNvPr id="2" name="그룹 193"/>
          <p:cNvGrpSpPr/>
          <p:nvPr/>
        </p:nvGrpSpPr>
        <p:grpSpPr>
          <a:xfrm>
            <a:off x="619835" y="1142986"/>
            <a:ext cx="7738383" cy="1624080"/>
            <a:chOff x="619831" y="1142984"/>
            <a:chExt cx="8076504" cy="1678274"/>
          </a:xfrm>
        </p:grpSpPr>
        <p:sp>
          <p:nvSpPr>
            <p:cNvPr id="195" name="모서리가 둥근 직사각형 415"/>
            <p:cNvSpPr>
              <a:spLocks noChangeArrowheads="1"/>
            </p:cNvSpPr>
            <p:nvPr/>
          </p:nvSpPr>
          <p:spPr bwMode="auto">
            <a:xfrm>
              <a:off x="4929189" y="1142984"/>
              <a:ext cx="1714513" cy="1678274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alpha val="14902"/>
              </a:schemeClr>
            </a:solidFill>
            <a:ln w="9525" algn="ctr">
              <a:solidFill>
                <a:schemeClr val="tx2"/>
              </a:solidFill>
              <a:round/>
              <a:headEnd/>
              <a:tailEnd/>
            </a:ln>
          </p:spPr>
          <p:txBody>
            <a:bodyPr wrap="square" lIns="82124" tIns="41061" rIns="82124" bIns="41061" anchor="ctr">
              <a:spAutoFit/>
            </a:bodyPr>
            <a:lstStyle/>
            <a:p>
              <a:pPr defTabSz="814296"/>
              <a:endParaRPr lang="en-US" altLang="ko-KR" dirty="0">
                <a:ea typeface="굴림" pitchFamily="50" charset="-127"/>
              </a:endParaRPr>
            </a:p>
            <a:p>
              <a:pPr defTabSz="814296"/>
              <a:endParaRPr lang="en-US" altLang="ko-KR" dirty="0">
                <a:ea typeface="굴림" pitchFamily="50" charset="-127"/>
              </a:endParaRPr>
            </a:p>
            <a:p>
              <a:pPr defTabSz="814296"/>
              <a:endParaRPr lang="en-US" altLang="ko-KR" dirty="0">
                <a:ea typeface="굴림" pitchFamily="50" charset="-127"/>
              </a:endParaRPr>
            </a:p>
            <a:p>
              <a:pPr defTabSz="814296"/>
              <a:endParaRPr lang="en-US" altLang="ko-KR" dirty="0">
                <a:ea typeface="굴림" pitchFamily="50" charset="-127"/>
              </a:endParaRPr>
            </a:p>
            <a:p>
              <a:pPr defTabSz="814296"/>
              <a:endParaRPr lang="ko-KR" altLang="en-US" dirty="0">
                <a:ea typeface="굴림" pitchFamily="50" charset="-127"/>
              </a:endParaRPr>
            </a:p>
          </p:txBody>
        </p:sp>
        <p:sp>
          <p:nvSpPr>
            <p:cNvPr id="198" name="Line 310"/>
            <p:cNvSpPr>
              <a:spLocks noChangeShapeType="1"/>
            </p:cNvSpPr>
            <p:nvPr/>
          </p:nvSpPr>
          <p:spPr bwMode="auto">
            <a:xfrm flipH="1">
              <a:off x="2439988" y="1889125"/>
              <a:ext cx="1312862" cy="0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04" name="Text Box 318"/>
            <p:cNvSpPr txBox="1">
              <a:spLocks noChangeArrowheads="1"/>
            </p:cNvSpPr>
            <p:nvPr/>
          </p:nvSpPr>
          <p:spPr bwMode="auto">
            <a:xfrm>
              <a:off x="2989263" y="1416050"/>
              <a:ext cx="853588" cy="254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ko-KR" altLang="en-US" sz="1000" b="1" dirty="0">
                  <a:ea typeface="굴림" pitchFamily="50" charset="-127"/>
                </a:rPr>
                <a:t>내부스위치</a:t>
              </a:r>
              <a:endParaRPr lang="en-US" altLang="ko-KR" sz="1000" b="1" dirty="0">
                <a:ea typeface="굴림" pitchFamily="50" charset="-127"/>
              </a:endParaRPr>
            </a:p>
          </p:txBody>
        </p:sp>
        <p:sp>
          <p:nvSpPr>
            <p:cNvPr id="213" name="Line 310"/>
            <p:cNvSpPr>
              <a:spLocks noChangeShapeType="1"/>
            </p:cNvSpPr>
            <p:nvPr/>
          </p:nvSpPr>
          <p:spPr bwMode="auto">
            <a:xfrm flipH="1">
              <a:off x="3459163" y="1889125"/>
              <a:ext cx="1312862" cy="0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14" name="Line 310"/>
            <p:cNvSpPr>
              <a:spLocks noChangeShapeType="1"/>
            </p:cNvSpPr>
            <p:nvPr/>
          </p:nvSpPr>
          <p:spPr bwMode="auto">
            <a:xfrm flipH="1">
              <a:off x="4754563" y="1889125"/>
              <a:ext cx="1312862" cy="0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grpSp>
          <p:nvGrpSpPr>
            <p:cNvPr id="3" name="Group 4"/>
            <p:cNvGrpSpPr>
              <a:grpSpLocks/>
            </p:cNvGrpSpPr>
            <p:nvPr/>
          </p:nvGrpSpPr>
          <p:grpSpPr bwMode="auto">
            <a:xfrm>
              <a:off x="4000500" y="1676400"/>
              <a:ext cx="771525" cy="381000"/>
              <a:chOff x="4368" y="3216"/>
              <a:chExt cx="1110" cy="449"/>
            </a:xfrm>
          </p:grpSpPr>
          <p:grpSp>
            <p:nvGrpSpPr>
              <p:cNvPr id="4" name="Group 5"/>
              <p:cNvGrpSpPr>
                <a:grpSpLocks/>
              </p:cNvGrpSpPr>
              <p:nvPr/>
            </p:nvGrpSpPr>
            <p:grpSpPr bwMode="auto">
              <a:xfrm>
                <a:off x="4368" y="3216"/>
                <a:ext cx="1110" cy="449"/>
                <a:chOff x="4368" y="3216"/>
                <a:chExt cx="1110" cy="449"/>
              </a:xfrm>
            </p:grpSpPr>
            <p:sp>
              <p:nvSpPr>
                <p:cNvPr id="385" name="Freeform 6"/>
                <p:cNvSpPr>
                  <a:spLocks/>
                </p:cNvSpPr>
                <p:nvPr/>
              </p:nvSpPr>
              <p:spPr bwMode="auto">
                <a:xfrm>
                  <a:off x="4368" y="3402"/>
                  <a:ext cx="537" cy="263"/>
                </a:xfrm>
                <a:custGeom>
                  <a:avLst/>
                  <a:gdLst>
                    <a:gd name="T0" fmla="*/ 536 w 537"/>
                    <a:gd name="T1" fmla="*/ 119 h 263"/>
                    <a:gd name="T2" fmla="*/ 536 w 537"/>
                    <a:gd name="T3" fmla="*/ 262 h 263"/>
                    <a:gd name="T4" fmla="*/ 0 w 537"/>
                    <a:gd name="T5" fmla="*/ 144 h 263"/>
                    <a:gd name="T6" fmla="*/ 0 w 537"/>
                    <a:gd name="T7" fmla="*/ 0 h 263"/>
                    <a:gd name="T8" fmla="*/ 536 w 537"/>
                    <a:gd name="T9" fmla="*/ 119 h 26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37"/>
                    <a:gd name="T16" fmla="*/ 0 h 263"/>
                    <a:gd name="T17" fmla="*/ 537 w 537"/>
                    <a:gd name="T18" fmla="*/ 263 h 26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37" h="263">
                      <a:moveTo>
                        <a:pt x="536" y="119"/>
                      </a:moveTo>
                      <a:lnTo>
                        <a:pt x="536" y="262"/>
                      </a:lnTo>
                      <a:lnTo>
                        <a:pt x="0" y="144"/>
                      </a:lnTo>
                      <a:lnTo>
                        <a:pt x="0" y="0"/>
                      </a:lnTo>
                      <a:lnTo>
                        <a:pt x="536" y="119"/>
                      </a:lnTo>
                    </a:path>
                  </a:pathLst>
                </a:custGeom>
                <a:solidFill>
                  <a:srgbClr val="FFFFFF"/>
                </a:solidFill>
                <a:ln w="12700" cap="rnd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ko-KR" altLang="en-US">
                    <a:ea typeface="굴림" pitchFamily="50" charset="-127"/>
                  </a:endParaRPr>
                </a:p>
              </p:txBody>
            </p:sp>
            <p:sp>
              <p:nvSpPr>
                <p:cNvPr id="386" name="Freeform 7"/>
                <p:cNvSpPr>
                  <a:spLocks/>
                </p:cNvSpPr>
                <p:nvPr/>
              </p:nvSpPr>
              <p:spPr bwMode="auto">
                <a:xfrm>
                  <a:off x="4368" y="3216"/>
                  <a:ext cx="1110" cy="306"/>
                </a:xfrm>
                <a:custGeom>
                  <a:avLst/>
                  <a:gdLst>
                    <a:gd name="T0" fmla="*/ 1109 w 1110"/>
                    <a:gd name="T1" fmla="*/ 119 h 306"/>
                    <a:gd name="T2" fmla="*/ 536 w 1110"/>
                    <a:gd name="T3" fmla="*/ 305 h 306"/>
                    <a:gd name="T4" fmla="*/ 0 w 1110"/>
                    <a:gd name="T5" fmla="*/ 186 h 306"/>
                    <a:gd name="T6" fmla="*/ 575 w 1110"/>
                    <a:gd name="T7" fmla="*/ 0 h 306"/>
                    <a:gd name="T8" fmla="*/ 1109 w 1110"/>
                    <a:gd name="T9" fmla="*/ 119 h 3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0"/>
                    <a:gd name="T16" fmla="*/ 0 h 306"/>
                    <a:gd name="T17" fmla="*/ 1110 w 1110"/>
                    <a:gd name="T18" fmla="*/ 306 h 3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0" h="306">
                      <a:moveTo>
                        <a:pt x="1109" y="119"/>
                      </a:moveTo>
                      <a:lnTo>
                        <a:pt x="536" y="305"/>
                      </a:lnTo>
                      <a:lnTo>
                        <a:pt x="0" y="186"/>
                      </a:lnTo>
                      <a:lnTo>
                        <a:pt x="575" y="0"/>
                      </a:lnTo>
                      <a:lnTo>
                        <a:pt x="1109" y="119"/>
                      </a:lnTo>
                    </a:path>
                  </a:pathLst>
                </a:custGeom>
                <a:solidFill>
                  <a:srgbClr val="FFFFFF"/>
                </a:solidFill>
                <a:ln w="12700" cap="rnd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ko-KR" altLang="en-US">
                    <a:ea typeface="굴림" pitchFamily="50" charset="-127"/>
                  </a:endParaRPr>
                </a:p>
              </p:txBody>
            </p:sp>
            <p:sp>
              <p:nvSpPr>
                <p:cNvPr id="387" name="Freeform 8"/>
                <p:cNvSpPr>
                  <a:spLocks/>
                </p:cNvSpPr>
                <p:nvPr/>
              </p:nvSpPr>
              <p:spPr bwMode="auto">
                <a:xfrm>
                  <a:off x="4904" y="3335"/>
                  <a:ext cx="574" cy="330"/>
                </a:xfrm>
                <a:custGeom>
                  <a:avLst/>
                  <a:gdLst>
                    <a:gd name="T0" fmla="*/ 573 w 574"/>
                    <a:gd name="T1" fmla="*/ 142 h 330"/>
                    <a:gd name="T2" fmla="*/ 573 w 574"/>
                    <a:gd name="T3" fmla="*/ 0 h 330"/>
                    <a:gd name="T4" fmla="*/ 0 w 574"/>
                    <a:gd name="T5" fmla="*/ 186 h 330"/>
                    <a:gd name="T6" fmla="*/ 0 w 574"/>
                    <a:gd name="T7" fmla="*/ 329 h 330"/>
                    <a:gd name="T8" fmla="*/ 573 w 574"/>
                    <a:gd name="T9" fmla="*/ 142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74"/>
                    <a:gd name="T16" fmla="*/ 0 h 330"/>
                    <a:gd name="T17" fmla="*/ 574 w 574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74" h="330">
                      <a:moveTo>
                        <a:pt x="573" y="142"/>
                      </a:moveTo>
                      <a:lnTo>
                        <a:pt x="573" y="0"/>
                      </a:lnTo>
                      <a:lnTo>
                        <a:pt x="0" y="186"/>
                      </a:lnTo>
                      <a:lnTo>
                        <a:pt x="0" y="329"/>
                      </a:lnTo>
                      <a:lnTo>
                        <a:pt x="573" y="142"/>
                      </a:lnTo>
                    </a:path>
                  </a:pathLst>
                </a:custGeom>
                <a:solidFill>
                  <a:srgbClr val="FFFFFF"/>
                </a:solidFill>
                <a:ln w="12700" cap="rnd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ko-KR" altLang="en-US">
                    <a:ea typeface="굴림" pitchFamily="50" charset="-127"/>
                  </a:endParaRPr>
                </a:p>
              </p:txBody>
            </p:sp>
          </p:grpSp>
          <p:sp>
            <p:nvSpPr>
              <p:cNvPr id="324" name="Freeform 9"/>
              <p:cNvSpPr>
                <a:spLocks/>
              </p:cNvSpPr>
              <p:nvPr/>
            </p:nvSpPr>
            <p:spPr bwMode="auto">
              <a:xfrm>
                <a:off x="4368" y="3402"/>
                <a:ext cx="537" cy="263"/>
              </a:xfrm>
              <a:custGeom>
                <a:avLst/>
                <a:gdLst>
                  <a:gd name="T0" fmla="*/ 536 w 537"/>
                  <a:gd name="T1" fmla="*/ 119 h 263"/>
                  <a:gd name="T2" fmla="*/ 536 w 537"/>
                  <a:gd name="T3" fmla="*/ 262 h 263"/>
                  <a:gd name="T4" fmla="*/ 0 w 537"/>
                  <a:gd name="T5" fmla="*/ 144 h 263"/>
                  <a:gd name="T6" fmla="*/ 0 w 537"/>
                  <a:gd name="T7" fmla="*/ 0 h 263"/>
                  <a:gd name="T8" fmla="*/ 536 w 537"/>
                  <a:gd name="T9" fmla="*/ 119 h 2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7"/>
                  <a:gd name="T16" fmla="*/ 0 h 263"/>
                  <a:gd name="T17" fmla="*/ 537 w 537"/>
                  <a:gd name="T18" fmla="*/ 263 h 26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7" h="263">
                    <a:moveTo>
                      <a:pt x="536" y="119"/>
                    </a:moveTo>
                    <a:lnTo>
                      <a:pt x="536" y="262"/>
                    </a:lnTo>
                    <a:lnTo>
                      <a:pt x="0" y="144"/>
                    </a:lnTo>
                    <a:lnTo>
                      <a:pt x="0" y="0"/>
                    </a:lnTo>
                    <a:lnTo>
                      <a:pt x="536" y="119"/>
                    </a:lnTo>
                  </a:path>
                </a:pathLst>
              </a:custGeom>
              <a:solidFill>
                <a:srgbClr val="00869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25" name="Freeform 10"/>
              <p:cNvSpPr>
                <a:spLocks/>
              </p:cNvSpPr>
              <p:nvPr/>
            </p:nvSpPr>
            <p:spPr bwMode="auto">
              <a:xfrm>
                <a:off x="4368" y="3216"/>
                <a:ext cx="1110" cy="306"/>
              </a:xfrm>
              <a:custGeom>
                <a:avLst/>
                <a:gdLst>
                  <a:gd name="T0" fmla="*/ 1109 w 1110"/>
                  <a:gd name="T1" fmla="*/ 119 h 306"/>
                  <a:gd name="T2" fmla="*/ 536 w 1110"/>
                  <a:gd name="T3" fmla="*/ 305 h 306"/>
                  <a:gd name="T4" fmla="*/ 0 w 1110"/>
                  <a:gd name="T5" fmla="*/ 186 h 306"/>
                  <a:gd name="T6" fmla="*/ 575 w 1110"/>
                  <a:gd name="T7" fmla="*/ 0 h 306"/>
                  <a:gd name="T8" fmla="*/ 1109 w 1110"/>
                  <a:gd name="T9" fmla="*/ 119 h 3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10"/>
                  <a:gd name="T16" fmla="*/ 0 h 306"/>
                  <a:gd name="T17" fmla="*/ 1110 w 1110"/>
                  <a:gd name="T18" fmla="*/ 306 h 3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10" h="306">
                    <a:moveTo>
                      <a:pt x="1109" y="119"/>
                    </a:moveTo>
                    <a:lnTo>
                      <a:pt x="536" y="305"/>
                    </a:lnTo>
                    <a:lnTo>
                      <a:pt x="0" y="186"/>
                    </a:lnTo>
                    <a:lnTo>
                      <a:pt x="575" y="0"/>
                    </a:lnTo>
                    <a:lnTo>
                      <a:pt x="1109" y="119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rgbClr val="008694"/>
                  </a:gs>
                </a:gsLst>
                <a:lin ang="189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26" name="Freeform 11"/>
              <p:cNvSpPr>
                <a:spLocks/>
              </p:cNvSpPr>
              <p:nvPr/>
            </p:nvSpPr>
            <p:spPr bwMode="auto">
              <a:xfrm>
                <a:off x="4904" y="3335"/>
                <a:ext cx="574" cy="330"/>
              </a:xfrm>
              <a:custGeom>
                <a:avLst/>
                <a:gdLst>
                  <a:gd name="T0" fmla="*/ 573 w 574"/>
                  <a:gd name="T1" fmla="*/ 142 h 330"/>
                  <a:gd name="T2" fmla="*/ 573 w 574"/>
                  <a:gd name="T3" fmla="*/ 0 h 330"/>
                  <a:gd name="T4" fmla="*/ 0 w 574"/>
                  <a:gd name="T5" fmla="*/ 186 h 330"/>
                  <a:gd name="T6" fmla="*/ 0 w 574"/>
                  <a:gd name="T7" fmla="*/ 329 h 330"/>
                  <a:gd name="T8" fmla="*/ 573 w 574"/>
                  <a:gd name="T9" fmla="*/ 142 h 3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4"/>
                  <a:gd name="T16" fmla="*/ 0 h 330"/>
                  <a:gd name="T17" fmla="*/ 574 w 574"/>
                  <a:gd name="T18" fmla="*/ 330 h 3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4" h="330">
                    <a:moveTo>
                      <a:pt x="573" y="142"/>
                    </a:moveTo>
                    <a:lnTo>
                      <a:pt x="573" y="0"/>
                    </a:lnTo>
                    <a:lnTo>
                      <a:pt x="0" y="186"/>
                    </a:lnTo>
                    <a:lnTo>
                      <a:pt x="0" y="329"/>
                    </a:lnTo>
                    <a:lnTo>
                      <a:pt x="573" y="142"/>
                    </a:lnTo>
                  </a:path>
                </a:pathLst>
              </a:custGeom>
              <a:solidFill>
                <a:srgbClr val="00869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27" name="Freeform 12"/>
              <p:cNvSpPr>
                <a:spLocks/>
              </p:cNvSpPr>
              <p:nvPr/>
            </p:nvSpPr>
            <p:spPr bwMode="auto">
              <a:xfrm>
                <a:off x="5446" y="3450"/>
                <a:ext cx="17" cy="17"/>
              </a:xfrm>
              <a:custGeom>
                <a:avLst/>
                <a:gdLst>
                  <a:gd name="T0" fmla="*/ 6 w 17"/>
                  <a:gd name="T1" fmla="*/ 13 h 17"/>
                  <a:gd name="T2" fmla="*/ 11 w 17"/>
                  <a:gd name="T3" fmla="*/ 13 h 17"/>
                  <a:gd name="T4" fmla="*/ 11 w 17"/>
                  <a:gd name="T5" fmla="*/ 11 h 17"/>
                  <a:gd name="T6" fmla="*/ 13 w 17"/>
                  <a:gd name="T7" fmla="*/ 11 h 17"/>
                  <a:gd name="T8" fmla="*/ 13 w 17"/>
                  <a:gd name="T9" fmla="*/ 9 h 17"/>
                  <a:gd name="T10" fmla="*/ 16 w 17"/>
                  <a:gd name="T11" fmla="*/ 9 h 17"/>
                  <a:gd name="T12" fmla="*/ 16 w 17"/>
                  <a:gd name="T13" fmla="*/ 4 h 17"/>
                  <a:gd name="T14" fmla="*/ 16 w 17"/>
                  <a:gd name="T15" fmla="*/ 2 h 17"/>
                  <a:gd name="T16" fmla="*/ 16 w 17"/>
                  <a:gd name="T17" fmla="*/ 0 h 17"/>
                  <a:gd name="T18" fmla="*/ 13 w 17"/>
                  <a:gd name="T19" fmla="*/ 0 h 17"/>
                  <a:gd name="T20" fmla="*/ 6 w 17"/>
                  <a:gd name="T21" fmla="*/ 2 h 17"/>
                  <a:gd name="T22" fmla="*/ 9 w 17"/>
                  <a:gd name="T23" fmla="*/ 2 h 17"/>
                  <a:gd name="T24" fmla="*/ 2 w 17"/>
                  <a:gd name="T25" fmla="*/ 4 h 17"/>
                  <a:gd name="T26" fmla="*/ 0 w 17"/>
                  <a:gd name="T27" fmla="*/ 4 h 17"/>
                  <a:gd name="T28" fmla="*/ 0 w 17"/>
                  <a:gd name="T29" fmla="*/ 7 h 17"/>
                  <a:gd name="T30" fmla="*/ 0 w 17"/>
                  <a:gd name="T31" fmla="*/ 9 h 17"/>
                  <a:gd name="T32" fmla="*/ 2 w 17"/>
                  <a:gd name="T33" fmla="*/ 13 h 17"/>
                  <a:gd name="T34" fmla="*/ 2 w 17"/>
                  <a:gd name="T35" fmla="*/ 16 h 17"/>
                  <a:gd name="T36" fmla="*/ 4 w 17"/>
                  <a:gd name="T37" fmla="*/ 16 h 17"/>
                  <a:gd name="T38" fmla="*/ 6 w 17"/>
                  <a:gd name="T39" fmla="*/ 16 h 17"/>
                  <a:gd name="T40" fmla="*/ 9 w 17"/>
                  <a:gd name="T41" fmla="*/ 13 h 17"/>
                  <a:gd name="T42" fmla="*/ 6 w 17"/>
                  <a:gd name="T43" fmla="*/ 13 h 1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7"/>
                  <a:gd name="T67" fmla="*/ 0 h 17"/>
                  <a:gd name="T68" fmla="*/ 17 w 17"/>
                  <a:gd name="T69" fmla="*/ 17 h 17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7" h="17">
                    <a:moveTo>
                      <a:pt x="6" y="13"/>
                    </a:moveTo>
                    <a:lnTo>
                      <a:pt x="11" y="13"/>
                    </a:lnTo>
                    <a:lnTo>
                      <a:pt x="11" y="11"/>
                    </a:lnTo>
                    <a:lnTo>
                      <a:pt x="13" y="11"/>
                    </a:lnTo>
                    <a:lnTo>
                      <a:pt x="13" y="9"/>
                    </a:lnTo>
                    <a:lnTo>
                      <a:pt x="16" y="9"/>
                    </a:lnTo>
                    <a:lnTo>
                      <a:pt x="16" y="4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6" y="2"/>
                    </a:lnTo>
                    <a:lnTo>
                      <a:pt x="9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3"/>
                    </a:lnTo>
                    <a:lnTo>
                      <a:pt x="2" y="16"/>
                    </a:lnTo>
                    <a:lnTo>
                      <a:pt x="4" y="16"/>
                    </a:lnTo>
                    <a:lnTo>
                      <a:pt x="6" y="16"/>
                    </a:lnTo>
                    <a:lnTo>
                      <a:pt x="9" y="13"/>
                    </a:lnTo>
                    <a:lnTo>
                      <a:pt x="6" y="13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28" name="Freeform 13"/>
              <p:cNvSpPr>
                <a:spLocks/>
              </p:cNvSpPr>
              <p:nvPr/>
            </p:nvSpPr>
            <p:spPr bwMode="auto">
              <a:xfrm>
                <a:off x="5042" y="3488"/>
                <a:ext cx="20" cy="28"/>
              </a:xfrm>
              <a:custGeom>
                <a:avLst/>
                <a:gdLst>
                  <a:gd name="T0" fmla="*/ 8 w 20"/>
                  <a:gd name="T1" fmla="*/ 6 h 28"/>
                  <a:gd name="T2" fmla="*/ 8 w 20"/>
                  <a:gd name="T3" fmla="*/ 4 h 28"/>
                  <a:gd name="T4" fmla="*/ 12 w 20"/>
                  <a:gd name="T5" fmla="*/ 14 h 28"/>
                  <a:gd name="T6" fmla="*/ 6 w 20"/>
                  <a:gd name="T7" fmla="*/ 15 h 28"/>
                  <a:gd name="T8" fmla="*/ 8 w 20"/>
                  <a:gd name="T9" fmla="*/ 6 h 28"/>
                  <a:gd name="T10" fmla="*/ 6 w 20"/>
                  <a:gd name="T11" fmla="*/ 25 h 28"/>
                  <a:gd name="T12" fmla="*/ 6 w 20"/>
                  <a:gd name="T13" fmla="*/ 23 h 28"/>
                  <a:gd name="T14" fmla="*/ 2 w 20"/>
                  <a:gd name="T15" fmla="*/ 25 h 28"/>
                  <a:gd name="T16" fmla="*/ 4 w 20"/>
                  <a:gd name="T17" fmla="*/ 15 h 28"/>
                  <a:gd name="T18" fmla="*/ 12 w 20"/>
                  <a:gd name="T19" fmla="*/ 14 h 28"/>
                  <a:gd name="T20" fmla="*/ 13 w 20"/>
                  <a:gd name="T21" fmla="*/ 21 h 28"/>
                  <a:gd name="T22" fmla="*/ 12 w 20"/>
                  <a:gd name="T23" fmla="*/ 21 h 28"/>
                  <a:gd name="T24" fmla="*/ 19 w 20"/>
                  <a:gd name="T25" fmla="*/ 19 h 28"/>
                  <a:gd name="T26" fmla="*/ 17 w 20"/>
                  <a:gd name="T27" fmla="*/ 19 h 28"/>
                  <a:gd name="T28" fmla="*/ 10 w 20"/>
                  <a:gd name="T29" fmla="*/ 0 h 28"/>
                  <a:gd name="T30" fmla="*/ 8 w 20"/>
                  <a:gd name="T31" fmla="*/ 2 h 28"/>
                  <a:gd name="T32" fmla="*/ 2 w 20"/>
                  <a:gd name="T33" fmla="*/ 25 h 28"/>
                  <a:gd name="T34" fmla="*/ 0 w 20"/>
                  <a:gd name="T35" fmla="*/ 25 h 28"/>
                  <a:gd name="T36" fmla="*/ 0 w 20"/>
                  <a:gd name="T37" fmla="*/ 27 h 28"/>
                  <a:gd name="T38" fmla="*/ 6 w 20"/>
                  <a:gd name="T39" fmla="*/ 25 h 28"/>
                  <a:gd name="T40" fmla="*/ 8 w 20"/>
                  <a:gd name="T41" fmla="*/ 6 h 2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0"/>
                  <a:gd name="T64" fmla="*/ 0 h 28"/>
                  <a:gd name="T65" fmla="*/ 20 w 20"/>
                  <a:gd name="T66" fmla="*/ 28 h 2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0" h="28">
                    <a:moveTo>
                      <a:pt x="8" y="6"/>
                    </a:moveTo>
                    <a:lnTo>
                      <a:pt x="8" y="4"/>
                    </a:lnTo>
                    <a:lnTo>
                      <a:pt x="12" y="14"/>
                    </a:lnTo>
                    <a:lnTo>
                      <a:pt x="6" y="15"/>
                    </a:lnTo>
                    <a:lnTo>
                      <a:pt x="8" y="6"/>
                    </a:lnTo>
                    <a:lnTo>
                      <a:pt x="6" y="25"/>
                    </a:lnTo>
                    <a:lnTo>
                      <a:pt x="6" y="23"/>
                    </a:lnTo>
                    <a:lnTo>
                      <a:pt x="2" y="25"/>
                    </a:lnTo>
                    <a:lnTo>
                      <a:pt x="4" y="15"/>
                    </a:lnTo>
                    <a:lnTo>
                      <a:pt x="12" y="14"/>
                    </a:lnTo>
                    <a:lnTo>
                      <a:pt x="13" y="21"/>
                    </a:lnTo>
                    <a:lnTo>
                      <a:pt x="12" y="21"/>
                    </a:lnTo>
                    <a:lnTo>
                      <a:pt x="19" y="19"/>
                    </a:lnTo>
                    <a:lnTo>
                      <a:pt x="17" y="19"/>
                    </a:lnTo>
                    <a:lnTo>
                      <a:pt x="10" y="0"/>
                    </a:lnTo>
                    <a:lnTo>
                      <a:pt x="8" y="2"/>
                    </a:lnTo>
                    <a:lnTo>
                      <a:pt x="2" y="25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6" y="25"/>
                    </a:lnTo>
                    <a:lnTo>
                      <a:pt x="8" y="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29" name="Freeform 14"/>
              <p:cNvSpPr>
                <a:spLocks/>
              </p:cNvSpPr>
              <p:nvPr/>
            </p:nvSpPr>
            <p:spPr bwMode="auto">
              <a:xfrm>
                <a:off x="5059" y="3482"/>
                <a:ext cx="17" cy="24"/>
              </a:xfrm>
              <a:custGeom>
                <a:avLst/>
                <a:gdLst>
                  <a:gd name="T0" fmla="*/ 16 w 17"/>
                  <a:gd name="T1" fmla="*/ 6 h 24"/>
                  <a:gd name="T2" fmla="*/ 14 w 17"/>
                  <a:gd name="T3" fmla="*/ 8 h 24"/>
                  <a:gd name="T4" fmla="*/ 14 w 17"/>
                  <a:gd name="T5" fmla="*/ 6 h 24"/>
                  <a:gd name="T6" fmla="*/ 14 w 17"/>
                  <a:gd name="T7" fmla="*/ 4 h 24"/>
                  <a:gd name="T8" fmla="*/ 12 w 17"/>
                  <a:gd name="T9" fmla="*/ 2 h 24"/>
                  <a:gd name="T10" fmla="*/ 10 w 17"/>
                  <a:gd name="T11" fmla="*/ 2 h 24"/>
                  <a:gd name="T12" fmla="*/ 8 w 17"/>
                  <a:gd name="T13" fmla="*/ 2 h 24"/>
                  <a:gd name="T14" fmla="*/ 8 w 17"/>
                  <a:gd name="T15" fmla="*/ 4 h 24"/>
                  <a:gd name="T16" fmla="*/ 6 w 17"/>
                  <a:gd name="T17" fmla="*/ 4 h 24"/>
                  <a:gd name="T18" fmla="*/ 6 w 17"/>
                  <a:gd name="T19" fmla="*/ 6 h 24"/>
                  <a:gd name="T20" fmla="*/ 4 w 17"/>
                  <a:gd name="T21" fmla="*/ 8 h 24"/>
                  <a:gd name="T22" fmla="*/ 4 w 17"/>
                  <a:gd name="T23" fmla="*/ 10 h 24"/>
                  <a:gd name="T24" fmla="*/ 4 w 17"/>
                  <a:gd name="T25" fmla="*/ 12 h 24"/>
                  <a:gd name="T26" fmla="*/ 4 w 17"/>
                  <a:gd name="T27" fmla="*/ 14 h 24"/>
                  <a:gd name="T28" fmla="*/ 4 w 17"/>
                  <a:gd name="T29" fmla="*/ 18 h 24"/>
                  <a:gd name="T30" fmla="*/ 4 w 17"/>
                  <a:gd name="T31" fmla="*/ 20 h 24"/>
                  <a:gd name="T32" fmla="*/ 4 w 17"/>
                  <a:gd name="T33" fmla="*/ 21 h 24"/>
                  <a:gd name="T34" fmla="*/ 6 w 17"/>
                  <a:gd name="T35" fmla="*/ 21 h 24"/>
                  <a:gd name="T36" fmla="*/ 6 w 17"/>
                  <a:gd name="T37" fmla="*/ 23 h 24"/>
                  <a:gd name="T38" fmla="*/ 8 w 17"/>
                  <a:gd name="T39" fmla="*/ 23 h 24"/>
                  <a:gd name="T40" fmla="*/ 10 w 17"/>
                  <a:gd name="T41" fmla="*/ 23 h 24"/>
                  <a:gd name="T42" fmla="*/ 12 w 17"/>
                  <a:gd name="T43" fmla="*/ 21 h 24"/>
                  <a:gd name="T44" fmla="*/ 12 w 17"/>
                  <a:gd name="T45" fmla="*/ 20 h 24"/>
                  <a:gd name="T46" fmla="*/ 14 w 17"/>
                  <a:gd name="T47" fmla="*/ 20 h 24"/>
                  <a:gd name="T48" fmla="*/ 14 w 17"/>
                  <a:gd name="T49" fmla="*/ 18 h 24"/>
                  <a:gd name="T50" fmla="*/ 14 w 17"/>
                  <a:gd name="T51" fmla="*/ 16 h 24"/>
                  <a:gd name="T52" fmla="*/ 14 w 17"/>
                  <a:gd name="T53" fmla="*/ 14 h 24"/>
                  <a:gd name="T54" fmla="*/ 16 w 17"/>
                  <a:gd name="T55" fmla="*/ 14 h 24"/>
                  <a:gd name="T56" fmla="*/ 16 w 17"/>
                  <a:gd name="T57" fmla="*/ 21 h 24"/>
                  <a:gd name="T58" fmla="*/ 14 w 17"/>
                  <a:gd name="T59" fmla="*/ 21 h 24"/>
                  <a:gd name="T60" fmla="*/ 12 w 17"/>
                  <a:gd name="T61" fmla="*/ 23 h 24"/>
                  <a:gd name="T62" fmla="*/ 10 w 17"/>
                  <a:gd name="T63" fmla="*/ 23 h 24"/>
                  <a:gd name="T64" fmla="*/ 8 w 17"/>
                  <a:gd name="T65" fmla="*/ 23 h 24"/>
                  <a:gd name="T66" fmla="*/ 6 w 17"/>
                  <a:gd name="T67" fmla="*/ 23 h 24"/>
                  <a:gd name="T68" fmla="*/ 4 w 17"/>
                  <a:gd name="T69" fmla="*/ 23 h 24"/>
                  <a:gd name="T70" fmla="*/ 2 w 17"/>
                  <a:gd name="T71" fmla="*/ 23 h 24"/>
                  <a:gd name="T72" fmla="*/ 2 w 17"/>
                  <a:gd name="T73" fmla="*/ 21 h 24"/>
                  <a:gd name="T74" fmla="*/ 0 w 17"/>
                  <a:gd name="T75" fmla="*/ 20 h 24"/>
                  <a:gd name="T76" fmla="*/ 0 w 17"/>
                  <a:gd name="T77" fmla="*/ 18 h 24"/>
                  <a:gd name="T78" fmla="*/ 0 w 17"/>
                  <a:gd name="T79" fmla="*/ 16 h 24"/>
                  <a:gd name="T80" fmla="*/ 0 w 17"/>
                  <a:gd name="T81" fmla="*/ 14 h 24"/>
                  <a:gd name="T82" fmla="*/ 0 w 17"/>
                  <a:gd name="T83" fmla="*/ 10 h 24"/>
                  <a:gd name="T84" fmla="*/ 2 w 17"/>
                  <a:gd name="T85" fmla="*/ 8 h 24"/>
                  <a:gd name="T86" fmla="*/ 2 w 17"/>
                  <a:gd name="T87" fmla="*/ 6 h 24"/>
                  <a:gd name="T88" fmla="*/ 4 w 17"/>
                  <a:gd name="T89" fmla="*/ 4 h 24"/>
                  <a:gd name="T90" fmla="*/ 6 w 17"/>
                  <a:gd name="T91" fmla="*/ 4 h 24"/>
                  <a:gd name="T92" fmla="*/ 8 w 17"/>
                  <a:gd name="T93" fmla="*/ 2 h 24"/>
                  <a:gd name="T94" fmla="*/ 10 w 17"/>
                  <a:gd name="T95" fmla="*/ 2 h 24"/>
                  <a:gd name="T96" fmla="*/ 10 w 17"/>
                  <a:gd name="T97" fmla="*/ 0 h 24"/>
                  <a:gd name="T98" fmla="*/ 12 w 17"/>
                  <a:gd name="T99" fmla="*/ 0 h 24"/>
                  <a:gd name="T100" fmla="*/ 14 w 17"/>
                  <a:gd name="T101" fmla="*/ 0 h 24"/>
                  <a:gd name="T102" fmla="*/ 16 w 17"/>
                  <a:gd name="T103" fmla="*/ 0 h 24"/>
                  <a:gd name="T104" fmla="*/ 16 w 17"/>
                  <a:gd name="T105" fmla="*/ 6 h 2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7"/>
                  <a:gd name="T160" fmla="*/ 0 h 24"/>
                  <a:gd name="T161" fmla="*/ 17 w 17"/>
                  <a:gd name="T162" fmla="*/ 24 h 24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7" h="24">
                    <a:moveTo>
                      <a:pt x="16" y="6"/>
                    </a:moveTo>
                    <a:lnTo>
                      <a:pt x="14" y="8"/>
                    </a:lnTo>
                    <a:lnTo>
                      <a:pt x="14" y="6"/>
                    </a:lnTo>
                    <a:lnTo>
                      <a:pt x="14" y="4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6" y="6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4" y="18"/>
                    </a:lnTo>
                    <a:lnTo>
                      <a:pt x="4" y="20"/>
                    </a:lnTo>
                    <a:lnTo>
                      <a:pt x="4" y="21"/>
                    </a:lnTo>
                    <a:lnTo>
                      <a:pt x="6" y="21"/>
                    </a:lnTo>
                    <a:lnTo>
                      <a:pt x="6" y="23"/>
                    </a:lnTo>
                    <a:lnTo>
                      <a:pt x="8" y="23"/>
                    </a:lnTo>
                    <a:lnTo>
                      <a:pt x="10" y="23"/>
                    </a:lnTo>
                    <a:lnTo>
                      <a:pt x="12" y="21"/>
                    </a:lnTo>
                    <a:lnTo>
                      <a:pt x="12" y="20"/>
                    </a:lnTo>
                    <a:lnTo>
                      <a:pt x="14" y="20"/>
                    </a:lnTo>
                    <a:lnTo>
                      <a:pt x="14" y="18"/>
                    </a:lnTo>
                    <a:lnTo>
                      <a:pt x="14" y="16"/>
                    </a:lnTo>
                    <a:lnTo>
                      <a:pt x="14" y="14"/>
                    </a:lnTo>
                    <a:lnTo>
                      <a:pt x="16" y="14"/>
                    </a:lnTo>
                    <a:lnTo>
                      <a:pt x="16" y="21"/>
                    </a:lnTo>
                    <a:lnTo>
                      <a:pt x="14" y="21"/>
                    </a:lnTo>
                    <a:lnTo>
                      <a:pt x="12" y="23"/>
                    </a:lnTo>
                    <a:lnTo>
                      <a:pt x="10" y="23"/>
                    </a:lnTo>
                    <a:lnTo>
                      <a:pt x="8" y="23"/>
                    </a:lnTo>
                    <a:lnTo>
                      <a:pt x="6" y="23"/>
                    </a:lnTo>
                    <a:lnTo>
                      <a:pt x="4" y="23"/>
                    </a:lnTo>
                    <a:lnTo>
                      <a:pt x="2" y="23"/>
                    </a:lnTo>
                    <a:lnTo>
                      <a:pt x="2" y="21"/>
                    </a:lnTo>
                    <a:lnTo>
                      <a:pt x="0" y="20"/>
                    </a:lnTo>
                    <a:lnTo>
                      <a:pt x="0" y="18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2" y="8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16" y="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30" name="Freeform 15"/>
              <p:cNvSpPr>
                <a:spLocks/>
              </p:cNvSpPr>
              <p:nvPr/>
            </p:nvSpPr>
            <p:spPr bwMode="auto">
              <a:xfrm>
                <a:off x="5075" y="3477"/>
                <a:ext cx="18" cy="27"/>
              </a:xfrm>
              <a:custGeom>
                <a:avLst/>
                <a:gdLst>
                  <a:gd name="T0" fmla="*/ 0 w 18"/>
                  <a:gd name="T1" fmla="*/ 26 h 27"/>
                  <a:gd name="T2" fmla="*/ 2 w 18"/>
                  <a:gd name="T3" fmla="*/ 25 h 27"/>
                  <a:gd name="T4" fmla="*/ 2 w 18"/>
                  <a:gd name="T5" fmla="*/ 5 h 27"/>
                  <a:gd name="T6" fmla="*/ 0 w 18"/>
                  <a:gd name="T7" fmla="*/ 5 h 27"/>
                  <a:gd name="T8" fmla="*/ 15 w 18"/>
                  <a:gd name="T9" fmla="*/ 0 h 27"/>
                  <a:gd name="T10" fmla="*/ 15 w 18"/>
                  <a:gd name="T11" fmla="*/ 7 h 27"/>
                  <a:gd name="T12" fmla="*/ 15 w 18"/>
                  <a:gd name="T13" fmla="*/ 5 h 27"/>
                  <a:gd name="T14" fmla="*/ 13 w 18"/>
                  <a:gd name="T15" fmla="*/ 4 h 27"/>
                  <a:gd name="T16" fmla="*/ 13 w 18"/>
                  <a:gd name="T17" fmla="*/ 2 h 27"/>
                  <a:gd name="T18" fmla="*/ 11 w 18"/>
                  <a:gd name="T19" fmla="*/ 2 h 27"/>
                  <a:gd name="T20" fmla="*/ 5 w 18"/>
                  <a:gd name="T21" fmla="*/ 4 h 27"/>
                  <a:gd name="T22" fmla="*/ 5 w 18"/>
                  <a:gd name="T23" fmla="*/ 13 h 27"/>
                  <a:gd name="T24" fmla="*/ 7 w 18"/>
                  <a:gd name="T25" fmla="*/ 13 h 27"/>
                  <a:gd name="T26" fmla="*/ 7 w 18"/>
                  <a:gd name="T27" fmla="*/ 11 h 27"/>
                  <a:gd name="T28" fmla="*/ 9 w 18"/>
                  <a:gd name="T29" fmla="*/ 11 h 27"/>
                  <a:gd name="T30" fmla="*/ 9 w 18"/>
                  <a:gd name="T31" fmla="*/ 9 h 27"/>
                  <a:gd name="T32" fmla="*/ 11 w 18"/>
                  <a:gd name="T33" fmla="*/ 9 h 27"/>
                  <a:gd name="T34" fmla="*/ 11 w 18"/>
                  <a:gd name="T35" fmla="*/ 7 h 27"/>
                  <a:gd name="T36" fmla="*/ 11 w 18"/>
                  <a:gd name="T37" fmla="*/ 17 h 27"/>
                  <a:gd name="T38" fmla="*/ 11 w 18"/>
                  <a:gd name="T39" fmla="*/ 15 h 27"/>
                  <a:gd name="T40" fmla="*/ 9 w 18"/>
                  <a:gd name="T41" fmla="*/ 15 h 27"/>
                  <a:gd name="T42" fmla="*/ 9 w 18"/>
                  <a:gd name="T43" fmla="*/ 13 h 27"/>
                  <a:gd name="T44" fmla="*/ 7 w 18"/>
                  <a:gd name="T45" fmla="*/ 13 h 27"/>
                  <a:gd name="T46" fmla="*/ 5 w 18"/>
                  <a:gd name="T47" fmla="*/ 13 h 27"/>
                  <a:gd name="T48" fmla="*/ 5 w 18"/>
                  <a:gd name="T49" fmla="*/ 25 h 27"/>
                  <a:gd name="T50" fmla="*/ 11 w 18"/>
                  <a:gd name="T51" fmla="*/ 23 h 27"/>
                  <a:gd name="T52" fmla="*/ 11 w 18"/>
                  <a:gd name="T53" fmla="*/ 21 h 27"/>
                  <a:gd name="T54" fmla="*/ 13 w 18"/>
                  <a:gd name="T55" fmla="*/ 21 h 27"/>
                  <a:gd name="T56" fmla="*/ 13 w 18"/>
                  <a:gd name="T57" fmla="*/ 19 h 27"/>
                  <a:gd name="T58" fmla="*/ 15 w 18"/>
                  <a:gd name="T59" fmla="*/ 17 h 27"/>
                  <a:gd name="T60" fmla="*/ 15 w 18"/>
                  <a:gd name="T61" fmla="*/ 15 h 27"/>
                  <a:gd name="T62" fmla="*/ 15 w 18"/>
                  <a:gd name="T63" fmla="*/ 13 h 27"/>
                  <a:gd name="T64" fmla="*/ 17 w 18"/>
                  <a:gd name="T65" fmla="*/ 13 h 27"/>
                  <a:gd name="T66" fmla="*/ 17 w 18"/>
                  <a:gd name="T67" fmla="*/ 21 h 27"/>
                  <a:gd name="T68" fmla="*/ 0 w 18"/>
                  <a:gd name="T69" fmla="*/ 26 h 2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8"/>
                  <a:gd name="T106" fmla="*/ 0 h 27"/>
                  <a:gd name="T107" fmla="*/ 18 w 18"/>
                  <a:gd name="T108" fmla="*/ 27 h 27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8" h="27">
                    <a:moveTo>
                      <a:pt x="0" y="26"/>
                    </a:moveTo>
                    <a:lnTo>
                      <a:pt x="2" y="2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15" y="0"/>
                    </a:lnTo>
                    <a:lnTo>
                      <a:pt x="15" y="7"/>
                    </a:lnTo>
                    <a:lnTo>
                      <a:pt x="15" y="5"/>
                    </a:lnTo>
                    <a:lnTo>
                      <a:pt x="13" y="4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5" y="4"/>
                    </a:lnTo>
                    <a:lnTo>
                      <a:pt x="5" y="13"/>
                    </a:lnTo>
                    <a:lnTo>
                      <a:pt x="7" y="13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9" y="9"/>
                    </a:lnTo>
                    <a:lnTo>
                      <a:pt x="11" y="9"/>
                    </a:lnTo>
                    <a:lnTo>
                      <a:pt x="11" y="7"/>
                    </a:lnTo>
                    <a:lnTo>
                      <a:pt x="11" y="17"/>
                    </a:lnTo>
                    <a:lnTo>
                      <a:pt x="11" y="15"/>
                    </a:lnTo>
                    <a:lnTo>
                      <a:pt x="9" y="15"/>
                    </a:lnTo>
                    <a:lnTo>
                      <a:pt x="9" y="13"/>
                    </a:lnTo>
                    <a:lnTo>
                      <a:pt x="7" y="13"/>
                    </a:lnTo>
                    <a:lnTo>
                      <a:pt x="5" y="13"/>
                    </a:lnTo>
                    <a:lnTo>
                      <a:pt x="5" y="25"/>
                    </a:lnTo>
                    <a:lnTo>
                      <a:pt x="11" y="23"/>
                    </a:lnTo>
                    <a:lnTo>
                      <a:pt x="11" y="21"/>
                    </a:lnTo>
                    <a:lnTo>
                      <a:pt x="13" y="21"/>
                    </a:lnTo>
                    <a:lnTo>
                      <a:pt x="13" y="19"/>
                    </a:lnTo>
                    <a:lnTo>
                      <a:pt x="15" y="17"/>
                    </a:lnTo>
                    <a:lnTo>
                      <a:pt x="15" y="15"/>
                    </a:lnTo>
                    <a:lnTo>
                      <a:pt x="15" y="13"/>
                    </a:lnTo>
                    <a:lnTo>
                      <a:pt x="17" y="13"/>
                    </a:lnTo>
                    <a:lnTo>
                      <a:pt x="17" y="21"/>
                    </a:lnTo>
                    <a:lnTo>
                      <a:pt x="0" y="2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31" name="Freeform 16"/>
              <p:cNvSpPr>
                <a:spLocks/>
              </p:cNvSpPr>
              <p:nvPr/>
            </p:nvSpPr>
            <p:spPr bwMode="auto">
              <a:xfrm>
                <a:off x="5092" y="3479"/>
                <a:ext cx="17" cy="20"/>
              </a:xfrm>
              <a:custGeom>
                <a:avLst/>
                <a:gdLst>
                  <a:gd name="T0" fmla="*/ 2 w 17"/>
                  <a:gd name="T1" fmla="*/ 11 h 20"/>
                  <a:gd name="T2" fmla="*/ 2 w 17"/>
                  <a:gd name="T3" fmla="*/ 13 h 20"/>
                  <a:gd name="T4" fmla="*/ 2 w 17"/>
                  <a:gd name="T5" fmla="*/ 15 h 20"/>
                  <a:gd name="T6" fmla="*/ 5 w 17"/>
                  <a:gd name="T7" fmla="*/ 17 h 20"/>
                  <a:gd name="T8" fmla="*/ 8 w 17"/>
                  <a:gd name="T9" fmla="*/ 17 h 20"/>
                  <a:gd name="T10" fmla="*/ 11 w 17"/>
                  <a:gd name="T11" fmla="*/ 17 h 20"/>
                  <a:gd name="T12" fmla="*/ 11 w 17"/>
                  <a:gd name="T13" fmla="*/ 15 h 20"/>
                  <a:gd name="T14" fmla="*/ 13 w 17"/>
                  <a:gd name="T15" fmla="*/ 15 h 20"/>
                  <a:gd name="T16" fmla="*/ 13 w 17"/>
                  <a:gd name="T17" fmla="*/ 13 h 20"/>
                  <a:gd name="T18" fmla="*/ 13 w 17"/>
                  <a:gd name="T19" fmla="*/ 11 h 20"/>
                  <a:gd name="T20" fmla="*/ 11 w 17"/>
                  <a:gd name="T21" fmla="*/ 11 h 20"/>
                  <a:gd name="T22" fmla="*/ 8 w 17"/>
                  <a:gd name="T23" fmla="*/ 11 h 20"/>
                  <a:gd name="T24" fmla="*/ 5 w 17"/>
                  <a:gd name="T25" fmla="*/ 11 h 20"/>
                  <a:gd name="T26" fmla="*/ 2 w 17"/>
                  <a:gd name="T27" fmla="*/ 9 h 20"/>
                  <a:gd name="T28" fmla="*/ 0 w 17"/>
                  <a:gd name="T29" fmla="*/ 7 h 20"/>
                  <a:gd name="T30" fmla="*/ 0 w 17"/>
                  <a:gd name="T31" fmla="*/ 5 h 20"/>
                  <a:gd name="T32" fmla="*/ 2 w 17"/>
                  <a:gd name="T33" fmla="*/ 5 h 20"/>
                  <a:gd name="T34" fmla="*/ 2 w 17"/>
                  <a:gd name="T35" fmla="*/ 3 h 20"/>
                  <a:gd name="T36" fmla="*/ 5 w 17"/>
                  <a:gd name="T37" fmla="*/ 2 h 20"/>
                  <a:gd name="T38" fmla="*/ 8 w 17"/>
                  <a:gd name="T39" fmla="*/ 2 h 20"/>
                  <a:gd name="T40" fmla="*/ 8 w 17"/>
                  <a:gd name="T41" fmla="*/ 0 h 20"/>
                  <a:gd name="T42" fmla="*/ 11 w 17"/>
                  <a:gd name="T43" fmla="*/ 0 h 20"/>
                  <a:gd name="T44" fmla="*/ 13 w 17"/>
                  <a:gd name="T45" fmla="*/ 0 h 20"/>
                  <a:gd name="T46" fmla="*/ 16 w 17"/>
                  <a:gd name="T47" fmla="*/ 0 h 20"/>
                  <a:gd name="T48" fmla="*/ 16 w 17"/>
                  <a:gd name="T49" fmla="*/ 5 h 20"/>
                  <a:gd name="T50" fmla="*/ 13 w 17"/>
                  <a:gd name="T51" fmla="*/ 5 h 20"/>
                  <a:gd name="T52" fmla="*/ 13 w 17"/>
                  <a:gd name="T53" fmla="*/ 3 h 20"/>
                  <a:gd name="T54" fmla="*/ 13 w 17"/>
                  <a:gd name="T55" fmla="*/ 2 h 20"/>
                  <a:gd name="T56" fmla="*/ 11 w 17"/>
                  <a:gd name="T57" fmla="*/ 2 h 20"/>
                  <a:gd name="T58" fmla="*/ 8 w 17"/>
                  <a:gd name="T59" fmla="*/ 2 h 20"/>
                  <a:gd name="T60" fmla="*/ 5 w 17"/>
                  <a:gd name="T61" fmla="*/ 2 h 20"/>
                  <a:gd name="T62" fmla="*/ 5 w 17"/>
                  <a:gd name="T63" fmla="*/ 3 h 20"/>
                  <a:gd name="T64" fmla="*/ 2 w 17"/>
                  <a:gd name="T65" fmla="*/ 5 h 20"/>
                  <a:gd name="T66" fmla="*/ 5 w 17"/>
                  <a:gd name="T67" fmla="*/ 5 h 20"/>
                  <a:gd name="T68" fmla="*/ 5 w 17"/>
                  <a:gd name="T69" fmla="*/ 7 h 20"/>
                  <a:gd name="T70" fmla="*/ 8 w 17"/>
                  <a:gd name="T71" fmla="*/ 7 h 20"/>
                  <a:gd name="T72" fmla="*/ 11 w 17"/>
                  <a:gd name="T73" fmla="*/ 7 h 20"/>
                  <a:gd name="T74" fmla="*/ 13 w 17"/>
                  <a:gd name="T75" fmla="*/ 7 h 20"/>
                  <a:gd name="T76" fmla="*/ 16 w 17"/>
                  <a:gd name="T77" fmla="*/ 7 h 20"/>
                  <a:gd name="T78" fmla="*/ 16 w 17"/>
                  <a:gd name="T79" fmla="*/ 9 h 20"/>
                  <a:gd name="T80" fmla="*/ 16 w 17"/>
                  <a:gd name="T81" fmla="*/ 11 h 20"/>
                  <a:gd name="T82" fmla="*/ 16 w 17"/>
                  <a:gd name="T83" fmla="*/ 13 h 20"/>
                  <a:gd name="T84" fmla="*/ 13 w 17"/>
                  <a:gd name="T85" fmla="*/ 15 h 20"/>
                  <a:gd name="T86" fmla="*/ 11 w 17"/>
                  <a:gd name="T87" fmla="*/ 17 h 20"/>
                  <a:gd name="T88" fmla="*/ 8 w 17"/>
                  <a:gd name="T89" fmla="*/ 17 h 20"/>
                  <a:gd name="T90" fmla="*/ 5 w 17"/>
                  <a:gd name="T91" fmla="*/ 17 h 20"/>
                  <a:gd name="T92" fmla="*/ 5 w 17"/>
                  <a:gd name="T93" fmla="*/ 19 h 20"/>
                  <a:gd name="T94" fmla="*/ 2 w 17"/>
                  <a:gd name="T95" fmla="*/ 19 h 20"/>
                  <a:gd name="T96" fmla="*/ 2 w 17"/>
                  <a:gd name="T97" fmla="*/ 17 h 20"/>
                  <a:gd name="T98" fmla="*/ 0 w 17"/>
                  <a:gd name="T99" fmla="*/ 17 h 20"/>
                  <a:gd name="T100" fmla="*/ 0 w 17"/>
                  <a:gd name="T101" fmla="*/ 13 h 20"/>
                  <a:gd name="T102" fmla="*/ 2 w 17"/>
                  <a:gd name="T103" fmla="*/ 11 h 2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7"/>
                  <a:gd name="T157" fmla="*/ 0 h 20"/>
                  <a:gd name="T158" fmla="*/ 17 w 17"/>
                  <a:gd name="T159" fmla="*/ 20 h 2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7" h="20">
                    <a:moveTo>
                      <a:pt x="2" y="11"/>
                    </a:moveTo>
                    <a:lnTo>
                      <a:pt x="2" y="13"/>
                    </a:lnTo>
                    <a:lnTo>
                      <a:pt x="2" y="15"/>
                    </a:lnTo>
                    <a:lnTo>
                      <a:pt x="5" y="17"/>
                    </a:lnTo>
                    <a:lnTo>
                      <a:pt x="8" y="17"/>
                    </a:lnTo>
                    <a:lnTo>
                      <a:pt x="11" y="17"/>
                    </a:lnTo>
                    <a:lnTo>
                      <a:pt x="11" y="15"/>
                    </a:lnTo>
                    <a:lnTo>
                      <a:pt x="13" y="15"/>
                    </a:lnTo>
                    <a:lnTo>
                      <a:pt x="13" y="13"/>
                    </a:lnTo>
                    <a:lnTo>
                      <a:pt x="13" y="11"/>
                    </a:lnTo>
                    <a:lnTo>
                      <a:pt x="11" y="11"/>
                    </a:lnTo>
                    <a:lnTo>
                      <a:pt x="8" y="11"/>
                    </a:lnTo>
                    <a:lnTo>
                      <a:pt x="5" y="11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5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6" y="0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8" y="2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8" y="7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6" y="7"/>
                    </a:lnTo>
                    <a:lnTo>
                      <a:pt x="16" y="9"/>
                    </a:lnTo>
                    <a:lnTo>
                      <a:pt x="16" y="11"/>
                    </a:lnTo>
                    <a:lnTo>
                      <a:pt x="16" y="13"/>
                    </a:lnTo>
                    <a:lnTo>
                      <a:pt x="13" y="15"/>
                    </a:lnTo>
                    <a:lnTo>
                      <a:pt x="11" y="17"/>
                    </a:lnTo>
                    <a:lnTo>
                      <a:pt x="8" y="17"/>
                    </a:lnTo>
                    <a:lnTo>
                      <a:pt x="5" y="17"/>
                    </a:lnTo>
                    <a:lnTo>
                      <a:pt x="5" y="19"/>
                    </a:lnTo>
                    <a:lnTo>
                      <a:pt x="2" y="19"/>
                    </a:lnTo>
                    <a:lnTo>
                      <a:pt x="2" y="17"/>
                    </a:lnTo>
                    <a:lnTo>
                      <a:pt x="0" y="17"/>
                    </a:lnTo>
                    <a:lnTo>
                      <a:pt x="0" y="13"/>
                    </a:lnTo>
                    <a:lnTo>
                      <a:pt x="2" y="11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32" name="Freeform 17"/>
              <p:cNvSpPr>
                <a:spLocks/>
              </p:cNvSpPr>
              <p:nvPr/>
            </p:nvSpPr>
            <p:spPr bwMode="auto">
              <a:xfrm>
                <a:off x="5103" y="3471"/>
                <a:ext cx="24" cy="22"/>
              </a:xfrm>
              <a:custGeom>
                <a:avLst/>
                <a:gdLst>
                  <a:gd name="T0" fmla="*/ 0 w 24"/>
                  <a:gd name="T1" fmla="*/ 8 h 22"/>
                  <a:gd name="T2" fmla="*/ 6 w 24"/>
                  <a:gd name="T3" fmla="*/ 6 h 22"/>
                  <a:gd name="T4" fmla="*/ 4 w 24"/>
                  <a:gd name="T5" fmla="*/ 6 h 22"/>
                  <a:gd name="T6" fmla="*/ 10 w 24"/>
                  <a:gd name="T7" fmla="*/ 17 h 22"/>
                  <a:gd name="T8" fmla="*/ 12 w 24"/>
                  <a:gd name="T9" fmla="*/ 10 h 22"/>
                  <a:gd name="T10" fmla="*/ 10 w 24"/>
                  <a:gd name="T11" fmla="*/ 6 h 22"/>
                  <a:gd name="T12" fmla="*/ 8 w 24"/>
                  <a:gd name="T13" fmla="*/ 6 h 22"/>
                  <a:gd name="T14" fmla="*/ 16 w 24"/>
                  <a:gd name="T15" fmla="*/ 2 h 22"/>
                  <a:gd name="T16" fmla="*/ 16 w 24"/>
                  <a:gd name="T17" fmla="*/ 4 h 22"/>
                  <a:gd name="T18" fmla="*/ 14 w 24"/>
                  <a:gd name="T19" fmla="*/ 4 h 22"/>
                  <a:gd name="T20" fmla="*/ 18 w 24"/>
                  <a:gd name="T21" fmla="*/ 15 h 22"/>
                  <a:gd name="T22" fmla="*/ 21 w 24"/>
                  <a:gd name="T23" fmla="*/ 2 h 22"/>
                  <a:gd name="T24" fmla="*/ 19 w 24"/>
                  <a:gd name="T25" fmla="*/ 2 h 22"/>
                  <a:gd name="T26" fmla="*/ 23 w 24"/>
                  <a:gd name="T27" fmla="*/ 0 h 22"/>
                  <a:gd name="T28" fmla="*/ 21 w 24"/>
                  <a:gd name="T29" fmla="*/ 0 h 22"/>
                  <a:gd name="T30" fmla="*/ 18 w 24"/>
                  <a:gd name="T31" fmla="*/ 17 h 22"/>
                  <a:gd name="T32" fmla="*/ 16 w 24"/>
                  <a:gd name="T33" fmla="*/ 19 h 22"/>
                  <a:gd name="T34" fmla="*/ 12 w 24"/>
                  <a:gd name="T35" fmla="*/ 10 h 22"/>
                  <a:gd name="T36" fmla="*/ 8 w 24"/>
                  <a:gd name="T37" fmla="*/ 21 h 22"/>
                  <a:gd name="T38" fmla="*/ 2 w 24"/>
                  <a:gd name="T39" fmla="*/ 8 h 22"/>
                  <a:gd name="T40" fmla="*/ 0 w 24"/>
                  <a:gd name="T41" fmla="*/ 8 h 22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4"/>
                  <a:gd name="T64" fmla="*/ 0 h 22"/>
                  <a:gd name="T65" fmla="*/ 24 w 24"/>
                  <a:gd name="T66" fmla="*/ 22 h 22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4" h="22">
                    <a:moveTo>
                      <a:pt x="0" y="8"/>
                    </a:moveTo>
                    <a:lnTo>
                      <a:pt x="6" y="6"/>
                    </a:lnTo>
                    <a:lnTo>
                      <a:pt x="4" y="6"/>
                    </a:lnTo>
                    <a:lnTo>
                      <a:pt x="10" y="17"/>
                    </a:lnTo>
                    <a:lnTo>
                      <a:pt x="12" y="10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16" y="2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18" y="15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18" y="17"/>
                    </a:lnTo>
                    <a:lnTo>
                      <a:pt x="16" y="19"/>
                    </a:lnTo>
                    <a:lnTo>
                      <a:pt x="12" y="10"/>
                    </a:lnTo>
                    <a:lnTo>
                      <a:pt x="8" y="21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33" name="Freeform 18"/>
              <p:cNvSpPr>
                <a:spLocks/>
              </p:cNvSpPr>
              <p:nvPr/>
            </p:nvSpPr>
            <p:spPr bwMode="auto">
              <a:xfrm>
                <a:off x="5126" y="3465"/>
                <a:ext cx="17" cy="22"/>
              </a:xfrm>
              <a:custGeom>
                <a:avLst/>
                <a:gdLst>
                  <a:gd name="T0" fmla="*/ 0 w 17"/>
                  <a:gd name="T1" fmla="*/ 2 h 22"/>
                  <a:gd name="T2" fmla="*/ 0 w 17"/>
                  <a:gd name="T3" fmla="*/ 4 h 22"/>
                  <a:gd name="T4" fmla="*/ 5 w 17"/>
                  <a:gd name="T5" fmla="*/ 4 h 22"/>
                  <a:gd name="T6" fmla="*/ 10 w 17"/>
                  <a:gd name="T7" fmla="*/ 2 h 22"/>
                  <a:gd name="T8" fmla="*/ 10 w 17"/>
                  <a:gd name="T9" fmla="*/ 0 h 22"/>
                  <a:gd name="T10" fmla="*/ 5 w 17"/>
                  <a:gd name="T11" fmla="*/ 0 h 22"/>
                  <a:gd name="T12" fmla="*/ 0 w 17"/>
                  <a:gd name="T13" fmla="*/ 0 h 22"/>
                  <a:gd name="T14" fmla="*/ 0 w 17"/>
                  <a:gd name="T15" fmla="*/ 2 h 22"/>
                  <a:gd name="T16" fmla="*/ 10 w 17"/>
                  <a:gd name="T17" fmla="*/ 4 h 22"/>
                  <a:gd name="T18" fmla="*/ 0 w 17"/>
                  <a:gd name="T19" fmla="*/ 6 h 22"/>
                  <a:gd name="T20" fmla="*/ 0 w 17"/>
                  <a:gd name="T21" fmla="*/ 21 h 22"/>
                  <a:gd name="T22" fmla="*/ 16 w 17"/>
                  <a:gd name="T23" fmla="*/ 19 h 22"/>
                  <a:gd name="T24" fmla="*/ 10 w 17"/>
                  <a:gd name="T25" fmla="*/ 19 h 22"/>
                  <a:gd name="T26" fmla="*/ 10 w 17"/>
                  <a:gd name="T27" fmla="*/ 4 h 22"/>
                  <a:gd name="T28" fmla="*/ 0 w 17"/>
                  <a:gd name="T29" fmla="*/ 2 h 2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7"/>
                  <a:gd name="T46" fmla="*/ 0 h 22"/>
                  <a:gd name="T47" fmla="*/ 17 w 17"/>
                  <a:gd name="T48" fmla="*/ 22 h 2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7" h="22">
                    <a:moveTo>
                      <a:pt x="0" y="2"/>
                    </a:moveTo>
                    <a:lnTo>
                      <a:pt x="0" y="4"/>
                    </a:lnTo>
                    <a:lnTo>
                      <a:pt x="5" y="4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0" y="4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6" y="19"/>
                    </a:lnTo>
                    <a:lnTo>
                      <a:pt x="10" y="19"/>
                    </a:lnTo>
                    <a:lnTo>
                      <a:pt x="10" y="4"/>
                    </a:lnTo>
                    <a:lnTo>
                      <a:pt x="0" y="2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34" name="Freeform 19"/>
              <p:cNvSpPr>
                <a:spLocks/>
              </p:cNvSpPr>
              <p:nvPr/>
            </p:nvSpPr>
            <p:spPr bwMode="auto">
              <a:xfrm>
                <a:off x="5132" y="3463"/>
                <a:ext cx="17" cy="22"/>
              </a:xfrm>
              <a:custGeom>
                <a:avLst/>
                <a:gdLst>
                  <a:gd name="T0" fmla="*/ 0 w 17"/>
                  <a:gd name="T1" fmla="*/ 6 h 22"/>
                  <a:gd name="T2" fmla="*/ 3 w 17"/>
                  <a:gd name="T3" fmla="*/ 6 h 22"/>
                  <a:gd name="T4" fmla="*/ 3 w 17"/>
                  <a:gd name="T5" fmla="*/ 2 h 22"/>
                  <a:gd name="T6" fmla="*/ 9 w 17"/>
                  <a:gd name="T7" fmla="*/ 0 h 22"/>
                  <a:gd name="T8" fmla="*/ 9 w 17"/>
                  <a:gd name="T9" fmla="*/ 4 h 22"/>
                  <a:gd name="T10" fmla="*/ 12 w 17"/>
                  <a:gd name="T11" fmla="*/ 4 h 22"/>
                  <a:gd name="T12" fmla="*/ 9 w 17"/>
                  <a:gd name="T13" fmla="*/ 4 h 22"/>
                  <a:gd name="T14" fmla="*/ 9 w 17"/>
                  <a:gd name="T15" fmla="*/ 18 h 22"/>
                  <a:gd name="T16" fmla="*/ 9 w 17"/>
                  <a:gd name="T17" fmla="*/ 19 h 22"/>
                  <a:gd name="T18" fmla="*/ 12 w 17"/>
                  <a:gd name="T19" fmla="*/ 19 h 22"/>
                  <a:gd name="T20" fmla="*/ 12 w 17"/>
                  <a:gd name="T21" fmla="*/ 18 h 22"/>
                  <a:gd name="T22" fmla="*/ 16 w 17"/>
                  <a:gd name="T23" fmla="*/ 16 h 22"/>
                  <a:gd name="T24" fmla="*/ 16 w 17"/>
                  <a:gd name="T25" fmla="*/ 12 h 22"/>
                  <a:gd name="T26" fmla="*/ 16 w 17"/>
                  <a:gd name="T27" fmla="*/ 16 h 22"/>
                  <a:gd name="T28" fmla="*/ 16 w 17"/>
                  <a:gd name="T29" fmla="*/ 18 h 22"/>
                  <a:gd name="T30" fmla="*/ 12 w 17"/>
                  <a:gd name="T31" fmla="*/ 19 h 22"/>
                  <a:gd name="T32" fmla="*/ 9 w 17"/>
                  <a:gd name="T33" fmla="*/ 19 h 22"/>
                  <a:gd name="T34" fmla="*/ 9 w 17"/>
                  <a:gd name="T35" fmla="*/ 21 h 22"/>
                  <a:gd name="T36" fmla="*/ 6 w 17"/>
                  <a:gd name="T37" fmla="*/ 21 h 22"/>
                  <a:gd name="T38" fmla="*/ 6 w 17"/>
                  <a:gd name="T39" fmla="*/ 19 h 22"/>
                  <a:gd name="T40" fmla="*/ 3 w 17"/>
                  <a:gd name="T41" fmla="*/ 19 h 22"/>
                  <a:gd name="T42" fmla="*/ 3 w 17"/>
                  <a:gd name="T43" fmla="*/ 18 h 22"/>
                  <a:gd name="T44" fmla="*/ 3 w 17"/>
                  <a:gd name="T45" fmla="*/ 6 h 22"/>
                  <a:gd name="T46" fmla="*/ 0 w 17"/>
                  <a:gd name="T47" fmla="*/ 6 h 2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7"/>
                  <a:gd name="T73" fmla="*/ 0 h 22"/>
                  <a:gd name="T74" fmla="*/ 17 w 17"/>
                  <a:gd name="T75" fmla="*/ 22 h 2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7" h="22">
                    <a:moveTo>
                      <a:pt x="0" y="6"/>
                    </a:moveTo>
                    <a:lnTo>
                      <a:pt x="3" y="6"/>
                    </a:lnTo>
                    <a:lnTo>
                      <a:pt x="3" y="2"/>
                    </a:lnTo>
                    <a:lnTo>
                      <a:pt x="9" y="0"/>
                    </a:lnTo>
                    <a:lnTo>
                      <a:pt x="9" y="4"/>
                    </a:lnTo>
                    <a:lnTo>
                      <a:pt x="12" y="4"/>
                    </a:lnTo>
                    <a:lnTo>
                      <a:pt x="9" y="4"/>
                    </a:lnTo>
                    <a:lnTo>
                      <a:pt x="9" y="18"/>
                    </a:lnTo>
                    <a:lnTo>
                      <a:pt x="9" y="19"/>
                    </a:lnTo>
                    <a:lnTo>
                      <a:pt x="12" y="19"/>
                    </a:lnTo>
                    <a:lnTo>
                      <a:pt x="12" y="18"/>
                    </a:lnTo>
                    <a:lnTo>
                      <a:pt x="16" y="16"/>
                    </a:lnTo>
                    <a:lnTo>
                      <a:pt x="16" y="12"/>
                    </a:lnTo>
                    <a:lnTo>
                      <a:pt x="16" y="16"/>
                    </a:lnTo>
                    <a:lnTo>
                      <a:pt x="16" y="18"/>
                    </a:lnTo>
                    <a:lnTo>
                      <a:pt x="12" y="19"/>
                    </a:lnTo>
                    <a:lnTo>
                      <a:pt x="9" y="19"/>
                    </a:lnTo>
                    <a:lnTo>
                      <a:pt x="9" y="21"/>
                    </a:lnTo>
                    <a:lnTo>
                      <a:pt x="6" y="21"/>
                    </a:lnTo>
                    <a:lnTo>
                      <a:pt x="6" y="19"/>
                    </a:lnTo>
                    <a:lnTo>
                      <a:pt x="3" y="19"/>
                    </a:lnTo>
                    <a:lnTo>
                      <a:pt x="3" y="18"/>
                    </a:lnTo>
                    <a:lnTo>
                      <a:pt x="3" y="6"/>
                    </a:lnTo>
                    <a:lnTo>
                      <a:pt x="0" y="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35" name="Freeform 20"/>
              <p:cNvSpPr>
                <a:spLocks/>
              </p:cNvSpPr>
              <p:nvPr/>
            </p:nvSpPr>
            <p:spPr bwMode="auto">
              <a:xfrm>
                <a:off x="5142" y="3463"/>
                <a:ext cx="17" cy="19"/>
              </a:xfrm>
              <a:custGeom>
                <a:avLst/>
                <a:gdLst>
                  <a:gd name="T0" fmla="*/ 16 w 17"/>
                  <a:gd name="T1" fmla="*/ 6 h 19"/>
                  <a:gd name="T2" fmla="*/ 13 w 17"/>
                  <a:gd name="T3" fmla="*/ 4 h 19"/>
                  <a:gd name="T4" fmla="*/ 13 w 17"/>
                  <a:gd name="T5" fmla="*/ 2 h 19"/>
                  <a:gd name="T6" fmla="*/ 13 w 17"/>
                  <a:gd name="T7" fmla="*/ 0 h 19"/>
                  <a:gd name="T8" fmla="*/ 10 w 17"/>
                  <a:gd name="T9" fmla="*/ 0 h 19"/>
                  <a:gd name="T10" fmla="*/ 7 w 17"/>
                  <a:gd name="T11" fmla="*/ 0 h 19"/>
                  <a:gd name="T12" fmla="*/ 7 w 17"/>
                  <a:gd name="T13" fmla="*/ 2 h 19"/>
                  <a:gd name="T14" fmla="*/ 4 w 17"/>
                  <a:gd name="T15" fmla="*/ 4 h 19"/>
                  <a:gd name="T16" fmla="*/ 4 w 17"/>
                  <a:gd name="T17" fmla="*/ 6 h 19"/>
                  <a:gd name="T18" fmla="*/ 4 w 17"/>
                  <a:gd name="T19" fmla="*/ 8 h 19"/>
                  <a:gd name="T20" fmla="*/ 4 w 17"/>
                  <a:gd name="T21" fmla="*/ 10 h 19"/>
                  <a:gd name="T22" fmla="*/ 4 w 17"/>
                  <a:gd name="T23" fmla="*/ 12 h 19"/>
                  <a:gd name="T24" fmla="*/ 4 w 17"/>
                  <a:gd name="T25" fmla="*/ 14 h 19"/>
                  <a:gd name="T26" fmla="*/ 4 w 17"/>
                  <a:gd name="T27" fmla="*/ 16 h 19"/>
                  <a:gd name="T28" fmla="*/ 7 w 17"/>
                  <a:gd name="T29" fmla="*/ 16 h 19"/>
                  <a:gd name="T30" fmla="*/ 10 w 17"/>
                  <a:gd name="T31" fmla="*/ 16 h 19"/>
                  <a:gd name="T32" fmla="*/ 13 w 17"/>
                  <a:gd name="T33" fmla="*/ 16 h 19"/>
                  <a:gd name="T34" fmla="*/ 13 w 17"/>
                  <a:gd name="T35" fmla="*/ 14 h 19"/>
                  <a:gd name="T36" fmla="*/ 16 w 17"/>
                  <a:gd name="T37" fmla="*/ 12 h 19"/>
                  <a:gd name="T38" fmla="*/ 16 w 17"/>
                  <a:gd name="T39" fmla="*/ 10 h 19"/>
                  <a:gd name="T40" fmla="*/ 16 w 17"/>
                  <a:gd name="T41" fmla="*/ 8 h 19"/>
                  <a:gd name="T42" fmla="*/ 16 w 17"/>
                  <a:gd name="T43" fmla="*/ 10 h 19"/>
                  <a:gd name="T44" fmla="*/ 16 w 17"/>
                  <a:gd name="T45" fmla="*/ 12 h 19"/>
                  <a:gd name="T46" fmla="*/ 16 w 17"/>
                  <a:gd name="T47" fmla="*/ 14 h 19"/>
                  <a:gd name="T48" fmla="*/ 13 w 17"/>
                  <a:gd name="T49" fmla="*/ 16 h 19"/>
                  <a:gd name="T50" fmla="*/ 10 w 17"/>
                  <a:gd name="T51" fmla="*/ 16 h 19"/>
                  <a:gd name="T52" fmla="*/ 10 w 17"/>
                  <a:gd name="T53" fmla="*/ 18 h 19"/>
                  <a:gd name="T54" fmla="*/ 7 w 17"/>
                  <a:gd name="T55" fmla="*/ 18 h 19"/>
                  <a:gd name="T56" fmla="*/ 4 w 17"/>
                  <a:gd name="T57" fmla="*/ 18 h 19"/>
                  <a:gd name="T58" fmla="*/ 2 w 17"/>
                  <a:gd name="T59" fmla="*/ 16 h 19"/>
                  <a:gd name="T60" fmla="*/ 0 w 17"/>
                  <a:gd name="T61" fmla="*/ 14 h 19"/>
                  <a:gd name="T62" fmla="*/ 0 w 17"/>
                  <a:gd name="T63" fmla="*/ 12 h 19"/>
                  <a:gd name="T64" fmla="*/ 0 w 17"/>
                  <a:gd name="T65" fmla="*/ 10 h 19"/>
                  <a:gd name="T66" fmla="*/ 0 w 17"/>
                  <a:gd name="T67" fmla="*/ 8 h 19"/>
                  <a:gd name="T68" fmla="*/ 2 w 17"/>
                  <a:gd name="T69" fmla="*/ 6 h 19"/>
                  <a:gd name="T70" fmla="*/ 2 w 17"/>
                  <a:gd name="T71" fmla="*/ 4 h 19"/>
                  <a:gd name="T72" fmla="*/ 4 w 17"/>
                  <a:gd name="T73" fmla="*/ 2 h 19"/>
                  <a:gd name="T74" fmla="*/ 7 w 17"/>
                  <a:gd name="T75" fmla="*/ 0 h 19"/>
                  <a:gd name="T76" fmla="*/ 10 w 17"/>
                  <a:gd name="T77" fmla="*/ 0 h 19"/>
                  <a:gd name="T78" fmla="*/ 13 w 17"/>
                  <a:gd name="T79" fmla="*/ 0 h 19"/>
                  <a:gd name="T80" fmla="*/ 16 w 17"/>
                  <a:gd name="T81" fmla="*/ 0 h 19"/>
                  <a:gd name="T82" fmla="*/ 16 w 17"/>
                  <a:gd name="T83" fmla="*/ 6 h 1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"/>
                  <a:gd name="T127" fmla="*/ 0 h 19"/>
                  <a:gd name="T128" fmla="*/ 17 w 17"/>
                  <a:gd name="T129" fmla="*/ 19 h 19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" h="19">
                    <a:moveTo>
                      <a:pt x="16" y="6"/>
                    </a:moveTo>
                    <a:lnTo>
                      <a:pt x="13" y="4"/>
                    </a:lnTo>
                    <a:lnTo>
                      <a:pt x="13" y="2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4" y="16"/>
                    </a:lnTo>
                    <a:lnTo>
                      <a:pt x="7" y="16"/>
                    </a:lnTo>
                    <a:lnTo>
                      <a:pt x="10" y="16"/>
                    </a:lnTo>
                    <a:lnTo>
                      <a:pt x="13" y="16"/>
                    </a:lnTo>
                    <a:lnTo>
                      <a:pt x="13" y="14"/>
                    </a:lnTo>
                    <a:lnTo>
                      <a:pt x="16" y="12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6" y="10"/>
                    </a:lnTo>
                    <a:lnTo>
                      <a:pt x="16" y="12"/>
                    </a:lnTo>
                    <a:lnTo>
                      <a:pt x="16" y="14"/>
                    </a:lnTo>
                    <a:lnTo>
                      <a:pt x="13" y="16"/>
                    </a:lnTo>
                    <a:lnTo>
                      <a:pt x="10" y="16"/>
                    </a:lnTo>
                    <a:lnTo>
                      <a:pt x="10" y="18"/>
                    </a:lnTo>
                    <a:lnTo>
                      <a:pt x="7" y="18"/>
                    </a:lnTo>
                    <a:lnTo>
                      <a:pt x="4" y="18"/>
                    </a:lnTo>
                    <a:lnTo>
                      <a:pt x="2" y="16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3" y="0"/>
                    </a:lnTo>
                    <a:lnTo>
                      <a:pt x="16" y="0"/>
                    </a:lnTo>
                    <a:lnTo>
                      <a:pt x="16" y="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36" name="Freeform 21"/>
              <p:cNvSpPr>
                <a:spLocks/>
              </p:cNvSpPr>
              <p:nvPr/>
            </p:nvSpPr>
            <p:spPr bwMode="auto">
              <a:xfrm>
                <a:off x="5155" y="3454"/>
                <a:ext cx="17" cy="24"/>
              </a:xfrm>
              <a:custGeom>
                <a:avLst/>
                <a:gdLst>
                  <a:gd name="T0" fmla="*/ 0 w 17"/>
                  <a:gd name="T1" fmla="*/ 2 h 24"/>
                  <a:gd name="T2" fmla="*/ 4 w 17"/>
                  <a:gd name="T3" fmla="*/ 0 h 24"/>
                  <a:gd name="T4" fmla="*/ 4 w 17"/>
                  <a:gd name="T5" fmla="*/ 7 h 24"/>
                  <a:gd name="T6" fmla="*/ 7 w 17"/>
                  <a:gd name="T7" fmla="*/ 7 h 24"/>
                  <a:gd name="T8" fmla="*/ 7 w 17"/>
                  <a:gd name="T9" fmla="*/ 5 h 24"/>
                  <a:gd name="T10" fmla="*/ 9 w 17"/>
                  <a:gd name="T11" fmla="*/ 5 h 24"/>
                  <a:gd name="T12" fmla="*/ 9 w 17"/>
                  <a:gd name="T13" fmla="*/ 4 h 24"/>
                  <a:gd name="T14" fmla="*/ 12 w 17"/>
                  <a:gd name="T15" fmla="*/ 4 h 24"/>
                  <a:gd name="T16" fmla="*/ 13 w 17"/>
                  <a:gd name="T17" fmla="*/ 4 h 24"/>
                  <a:gd name="T18" fmla="*/ 13 w 17"/>
                  <a:gd name="T19" fmla="*/ 5 h 24"/>
                  <a:gd name="T20" fmla="*/ 16 w 17"/>
                  <a:gd name="T21" fmla="*/ 5 h 24"/>
                  <a:gd name="T22" fmla="*/ 16 w 17"/>
                  <a:gd name="T23" fmla="*/ 7 h 24"/>
                  <a:gd name="T24" fmla="*/ 16 w 17"/>
                  <a:gd name="T25" fmla="*/ 19 h 24"/>
                  <a:gd name="T26" fmla="*/ 9 w 17"/>
                  <a:gd name="T27" fmla="*/ 21 h 24"/>
                  <a:gd name="T28" fmla="*/ 12 w 17"/>
                  <a:gd name="T29" fmla="*/ 19 h 24"/>
                  <a:gd name="T30" fmla="*/ 12 w 17"/>
                  <a:gd name="T31" fmla="*/ 7 h 24"/>
                  <a:gd name="T32" fmla="*/ 12 w 17"/>
                  <a:gd name="T33" fmla="*/ 5 h 24"/>
                  <a:gd name="T34" fmla="*/ 9 w 17"/>
                  <a:gd name="T35" fmla="*/ 5 h 24"/>
                  <a:gd name="T36" fmla="*/ 7 w 17"/>
                  <a:gd name="T37" fmla="*/ 5 h 24"/>
                  <a:gd name="T38" fmla="*/ 7 w 17"/>
                  <a:gd name="T39" fmla="*/ 7 h 24"/>
                  <a:gd name="T40" fmla="*/ 7 w 17"/>
                  <a:gd name="T41" fmla="*/ 9 h 24"/>
                  <a:gd name="T42" fmla="*/ 4 w 17"/>
                  <a:gd name="T43" fmla="*/ 9 h 24"/>
                  <a:gd name="T44" fmla="*/ 4 w 17"/>
                  <a:gd name="T45" fmla="*/ 11 h 24"/>
                  <a:gd name="T46" fmla="*/ 4 w 17"/>
                  <a:gd name="T47" fmla="*/ 21 h 24"/>
                  <a:gd name="T48" fmla="*/ 7 w 17"/>
                  <a:gd name="T49" fmla="*/ 21 h 24"/>
                  <a:gd name="T50" fmla="*/ 0 w 17"/>
                  <a:gd name="T51" fmla="*/ 23 h 24"/>
                  <a:gd name="T52" fmla="*/ 2 w 17"/>
                  <a:gd name="T53" fmla="*/ 23 h 24"/>
                  <a:gd name="T54" fmla="*/ 2 w 17"/>
                  <a:gd name="T55" fmla="*/ 2 h 24"/>
                  <a:gd name="T56" fmla="*/ 0 w 17"/>
                  <a:gd name="T57" fmla="*/ 4 h 24"/>
                  <a:gd name="T58" fmla="*/ 0 w 17"/>
                  <a:gd name="T59" fmla="*/ 2 h 2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17"/>
                  <a:gd name="T91" fmla="*/ 0 h 24"/>
                  <a:gd name="T92" fmla="*/ 17 w 17"/>
                  <a:gd name="T93" fmla="*/ 24 h 2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17" h="24">
                    <a:moveTo>
                      <a:pt x="0" y="2"/>
                    </a:moveTo>
                    <a:lnTo>
                      <a:pt x="4" y="0"/>
                    </a:lnTo>
                    <a:lnTo>
                      <a:pt x="4" y="7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9" y="4"/>
                    </a:lnTo>
                    <a:lnTo>
                      <a:pt x="12" y="4"/>
                    </a:lnTo>
                    <a:lnTo>
                      <a:pt x="13" y="4"/>
                    </a:lnTo>
                    <a:lnTo>
                      <a:pt x="13" y="5"/>
                    </a:lnTo>
                    <a:lnTo>
                      <a:pt x="16" y="5"/>
                    </a:lnTo>
                    <a:lnTo>
                      <a:pt x="16" y="7"/>
                    </a:lnTo>
                    <a:lnTo>
                      <a:pt x="16" y="19"/>
                    </a:lnTo>
                    <a:lnTo>
                      <a:pt x="9" y="21"/>
                    </a:lnTo>
                    <a:lnTo>
                      <a:pt x="12" y="19"/>
                    </a:lnTo>
                    <a:lnTo>
                      <a:pt x="12" y="7"/>
                    </a:lnTo>
                    <a:lnTo>
                      <a:pt x="12" y="5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7" y="9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4" y="21"/>
                    </a:lnTo>
                    <a:lnTo>
                      <a:pt x="7" y="21"/>
                    </a:lnTo>
                    <a:lnTo>
                      <a:pt x="0" y="23"/>
                    </a:lnTo>
                    <a:lnTo>
                      <a:pt x="2" y="23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2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37" name="Freeform 22"/>
              <p:cNvSpPr>
                <a:spLocks/>
              </p:cNvSpPr>
              <p:nvPr/>
            </p:nvSpPr>
            <p:spPr bwMode="auto">
              <a:xfrm>
                <a:off x="5184" y="3444"/>
                <a:ext cx="17" cy="24"/>
              </a:xfrm>
              <a:custGeom>
                <a:avLst/>
                <a:gdLst>
                  <a:gd name="T0" fmla="*/ 0 w 17"/>
                  <a:gd name="T1" fmla="*/ 8 h 24"/>
                  <a:gd name="T2" fmla="*/ 3 w 17"/>
                  <a:gd name="T3" fmla="*/ 6 h 24"/>
                  <a:gd name="T4" fmla="*/ 3 w 17"/>
                  <a:gd name="T5" fmla="*/ 4 h 24"/>
                  <a:gd name="T6" fmla="*/ 7 w 17"/>
                  <a:gd name="T7" fmla="*/ 4 h 24"/>
                  <a:gd name="T8" fmla="*/ 7 w 17"/>
                  <a:gd name="T9" fmla="*/ 2 h 24"/>
                  <a:gd name="T10" fmla="*/ 8 w 17"/>
                  <a:gd name="T11" fmla="*/ 2 h 24"/>
                  <a:gd name="T12" fmla="*/ 8 w 17"/>
                  <a:gd name="T13" fmla="*/ 0 h 24"/>
                  <a:gd name="T14" fmla="*/ 12 w 17"/>
                  <a:gd name="T15" fmla="*/ 0 h 24"/>
                  <a:gd name="T16" fmla="*/ 12 w 17"/>
                  <a:gd name="T17" fmla="*/ 21 h 24"/>
                  <a:gd name="T18" fmla="*/ 16 w 17"/>
                  <a:gd name="T19" fmla="*/ 21 h 24"/>
                  <a:gd name="T20" fmla="*/ 3 w 17"/>
                  <a:gd name="T21" fmla="*/ 23 h 24"/>
                  <a:gd name="T22" fmla="*/ 7 w 17"/>
                  <a:gd name="T23" fmla="*/ 21 h 24"/>
                  <a:gd name="T24" fmla="*/ 7 w 17"/>
                  <a:gd name="T25" fmla="*/ 4 h 24"/>
                  <a:gd name="T26" fmla="*/ 3 w 17"/>
                  <a:gd name="T27" fmla="*/ 6 h 24"/>
                  <a:gd name="T28" fmla="*/ 0 w 17"/>
                  <a:gd name="T29" fmla="*/ 8 h 2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7"/>
                  <a:gd name="T46" fmla="*/ 0 h 24"/>
                  <a:gd name="T47" fmla="*/ 17 w 17"/>
                  <a:gd name="T48" fmla="*/ 24 h 24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7" h="24">
                    <a:moveTo>
                      <a:pt x="0" y="8"/>
                    </a:moveTo>
                    <a:lnTo>
                      <a:pt x="3" y="6"/>
                    </a:lnTo>
                    <a:lnTo>
                      <a:pt x="3" y="4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2" y="21"/>
                    </a:lnTo>
                    <a:lnTo>
                      <a:pt x="16" y="21"/>
                    </a:lnTo>
                    <a:lnTo>
                      <a:pt x="3" y="23"/>
                    </a:lnTo>
                    <a:lnTo>
                      <a:pt x="7" y="21"/>
                    </a:lnTo>
                    <a:lnTo>
                      <a:pt x="7" y="4"/>
                    </a:lnTo>
                    <a:lnTo>
                      <a:pt x="3" y="6"/>
                    </a:lnTo>
                    <a:lnTo>
                      <a:pt x="0" y="8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38" name="Freeform 23"/>
              <p:cNvSpPr>
                <a:spLocks/>
              </p:cNvSpPr>
              <p:nvPr/>
            </p:nvSpPr>
            <p:spPr bwMode="auto">
              <a:xfrm>
                <a:off x="5193" y="3440"/>
                <a:ext cx="17" cy="24"/>
              </a:xfrm>
              <a:custGeom>
                <a:avLst/>
                <a:gdLst>
                  <a:gd name="T0" fmla="*/ 10 w 17"/>
                  <a:gd name="T1" fmla="*/ 12 h 24"/>
                  <a:gd name="T2" fmla="*/ 12 w 17"/>
                  <a:gd name="T3" fmla="*/ 14 h 24"/>
                  <a:gd name="T4" fmla="*/ 12 w 17"/>
                  <a:gd name="T5" fmla="*/ 18 h 24"/>
                  <a:gd name="T6" fmla="*/ 10 w 17"/>
                  <a:gd name="T7" fmla="*/ 21 h 24"/>
                  <a:gd name="T8" fmla="*/ 6 w 17"/>
                  <a:gd name="T9" fmla="*/ 21 h 24"/>
                  <a:gd name="T10" fmla="*/ 4 w 17"/>
                  <a:gd name="T11" fmla="*/ 19 h 24"/>
                  <a:gd name="T12" fmla="*/ 4 w 17"/>
                  <a:gd name="T13" fmla="*/ 16 h 24"/>
                  <a:gd name="T14" fmla="*/ 6 w 17"/>
                  <a:gd name="T15" fmla="*/ 14 h 24"/>
                  <a:gd name="T16" fmla="*/ 8 w 17"/>
                  <a:gd name="T17" fmla="*/ 12 h 24"/>
                  <a:gd name="T18" fmla="*/ 6 w 17"/>
                  <a:gd name="T19" fmla="*/ 0 h 24"/>
                  <a:gd name="T20" fmla="*/ 4 w 17"/>
                  <a:gd name="T21" fmla="*/ 2 h 24"/>
                  <a:gd name="T22" fmla="*/ 2 w 17"/>
                  <a:gd name="T23" fmla="*/ 4 h 24"/>
                  <a:gd name="T24" fmla="*/ 2 w 17"/>
                  <a:gd name="T25" fmla="*/ 8 h 24"/>
                  <a:gd name="T26" fmla="*/ 2 w 17"/>
                  <a:gd name="T27" fmla="*/ 12 h 24"/>
                  <a:gd name="T28" fmla="*/ 6 w 17"/>
                  <a:gd name="T29" fmla="*/ 12 h 24"/>
                  <a:gd name="T30" fmla="*/ 4 w 17"/>
                  <a:gd name="T31" fmla="*/ 14 h 24"/>
                  <a:gd name="T32" fmla="*/ 2 w 17"/>
                  <a:gd name="T33" fmla="*/ 16 h 24"/>
                  <a:gd name="T34" fmla="*/ 0 w 17"/>
                  <a:gd name="T35" fmla="*/ 19 h 24"/>
                  <a:gd name="T36" fmla="*/ 2 w 17"/>
                  <a:gd name="T37" fmla="*/ 23 h 24"/>
                  <a:gd name="T38" fmla="*/ 6 w 17"/>
                  <a:gd name="T39" fmla="*/ 23 h 24"/>
                  <a:gd name="T40" fmla="*/ 10 w 17"/>
                  <a:gd name="T41" fmla="*/ 21 h 24"/>
                  <a:gd name="T42" fmla="*/ 14 w 17"/>
                  <a:gd name="T43" fmla="*/ 19 h 24"/>
                  <a:gd name="T44" fmla="*/ 16 w 17"/>
                  <a:gd name="T45" fmla="*/ 18 h 24"/>
                  <a:gd name="T46" fmla="*/ 16 w 17"/>
                  <a:gd name="T47" fmla="*/ 14 h 24"/>
                  <a:gd name="T48" fmla="*/ 14 w 17"/>
                  <a:gd name="T49" fmla="*/ 12 h 24"/>
                  <a:gd name="T50" fmla="*/ 12 w 17"/>
                  <a:gd name="T51" fmla="*/ 10 h 24"/>
                  <a:gd name="T52" fmla="*/ 12 w 17"/>
                  <a:gd name="T53" fmla="*/ 10 h 24"/>
                  <a:gd name="T54" fmla="*/ 14 w 17"/>
                  <a:gd name="T55" fmla="*/ 8 h 24"/>
                  <a:gd name="T56" fmla="*/ 16 w 17"/>
                  <a:gd name="T57" fmla="*/ 4 h 24"/>
                  <a:gd name="T58" fmla="*/ 14 w 17"/>
                  <a:gd name="T59" fmla="*/ 2 h 24"/>
                  <a:gd name="T60" fmla="*/ 12 w 17"/>
                  <a:gd name="T61" fmla="*/ 0 h 24"/>
                  <a:gd name="T62" fmla="*/ 8 w 17"/>
                  <a:gd name="T63" fmla="*/ 0 h 24"/>
                  <a:gd name="T64" fmla="*/ 10 w 17"/>
                  <a:gd name="T65" fmla="*/ 2 h 24"/>
                  <a:gd name="T66" fmla="*/ 12 w 17"/>
                  <a:gd name="T67" fmla="*/ 4 h 24"/>
                  <a:gd name="T68" fmla="*/ 12 w 17"/>
                  <a:gd name="T69" fmla="*/ 8 h 24"/>
                  <a:gd name="T70" fmla="*/ 10 w 17"/>
                  <a:gd name="T71" fmla="*/ 10 h 24"/>
                  <a:gd name="T72" fmla="*/ 6 w 17"/>
                  <a:gd name="T73" fmla="*/ 12 h 24"/>
                  <a:gd name="T74" fmla="*/ 4 w 17"/>
                  <a:gd name="T75" fmla="*/ 10 h 24"/>
                  <a:gd name="T76" fmla="*/ 4 w 17"/>
                  <a:gd name="T77" fmla="*/ 6 h 24"/>
                  <a:gd name="T78" fmla="*/ 6 w 17"/>
                  <a:gd name="T79" fmla="*/ 4 h 24"/>
                  <a:gd name="T80" fmla="*/ 8 w 17"/>
                  <a:gd name="T81" fmla="*/ 2 h 24"/>
                  <a:gd name="T82" fmla="*/ 8 w 17"/>
                  <a:gd name="T83" fmla="*/ 12 h 2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"/>
                  <a:gd name="T127" fmla="*/ 0 h 24"/>
                  <a:gd name="T128" fmla="*/ 17 w 17"/>
                  <a:gd name="T129" fmla="*/ 24 h 2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" h="24">
                    <a:moveTo>
                      <a:pt x="8" y="12"/>
                    </a:moveTo>
                    <a:lnTo>
                      <a:pt x="10" y="12"/>
                    </a:lnTo>
                    <a:lnTo>
                      <a:pt x="12" y="12"/>
                    </a:lnTo>
                    <a:lnTo>
                      <a:pt x="12" y="14"/>
                    </a:lnTo>
                    <a:lnTo>
                      <a:pt x="12" y="16"/>
                    </a:lnTo>
                    <a:lnTo>
                      <a:pt x="12" y="18"/>
                    </a:lnTo>
                    <a:lnTo>
                      <a:pt x="12" y="19"/>
                    </a:lnTo>
                    <a:lnTo>
                      <a:pt x="10" y="21"/>
                    </a:lnTo>
                    <a:lnTo>
                      <a:pt x="8" y="21"/>
                    </a:lnTo>
                    <a:lnTo>
                      <a:pt x="6" y="21"/>
                    </a:lnTo>
                    <a:lnTo>
                      <a:pt x="4" y="21"/>
                    </a:lnTo>
                    <a:lnTo>
                      <a:pt x="4" y="19"/>
                    </a:lnTo>
                    <a:lnTo>
                      <a:pt x="4" y="18"/>
                    </a:lnTo>
                    <a:lnTo>
                      <a:pt x="4" y="16"/>
                    </a:lnTo>
                    <a:lnTo>
                      <a:pt x="4" y="14"/>
                    </a:lnTo>
                    <a:lnTo>
                      <a:pt x="6" y="14"/>
                    </a:lnTo>
                    <a:lnTo>
                      <a:pt x="6" y="12"/>
                    </a:lnTo>
                    <a:lnTo>
                      <a:pt x="8" y="1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0" y="18"/>
                    </a:lnTo>
                    <a:lnTo>
                      <a:pt x="0" y="19"/>
                    </a:lnTo>
                    <a:lnTo>
                      <a:pt x="2" y="21"/>
                    </a:lnTo>
                    <a:lnTo>
                      <a:pt x="2" y="23"/>
                    </a:lnTo>
                    <a:lnTo>
                      <a:pt x="4" y="23"/>
                    </a:lnTo>
                    <a:lnTo>
                      <a:pt x="6" y="23"/>
                    </a:lnTo>
                    <a:lnTo>
                      <a:pt x="8" y="23"/>
                    </a:lnTo>
                    <a:lnTo>
                      <a:pt x="10" y="21"/>
                    </a:lnTo>
                    <a:lnTo>
                      <a:pt x="12" y="21"/>
                    </a:lnTo>
                    <a:lnTo>
                      <a:pt x="14" y="19"/>
                    </a:lnTo>
                    <a:lnTo>
                      <a:pt x="14" y="18"/>
                    </a:lnTo>
                    <a:lnTo>
                      <a:pt x="16" y="18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16" y="12"/>
                    </a:lnTo>
                    <a:lnTo>
                      <a:pt x="14" y="12"/>
                    </a:lnTo>
                    <a:lnTo>
                      <a:pt x="14" y="10"/>
                    </a:lnTo>
                    <a:lnTo>
                      <a:pt x="12" y="10"/>
                    </a:lnTo>
                    <a:lnTo>
                      <a:pt x="10" y="10"/>
                    </a:lnTo>
                    <a:lnTo>
                      <a:pt x="12" y="10"/>
                    </a:lnTo>
                    <a:lnTo>
                      <a:pt x="12" y="8"/>
                    </a:lnTo>
                    <a:lnTo>
                      <a:pt x="14" y="8"/>
                    </a:lnTo>
                    <a:lnTo>
                      <a:pt x="14" y="6"/>
                    </a:lnTo>
                    <a:lnTo>
                      <a:pt x="16" y="4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4"/>
                    </a:lnTo>
                    <a:lnTo>
                      <a:pt x="12" y="6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10" y="10"/>
                    </a:lnTo>
                    <a:lnTo>
                      <a:pt x="8" y="10"/>
                    </a:lnTo>
                    <a:lnTo>
                      <a:pt x="6" y="12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12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39" name="Freeform 24"/>
              <p:cNvSpPr>
                <a:spLocks/>
              </p:cNvSpPr>
              <p:nvPr/>
            </p:nvSpPr>
            <p:spPr bwMode="auto">
              <a:xfrm>
                <a:off x="5211" y="3435"/>
                <a:ext cx="17" cy="24"/>
              </a:xfrm>
              <a:custGeom>
                <a:avLst/>
                <a:gdLst>
                  <a:gd name="T0" fmla="*/ 6 w 17"/>
                  <a:gd name="T1" fmla="*/ 1 h 24"/>
                  <a:gd name="T2" fmla="*/ 8 w 17"/>
                  <a:gd name="T3" fmla="*/ 1 h 24"/>
                  <a:gd name="T4" fmla="*/ 11 w 17"/>
                  <a:gd name="T5" fmla="*/ 1 h 24"/>
                  <a:gd name="T6" fmla="*/ 11 w 17"/>
                  <a:gd name="T7" fmla="*/ 3 h 24"/>
                  <a:gd name="T8" fmla="*/ 11 w 17"/>
                  <a:gd name="T9" fmla="*/ 5 h 24"/>
                  <a:gd name="T10" fmla="*/ 11 w 17"/>
                  <a:gd name="T11" fmla="*/ 7 h 24"/>
                  <a:gd name="T12" fmla="*/ 11 w 17"/>
                  <a:gd name="T13" fmla="*/ 11 h 24"/>
                  <a:gd name="T14" fmla="*/ 11 w 17"/>
                  <a:gd name="T15" fmla="*/ 13 h 24"/>
                  <a:gd name="T16" fmla="*/ 11 w 17"/>
                  <a:gd name="T17" fmla="*/ 15 h 24"/>
                  <a:gd name="T18" fmla="*/ 11 w 17"/>
                  <a:gd name="T19" fmla="*/ 17 h 24"/>
                  <a:gd name="T20" fmla="*/ 11 w 17"/>
                  <a:gd name="T21" fmla="*/ 19 h 24"/>
                  <a:gd name="T22" fmla="*/ 8 w 17"/>
                  <a:gd name="T23" fmla="*/ 21 h 24"/>
                  <a:gd name="T24" fmla="*/ 8 w 17"/>
                  <a:gd name="T25" fmla="*/ 23 h 24"/>
                  <a:gd name="T26" fmla="*/ 6 w 17"/>
                  <a:gd name="T27" fmla="*/ 23 h 24"/>
                  <a:gd name="T28" fmla="*/ 3 w 17"/>
                  <a:gd name="T29" fmla="*/ 23 h 24"/>
                  <a:gd name="T30" fmla="*/ 3 w 17"/>
                  <a:gd name="T31" fmla="*/ 21 h 24"/>
                  <a:gd name="T32" fmla="*/ 3 w 17"/>
                  <a:gd name="T33" fmla="*/ 19 h 24"/>
                  <a:gd name="T34" fmla="*/ 1 w 17"/>
                  <a:gd name="T35" fmla="*/ 15 h 24"/>
                  <a:gd name="T36" fmla="*/ 1 w 17"/>
                  <a:gd name="T37" fmla="*/ 13 h 24"/>
                  <a:gd name="T38" fmla="*/ 1 w 17"/>
                  <a:gd name="T39" fmla="*/ 9 h 24"/>
                  <a:gd name="T40" fmla="*/ 3 w 17"/>
                  <a:gd name="T41" fmla="*/ 7 h 24"/>
                  <a:gd name="T42" fmla="*/ 3 w 17"/>
                  <a:gd name="T43" fmla="*/ 5 h 24"/>
                  <a:gd name="T44" fmla="*/ 3 w 17"/>
                  <a:gd name="T45" fmla="*/ 3 h 24"/>
                  <a:gd name="T46" fmla="*/ 3 w 17"/>
                  <a:gd name="T47" fmla="*/ 1 h 24"/>
                  <a:gd name="T48" fmla="*/ 6 w 17"/>
                  <a:gd name="T49" fmla="*/ 1 h 24"/>
                  <a:gd name="T50" fmla="*/ 6 w 17"/>
                  <a:gd name="T51" fmla="*/ 0 h 24"/>
                  <a:gd name="T52" fmla="*/ 3 w 17"/>
                  <a:gd name="T53" fmla="*/ 1 h 24"/>
                  <a:gd name="T54" fmla="*/ 1 w 17"/>
                  <a:gd name="T55" fmla="*/ 3 h 24"/>
                  <a:gd name="T56" fmla="*/ 1 w 17"/>
                  <a:gd name="T57" fmla="*/ 5 h 24"/>
                  <a:gd name="T58" fmla="*/ 0 w 17"/>
                  <a:gd name="T59" fmla="*/ 7 h 24"/>
                  <a:gd name="T60" fmla="*/ 0 w 17"/>
                  <a:gd name="T61" fmla="*/ 9 h 24"/>
                  <a:gd name="T62" fmla="*/ 0 w 17"/>
                  <a:gd name="T63" fmla="*/ 11 h 24"/>
                  <a:gd name="T64" fmla="*/ 0 w 17"/>
                  <a:gd name="T65" fmla="*/ 13 h 24"/>
                  <a:gd name="T66" fmla="*/ 0 w 17"/>
                  <a:gd name="T67" fmla="*/ 17 h 24"/>
                  <a:gd name="T68" fmla="*/ 0 w 17"/>
                  <a:gd name="T69" fmla="*/ 19 h 24"/>
                  <a:gd name="T70" fmla="*/ 0 w 17"/>
                  <a:gd name="T71" fmla="*/ 21 h 24"/>
                  <a:gd name="T72" fmla="*/ 1 w 17"/>
                  <a:gd name="T73" fmla="*/ 21 h 24"/>
                  <a:gd name="T74" fmla="*/ 1 w 17"/>
                  <a:gd name="T75" fmla="*/ 23 h 24"/>
                  <a:gd name="T76" fmla="*/ 3 w 17"/>
                  <a:gd name="T77" fmla="*/ 23 h 24"/>
                  <a:gd name="T78" fmla="*/ 6 w 17"/>
                  <a:gd name="T79" fmla="*/ 23 h 24"/>
                  <a:gd name="T80" fmla="*/ 8 w 17"/>
                  <a:gd name="T81" fmla="*/ 23 h 24"/>
                  <a:gd name="T82" fmla="*/ 11 w 17"/>
                  <a:gd name="T83" fmla="*/ 21 h 24"/>
                  <a:gd name="T84" fmla="*/ 11 w 17"/>
                  <a:gd name="T85" fmla="*/ 19 h 24"/>
                  <a:gd name="T86" fmla="*/ 13 w 17"/>
                  <a:gd name="T87" fmla="*/ 19 h 24"/>
                  <a:gd name="T88" fmla="*/ 13 w 17"/>
                  <a:gd name="T89" fmla="*/ 17 h 24"/>
                  <a:gd name="T90" fmla="*/ 16 w 17"/>
                  <a:gd name="T91" fmla="*/ 15 h 24"/>
                  <a:gd name="T92" fmla="*/ 16 w 17"/>
                  <a:gd name="T93" fmla="*/ 11 h 24"/>
                  <a:gd name="T94" fmla="*/ 16 w 17"/>
                  <a:gd name="T95" fmla="*/ 9 h 24"/>
                  <a:gd name="T96" fmla="*/ 16 w 17"/>
                  <a:gd name="T97" fmla="*/ 7 h 24"/>
                  <a:gd name="T98" fmla="*/ 16 w 17"/>
                  <a:gd name="T99" fmla="*/ 5 h 24"/>
                  <a:gd name="T100" fmla="*/ 13 w 17"/>
                  <a:gd name="T101" fmla="*/ 3 h 24"/>
                  <a:gd name="T102" fmla="*/ 13 w 17"/>
                  <a:gd name="T103" fmla="*/ 1 h 24"/>
                  <a:gd name="T104" fmla="*/ 11 w 17"/>
                  <a:gd name="T105" fmla="*/ 1 h 24"/>
                  <a:gd name="T106" fmla="*/ 11 w 17"/>
                  <a:gd name="T107" fmla="*/ 0 h 24"/>
                  <a:gd name="T108" fmla="*/ 8 w 17"/>
                  <a:gd name="T109" fmla="*/ 0 h 24"/>
                  <a:gd name="T110" fmla="*/ 6 w 17"/>
                  <a:gd name="T111" fmla="*/ 0 h 24"/>
                  <a:gd name="T112" fmla="*/ 6 w 17"/>
                  <a:gd name="T113" fmla="*/ 1 h 2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7"/>
                  <a:gd name="T172" fmla="*/ 0 h 24"/>
                  <a:gd name="T173" fmla="*/ 17 w 17"/>
                  <a:gd name="T174" fmla="*/ 24 h 24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7" h="24">
                    <a:moveTo>
                      <a:pt x="6" y="1"/>
                    </a:moveTo>
                    <a:lnTo>
                      <a:pt x="8" y="1"/>
                    </a:lnTo>
                    <a:lnTo>
                      <a:pt x="11" y="1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11" y="7"/>
                    </a:lnTo>
                    <a:lnTo>
                      <a:pt x="11" y="11"/>
                    </a:lnTo>
                    <a:lnTo>
                      <a:pt x="11" y="13"/>
                    </a:lnTo>
                    <a:lnTo>
                      <a:pt x="11" y="15"/>
                    </a:lnTo>
                    <a:lnTo>
                      <a:pt x="11" y="17"/>
                    </a:lnTo>
                    <a:lnTo>
                      <a:pt x="11" y="19"/>
                    </a:lnTo>
                    <a:lnTo>
                      <a:pt x="8" y="21"/>
                    </a:lnTo>
                    <a:lnTo>
                      <a:pt x="8" y="23"/>
                    </a:lnTo>
                    <a:lnTo>
                      <a:pt x="6" y="23"/>
                    </a:lnTo>
                    <a:lnTo>
                      <a:pt x="3" y="23"/>
                    </a:lnTo>
                    <a:lnTo>
                      <a:pt x="3" y="21"/>
                    </a:lnTo>
                    <a:lnTo>
                      <a:pt x="3" y="19"/>
                    </a:lnTo>
                    <a:lnTo>
                      <a:pt x="1" y="15"/>
                    </a:lnTo>
                    <a:lnTo>
                      <a:pt x="1" y="13"/>
                    </a:lnTo>
                    <a:lnTo>
                      <a:pt x="1" y="9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3" y="1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1" y="21"/>
                    </a:lnTo>
                    <a:lnTo>
                      <a:pt x="1" y="23"/>
                    </a:lnTo>
                    <a:lnTo>
                      <a:pt x="3" y="23"/>
                    </a:lnTo>
                    <a:lnTo>
                      <a:pt x="6" y="23"/>
                    </a:lnTo>
                    <a:lnTo>
                      <a:pt x="8" y="23"/>
                    </a:lnTo>
                    <a:lnTo>
                      <a:pt x="11" y="21"/>
                    </a:lnTo>
                    <a:lnTo>
                      <a:pt x="11" y="19"/>
                    </a:lnTo>
                    <a:lnTo>
                      <a:pt x="13" y="19"/>
                    </a:lnTo>
                    <a:lnTo>
                      <a:pt x="13" y="17"/>
                    </a:lnTo>
                    <a:lnTo>
                      <a:pt x="16" y="15"/>
                    </a:lnTo>
                    <a:lnTo>
                      <a:pt x="16" y="11"/>
                    </a:lnTo>
                    <a:lnTo>
                      <a:pt x="16" y="9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13" y="3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1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40" name="Freeform 25"/>
              <p:cNvSpPr>
                <a:spLocks/>
              </p:cNvSpPr>
              <p:nvPr/>
            </p:nvSpPr>
            <p:spPr bwMode="auto">
              <a:xfrm>
                <a:off x="4943" y="3567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7 h 24"/>
                  <a:gd name="T4" fmla="*/ 0 w 22"/>
                  <a:gd name="T5" fmla="*/ 23 h 24"/>
                  <a:gd name="T6" fmla="*/ 3 w 22"/>
                  <a:gd name="T7" fmla="*/ 23 h 24"/>
                  <a:gd name="T8" fmla="*/ 7 w 22"/>
                  <a:gd name="T9" fmla="*/ 23 h 24"/>
                  <a:gd name="T10" fmla="*/ 15 w 22"/>
                  <a:gd name="T11" fmla="*/ 21 h 24"/>
                  <a:gd name="T12" fmla="*/ 15 w 22"/>
                  <a:gd name="T13" fmla="*/ 19 h 24"/>
                  <a:gd name="T14" fmla="*/ 19 w 22"/>
                  <a:gd name="T15" fmla="*/ 19 h 24"/>
                  <a:gd name="T16" fmla="*/ 19 w 22"/>
                  <a:gd name="T17" fmla="*/ 17 h 24"/>
                  <a:gd name="T18" fmla="*/ 21 w 22"/>
                  <a:gd name="T19" fmla="*/ 17 h 24"/>
                  <a:gd name="T20" fmla="*/ 21 w 22"/>
                  <a:gd name="T21" fmla="*/ 0 h 2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2"/>
                  <a:gd name="T34" fmla="*/ 0 h 24"/>
                  <a:gd name="T35" fmla="*/ 22 w 22"/>
                  <a:gd name="T36" fmla="*/ 24 h 2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2" h="24">
                    <a:moveTo>
                      <a:pt x="21" y="0"/>
                    </a:moveTo>
                    <a:lnTo>
                      <a:pt x="0" y="7"/>
                    </a:lnTo>
                    <a:lnTo>
                      <a:pt x="0" y="23"/>
                    </a:lnTo>
                    <a:lnTo>
                      <a:pt x="3" y="23"/>
                    </a:lnTo>
                    <a:lnTo>
                      <a:pt x="7" y="23"/>
                    </a:lnTo>
                    <a:lnTo>
                      <a:pt x="15" y="21"/>
                    </a:lnTo>
                    <a:lnTo>
                      <a:pt x="15" y="19"/>
                    </a:lnTo>
                    <a:lnTo>
                      <a:pt x="19" y="19"/>
                    </a:lnTo>
                    <a:lnTo>
                      <a:pt x="19" y="17"/>
                    </a:lnTo>
                    <a:lnTo>
                      <a:pt x="21" y="17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41" name="Freeform 26"/>
              <p:cNvSpPr>
                <a:spLocks/>
              </p:cNvSpPr>
              <p:nvPr/>
            </p:nvSpPr>
            <p:spPr bwMode="auto">
              <a:xfrm>
                <a:off x="4992" y="3551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8 h 24"/>
                  <a:gd name="T4" fmla="*/ 0 w 22"/>
                  <a:gd name="T5" fmla="*/ 23 h 24"/>
                  <a:gd name="T6" fmla="*/ 4 w 22"/>
                  <a:gd name="T7" fmla="*/ 21 h 24"/>
                  <a:gd name="T8" fmla="*/ 4 w 22"/>
                  <a:gd name="T9" fmla="*/ 23 h 24"/>
                  <a:gd name="T10" fmla="*/ 6 w 22"/>
                  <a:gd name="T11" fmla="*/ 21 h 24"/>
                  <a:gd name="T12" fmla="*/ 6 w 22"/>
                  <a:gd name="T13" fmla="*/ 23 h 24"/>
                  <a:gd name="T14" fmla="*/ 14 w 22"/>
                  <a:gd name="T15" fmla="*/ 21 h 24"/>
                  <a:gd name="T16" fmla="*/ 14 w 22"/>
                  <a:gd name="T17" fmla="*/ 19 h 24"/>
                  <a:gd name="T18" fmla="*/ 18 w 22"/>
                  <a:gd name="T19" fmla="*/ 19 h 24"/>
                  <a:gd name="T20" fmla="*/ 18 w 22"/>
                  <a:gd name="T21" fmla="*/ 18 h 24"/>
                  <a:gd name="T22" fmla="*/ 21 w 22"/>
                  <a:gd name="T23" fmla="*/ 16 h 24"/>
                  <a:gd name="T24" fmla="*/ 21 w 22"/>
                  <a:gd name="T25" fmla="*/ 0 h 2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2"/>
                  <a:gd name="T40" fmla="*/ 0 h 24"/>
                  <a:gd name="T41" fmla="*/ 22 w 22"/>
                  <a:gd name="T42" fmla="*/ 24 h 2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2" h="24">
                    <a:moveTo>
                      <a:pt x="21" y="0"/>
                    </a:moveTo>
                    <a:lnTo>
                      <a:pt x="0" y="8"/>
                    </a:lnTo>
                    <a:lnTo>
                      <a:pt x="0" y="23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6" y="21"/>
                    </a:lnTo>
                    <a:lnTo>
                      <a:pt x="6" y="23"/>
                    </a:lnTo>
                    <a:lnTo>
                      <a:pt x="14" y="21"/>
                    </a:lnTo>
                    <a:lnTo>
                      <a:pt x="14" y="19"/>
                    </a:lnTo>
                    <a:lnTo>
                      <a:pt x="18" y="19"/>
                    </a:lnTo>
                    <a:lnTo>
                      <a:pt x="18" y="18"/>
                    </a:lnTo>
                    <a:lnTo>
                      <a:pt x="21" y="16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42" name="Freeform 27"/>
              <p:cNvSpPr>
                <a:spLocks/>
              </p:cNvSpPr>
              <p:nvPr/>
            </p:nvSpPr>
            <p:spPr bwMode="auto">
              <a:xfrm>
                <a:off x="5040" y="3536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6 h 24"/>
                  <a:gd name="T4" fmla="*/ 0 w 22"/>
                  <a:gd name="T5" fmla="*/ 23 h 24"/>
                  <a:gd name="T6" fmla="*/ 4 w 22"/>
                  <a:gd name="T7" fmla="*/ 21 h 24"/>
                  <a:gd name="T8" fmla="*/ 4 w 22"/>
                  <a:gd name="T9" fmla="*/ 23 h 24"/>
                  <a:gd name="T10" fmla="*/ 8 w 22"/>
                  <a:gd name="T11" fmla="*/ 21 h 24"/>
                  <a:gd name="T12" fmla="*/ 8 w 22"/>
                  <a:gd name="T13" fmla="*/ 23 h 24"/>
                  <a:gd name="T14" fmla="*/ 15 w 22"/>
                  <a:gd name="T15" fmla="*/ 21 h 24"/>
                  <a:gd name="T16" fmla="*/ 15 w 22"/>
                  <a:gd name="T17" fmla="*/ 19 h 24"/>
                  <a:gd name="T18" fmla="*/ 17 w 22"/>
                  <a:gd name="T19" fmla="*/ 17 h 24"/>
                  <a:gd name="T20" fmla="*/ 21 w 22"/>
                  <a:gd name="T21" fmla="*/ 15 h 24"/>
                  <a:gd name="T22" fmla="*/ 21 w 22"/>
                  <a:gd name="T23" fmla="*/ 0 h 2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"/>
                  <a:gd name="T37" fmla="*/ 0 h 24"/>
                  <a:gd name="T38" fmla="*/ 22 w 22"/>
                  <a:gd name="T39" fmla="*/ 24 h 2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" h="24">
                    <a:moveTo>
                      <a:pt x="21" y="0"/>
                    </a:moveTo>
                    <a:lnTo>
                      <a:pt x="0" y="6"/>
                    </a:lnTo>
                    <a:lnTo>
                      <a:pt x="0" y="23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8" y="21"/>
                    </a:lnTo>
                    <a:lnTo>
                      <a:pt x="8" y="23"/>
                    </a:lnTo>
                    <a:lnTo>
                      <a:pt x="15" y="21"/>
                    </a:lnTo>
                    <a:lnTo>
                      <a:pt x="15" y="19"/>
                    </a:lnTo>
                    <a:lnTo>
                      <a:pt x="17" y="17"/>
                    </a:lnTo>
                    <a:lnTo>
                      <a:pt x="21" y="15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43" name="Freeform 28"/>
              <p:cNvSpPr>
                <a:spLocks/>
              </p:cNvSpPr>
              <p:nvPr/>
            </p:nvSpPr>
            <p:spPr bwMode="auto">
              <a:xfrm>
                <a:off x="5090" y="3519"/>
                <a:ext cx="22" cy="26"/>
              </a:xfrm>
              <a:custGeom>
                <a:avLst/>
                <a:gdLst>
                  <a:gd name="T0" fmla="*/ 21 w 22"/>
                  <a:gd name="T1" fmla="*/ 0 h 26"/>
                  <a:gd name="T2" fmla="*/ 0 w 22"/>
                  <a:gd name="T3" fmla="*/ 7 h 26"/>
                  <a:gd name="T4" fmla="*/ 0 w 22"/>
                  <a:gd name="T5" fmla="*/ 23 h 26"/>
                  <a:gd name="T6" fmla="*/ 2 w 22"/>
                  <a:gd name="T7" fmla="*/ 23 h 26"/>
                  <a:gd name="T8" fmla="*/ 6 w 22"/>
                  <a:gd name="T9" fmla="*/ 23 h 26"/>
                  <a:gd name="T10" fmla="*/ 6 w 22"/>
                  <a:gd name="T11" fmla="*/ 25 h 26"/>
                  <a:gd name="T12" fmla="*/ 13 w 22"/>
                  <a:gd name="T13" fmla="*/ 21 h 26"/>
                  <a:gd name="T14" fmla="*/ 17 w 22"/>
                  <a:gd name="T15" fmla="*/ 19 h 26"/>
                  <a:gd name="T16" fmla="*/ 17 w 22"/>
                  <a:gd name="T17" fmla="*/ 17 h 26"/>
                  <a:gd name="T18" fmla="*/ 21 w 22"/>
                  <a:gd name="T19" fmla="*/ 17 h 26"/>
                  <a:gd name="T20" fmla="*/ 21 w 22"/>
                  <a:gd name="T21" fmla="*/ 0 h 2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2"/>
                  <a:gd name="T34" fmla="*/ 0 h 26"/>
                  <a:gd name="T35" fmla="*/ 22 w 22"/>
                  <a:gd name="T36" fmla="*/ 26 h 2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2" h="26">
                    <a:moveTo>
                      <a:pt x="21" y="0"/>
                    </a:moveTo>
                    <a:lnTo>
                      <a:pt x="0" y="7"/>
                    </a:lnTo>
                    <a:lnTo>
                      <a:pt x="0" y="23"/>
                    </a:lnTo>
                    <a:lnTo>
                      <a:pt x="2" y="23"/>
                    </a:lnTo>
                    <a:lnTo>
                      <a:pt x="6" y="23"/>
                    </a:lnTo>
                    <a:lnTo>
                      <a:pt x="6" y="25"/>
                    </a:lnTo>
                    <a:lnTo>
                      <a:pt x="13" y="21"/>
                    </a:lnTo>
                    <a:lnTo>
                      <a:pt x="17" y="19"/>
                    </a:lnTo>
                    <a:lnTo>
                      <a:pt x="17" y="17"/>
                    </a:lnTo>
                    <a:lnTo>
                      <a:pt x="21" y="17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44" name="Freeform 29"/>
              <p:cNvSpPr>
                <a:spLocks/>
              </p:cNvSpPr>
              <p:nvPr/>
            </p:nvSpPr>
            <p:spPr bwMode="auto">
              <a:xfrm>
                <a:off x="5138" y="3503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8 h 24"/>
                  <a:gd name="T4" fmla="*/ 0 w 22"/>
                  <a:gd name="T5" fmla="*/ 23 h 24"/>
                  <a:gd name="T6" fmla="*/ 4 w 22"/>
                  <a:gd name="T7" fmla="*/ 22 h 24"/>
                  <a:gd name="T8" fmla="*/ 4 w 22"/>
                  <a:gd name="T9" fmla="*/ 23 h 24"/>
                  <a:gd name="T10" fmla="*/ 7 w 22"/>
                  <a:gd name="T11" fmla="*/ 23 h 24"/>
                  <a:gd name="T12" fmla="*/ 15 w 22"/>
                  <a:gd name="T13" fmla="*/ 22 h 24"/>
                  <a:gd name="T14" fmla="*/ 15 w 22"/>
                  <a:gd name="T15" fmla="*/ 20 h 24"/>
                  <a:gd name="T16" fmla="*/ 17 w 22"/>
                  <a:gd name="T17" fmla="*/ 20 h 24"/>
                  <a:gd name="T18" fmla="*/ 17 w 22"/>
                  <a:gd name="T19" fmla="*/ 18 h 24"/>
                  <a:gd name="T20" fmla="*/ 21 w 22"/>
                  <a:gd name="T21" fmla="*/ 18 h 24"/>
                  <a:gd name="T22" fmla="*/ 21 w 22"/>
                  <a:gd name="T23" fmla="*/ 0 h 2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"/>
                  <a:gd name="T37" fmla="*/ 0 h 24"/>
                  <a:gd name="T38" fmla="*/ 22 w 22"/>
                  <a:gd name="T39" fmla="*/ 24 h 2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" h="24">
                    <a:moveTo>
                      <a:pt x="21" y="0"/>
                    </a:moveTo>
                    <a:lnTo>
                      <a:pt x="0" y="8"/>
                    </a:lnTo>
                    <a:lnTo>
                      <a:pt x="0" y="23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7" y="23"/>
                    </a:lnTo>
                    <a:lnTo>
                      <a:pt x="15" y="22"/>
                    </a:lnTo>
                    <a:lnTo>
                      <a:pt x="15" y="20"/>
                    </a:lnTo>
                    <a:lnTo>
                      <a:pt x="17" y="20"/>
                    </a:lnTo>
                    <a:lnTo>
                      <a:pt x="17" y="18"/>
                    </a:lnTo>
                    <a:lnTo>
                      <a:pt x="21" y="18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45" name="Freeform 30"/>
              <p:cNvSpPr>
                <a:spLocks/>
              </p:cNvSpPr>
              <p:nvPr/>
            </p:nvSpPr>
            <p:spPr bwMode="auto">
              <a:xfrm>
                <a:off x="5188" y="3488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8 h 24"/>
                  <a:gd name="T4" fmla="*/ 0 w 22"/>
                  <a:gd name="T5" fmla="*/ 23 h 24"/>
                  <a:gd name="T6" fmla="*/ 1 w 22"/>
                  <a:gd name="T7" fmla="*/ 21 h 24"/>
                  <a:gd name="T8" fmla="*/ 1 w 22"/>
                  <a:gd name="T9" fmla="*/ 23 h 24"/>
                  <a:gd name="T10" fmla="*/ 5 w 22"/>
                  <a:gd name="T11" fmla="*/ 21 h 24"/>
                  <a:gd name="T12" fmla="*/ 5 w 22"/>
                  <a:gd name="T13" fmla="*/ 23 h 24"/>
                  <a:gd name="T14" fmla="*/ 13 w 22"/>
                  <a:gd name="T15" fmla="*/ 21 h 24"/>
                  <a:gd name="T16" fmla="*/ 13 w 22"/>
                  <a:gd name="T17" fmla="*/ 19 h 24"/>
                  <a:gd name="T18" fmla="*/ 17 w 22"/>
                  <a:gd name="T19" fmla="*/ 19 h 24"/>
                  <a:gd name="T20" fmla="*/ 17 w 22"/>
                  <a:gd name="T21" fmla="*/ 17 h 24"/>
                  <a:gd name="T22" fmla="*/ 21 w 22"/>
                  <a:gd name="T23" fmla="*/ 15 h 24"/>
                  <a:gd name="T24" fmla="*/ 21 w 22"/>
                  <a:gd name="T25" fmla="*/ 0 h 2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2"/>
                  <a:gd name="T40" fmla="*/ 0 h 24"/>
                  <a:gd name="T41" fmla="*/ 22 w 22"/>
                  <a:gd name="T42" fmla="*/ 24 h 2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2" h="24">
                    <a:moveTo>
                      <a:pt x="21" y="0"/>
                    </a:moveTo>
                    <a:lnTo>
                      <a:pt x="0" y="8"/>
                    </a:lnTo>
                    <a:lnTo>
                      <a:pt x="0" y="23"/>
                    </a:lnTo>
                    <a:lnTo>
                      <a:pt x="1" y="21"/>
                    </a:lnTo>
                    <a:lnTo>
                      <a:pt x="1" y="23"/>
                    </a:lnTo>
                    <a:lnTo>
                      <a:pt x="5" y="21"/>
                    </a:lnTo>
                    <a:lnTo>
                      <a:pt x="5" y="23"/>
                    </a:lnTo>
                    <a:lnTo>
                      <a:pt x="13" y="21"/>
                    </a:lnTo>
                    <a:lnTo>
                      <a:pt x="13" y="19"/>
                    </a:lnTo>
                    <a:lnTo>
                      <a:pt x="17" y="19"/>
                    </a:lnTo>
                    <a:lnTo>
                      <a:pt x="17" y="17"/>
                    </a:lnTo>
                    <a:lnTo>
                      <a:pt x="21" y="15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46" name="Freeform 31"/>
              <p:cNvSpPr>
                <a:spLocks/>
              </p:cNvSpPr>
              <p:nvPr/>
            </p:nvSpPr>
            <p:spPr bwMode="auto">
              <a:xfrm>
                <a:off x="5235" y="3473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6 h 24"/>
                  <a:gd name="T4" fmla="*/ 0 w 22"/>
                  <a:gd name="T5" fmla="*/ 23 h 24"/>
                  <a:gd name="T6" fmla="*/ 4 w 22"/>
                  <a:gd name="T7" fmla="*/ 21 h 24"/>
                  <a:gd name="T8" fmla="*/ 4 w 22"/>
                  <a:gd name="T9" fmla="*/ 23 h 24"/>
                  <a:gd name="T10" fmla="*/ 8 w 22"/>
                  <a:gd name="T11" fmla="*/ 21 h 24"/>
                  <a:gd name="T12" fmla="*/ 8 w 22"/>
                  <a:gd name="T13" fmla="*/ 23 h 24"/>
                  <a:gd name="T14" fmla="*/ 14 w 22"/>
                  <a:gd name="T15" fmla="*/ 21 h 24"/>
                  <a:gd name="T16" fmla="*/ 14 w 22"/>
                  <a:gd name="T17" fmla="*/ 19 h 24"/>
                  <a:gd name="T18" fmla="*/ 18 w 22"/>
                  <a:gd name="T19" fmla="*/ 17 h 24"/>
                  <a:gd name="T20" fmla="*/ 21 w 22"/>
                  <a:gd name="T21" fmla="*/ 15 h 24"/>
                  <a:gd name="T22" fmla="*/ 21 w 22"/>
                  <a:gd name="T23" fmla="*/ 0 h 2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"/>
                  <a:gd name="T37" fmla="*/ 0 h 24"/>
                  <a:gd name="T38" fmla="*/ 22 w 22"/>
                  <a:gd name="T39" fmla="*/ 24 h 2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" h="24">
                    <a:moveTo>
                      <a:pt x="21" y="0"/>
                    </a:moveTo>
                    <a:lnTo>
                      <a:pt x="0" y="6"/>
                    </a:lnTo>
                    <a:lnTo>
                      <a:pt x="0" y="23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8" y="21"/>
                    </a:lnTo>
                    <a:lnTo>
                      <a:pt x="8" y="23"/>
                    </a:lnTo>
                    <a:lnTo>
                      <a:pt x="14" y="21"/>
                    </a:lnTo>
                    <a:lnTo>
                      <a:pt x="14" y="19"/>
                    </a:lnTo>
                    <a:lnTo>
                      <a:pt x="18" y="17"/>
                    </a:lnTo>
                    <a:lnTo>
                      <a:pt x="21" y="15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47" name="Freeform 32"/>
              <p:cNvSpPr>
                <a:spLocks/>
              </p:cNvSpPr>
              <p:nvPr/>
            </p:nvSpPr>
            <p:spPr bwMode="auto">
              <a:xfrm>
                <a:off x="5283" y="3456"/>
                <a:ext cx="22" cy="26"/>
              </a:xfrm>
              <a:custGeom>
                <a:avLst/>
                <a:gdLst>
                  <a:gd name="T0" fmla="*/ 21 w 22"/>
                  <a:gd name="T1" fmla="*/ 0 h 26"/>
                  <a:gd name="T2" fmla="*/ 0 w 22"/>
                  <a:gd name="T3" fmla="*/ 7 h 26"/>
                  <a:gd name="T4" fmla="*/ 0 w 22"/>
                  <a:gd name="T5" fmla="*/ 23 h 26"/>
                  <a:gd name="T6" fmla="*/ 4 w 22"/>
                  <a:gd name="T7" fmla="*/ 23 h 26"/>
                  <a:gd name="T8" fmla="*/ 8 w 22"/>
                  <a:gd name="T9" fmla="*/ 23 h 26"/>
                  <a:gd name="T10" fmla="*/ 8 w 22"/>
                  <a:gd name="T11" fmla="*/ 25 h 26"/>
                  <a:gd name="T12" fmla="*/ 16 w 22"/>
                  <a:gd name="T13" fmla="*/ 21 h 26"/>
                  <a:gd name="T14" fmla="*/ 19 w 22"/>
                  <a:gd name="T15" fmla="*/ 19 h 26"/>
                  <a:gd name="T16" fmla="*/ 19 w 22"/>
                  <a:gd name="T17" fmla="*/ 17 h 26"/>
                  <a:gd name="T18" fmla="*/ 21 w 22"/>
                  <a:gd name="T19" fmla="*/ 17 h 26"/>
                  <a:gd name="T20" fmla="*/ 21 w 22"/>
                  <a:gd name="T21" fmla="*/ 0 h 2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2"/>
                  <a:gd name="T34" fmla="*/ 0 h 26"/>
                  <a:gd name="T35" fmla="*/ 22 w 22"/>
                  <a:gd name="T36" fmla="*/ 26 h 2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2" h="26">
                    <a:moveTo>
                      <a:pt x="21" y="0"/>
                    </a:moveTo>
                    <a:lnTo>
                      <a:pt x="0" y="7"/>
                    </a:lnTo>
                    <a:lnTo>
                      <a:pt x="0" y="23"/>
                    </a:lnTo>
                    <a:lnTo>
                      <a:pt x="4" y="23"/>
                    </a:lnTo>
                    <a:lnTo>
                      <a:pt x="8" y="23"/>
                    </a:lnTo>
                    <a:lnTo>
                      <a:pt x="8" y="25"/>
                    </a:lnTo>
                    <a:lnTo>
                      <a:pt x="16" y="21"/>
                    </a:lnTo>
                    <a:lnTo>
                      <a:pt x="19" y="19"/>
                    </a:lnTo>
                    <a:lnTo>
                      <a:pt x="19" y="17"/>
                    </a:lnTo>
                    <a:lnTo>
                      <a:pt x="21" y="17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48" name="Freeform 33"/>
              <p:cNvSpPr>
                <a:spLocks/>
              </p:cNvSpPr>
              <p:nvPr/>
            </p:nvSpPr>
            <p:spPr bwMode="auto">
              <a:xfrm>
                <a:off x="4943" y="3607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49" name="Freeform 34"/>
              <p:cNvSpPr>
                <a:spLocks/>
              </p:cNvSpPr>
              <p:nvPr/>
            </p:nvSpPr>
            <p:spPr bwMode="auto">
              <a:xfrm>
                <a:off x="4962" y="3601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50" name="Freeform 35"/>
              <p:cNvSpPr>
                <a:spLocks/>
              </p:cNvSpPr>
              <p:nvPr/>
            </p:nvSpPr>
            <p:spPr bwMode="auto">
              <a:xfrm>
                <a:off x="4948" y="3616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8 h 17"/>
                  <a:gd name="T6" fmla="*/ 16 w 17"/>
                  <a:gd name="T7" fmla="*/ 8 h 17"/>
                  <a:gd name="T8" fmla="*/ 10 w 17"/>
                  <a:gd name="T9" fmla="*/ 0 h 17"/>
                  <a:gd name="T10" fmla="*/ 5 w 17"/>
                  <a:gd name="T11" fmla="*/ 0 h 17"/>
                  <a:gd name="T12" fmla="*/ 5 w 17"/>
                  <a:gd name="T13" fmla="*/ 8 h 17"/>
                  <a:gd name="T14" fmla="*/ 0 w 17"/>
                  <a:gd name="T15" fmla="*/ 8 h 17"/>
                  <a:gd name="T16" fmla="*/ 0 w 17"/>
                  <a:gd name="T17" fmla="*/ 16 h 17"/>
                  <a:gd name="T18" fmla="*/ 5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8"/>
                    </a:lnTo>
                    <a:lnTo>
                      <a:pt x="16" y="8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5" y="8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51" name="Freeform 36"/>
              <p:cNvSpPr>
                <a:spLocks/>
              </p:cNvSpPr>
              <p:nvPr/>
            </p:nvSpPr>
            <p:spPr bwMode="auto">
              <a:xfrm>
                <a:off x="4967" y="3611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10 h 17"/>
                  <a:gd name="T6" fmla="*/ 16 w 17"/>
                  <a:gd name="T7" fmla="*/ 10 h 17"/>
                  <a:gd name="T8" fmla="*/ 16 w 17"/>
                  <a:gd name="T9" fmla="*/ 0 h 17"/>
                  <a:gd name="T10" fmla="*/ 10 w 17"/>
                  <a:gd name="T11" fmla="*/ 0 h 17"/>
                  <a:gd name="T12" fmla="*/ 5 w 17"/>
                  <a:gd name="T13" fmla="*/ 0 h 17"/>
                  <a:gd name="T14" fmla="*/ 0 w 17"/>
                  <a:gd name="T15" fmla="*/ 10 h 17"/>
                  <a:gd name="T16" fmla="*/ 0 w 17"/>
                  <a:gd name="T17" fmla="*/ 16 h 17"/>
                  <a:gd name="T18" fmla="*/ 5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10"/>
                    </a:lnTo>
                    <a:lnTo>
                      <a:pt x="16" y="1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52" name="Freeform 37"/>
              <p:cNvSpPr>
                <a:spLocks/>
              </p:cNvSpPr>
              <p:nvPr/>
            </p:nvSpPr>
            <p:spPr bwMode="auto">
              <a:xfrm>
                <a:off x="4990" y="3592"/>
                <a:ext cx="19" cy="23"/>
              </a:xfrm>
              <a:custGeom>
                <a:avLst/>
                <a:gdLst>
                  <a:gd name="T0" fmla="*/ 18 w 19"/>
                  <a:gd name="T1" fmla="*/ 17 h 23"/>
                  <a:gd name="T2" fmla="*/ 18 w 19"/>
                  <a:gd name="T3" fmla="*/ 0 h 23"/>
                  <a:gd name="T4" fmla="*/ 0 w 19"/>
                  <a:gd name="T5" fmla="*/ 5 h 23"/>
                  <a:gd name="T6" fmla="*/ 0 w 19"/>
                  <a:gd name="T7" fmla="*/ 22 h 23"/>
                  <a:gd name="T8" fmla="*/ 18 w 19"/>
                  <a:gd name="T9" fmla="*/ 17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3"/>
                  <a:gd name="T17" fmla="*/ 19 w 19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3">
                    <a:moveTo>
                      <a:pt x="18" y="17"/>
                    </a:moveTo>
                    <a:lnTo>
                      <a:pt x="18" y="0"/>
                    </a:lnTo>
                    <a:lnTo>
                      <a:pt x="0" y="5"/>
                    </a:lnTo>
                    <a:lnTo>
                      <a:pt x="0" y="22"/>
                    </a:lnTo>
                    <a:lnTo>
                      <a:pt x="18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53" name="Freeform 38"/>
              <p:cNvSpPr>
                <a:spLocks/>
              </p:cNvSpPr>
              <p:nvPr/>
            </p:nvSpPr>
            <p:spPr bwMode="auto">
              <a:xfrm>
                <a:off x="5010" y="3586"/>
                <a:ext cx="18" cy="22"/>
              </a:xfrm>
              <a:custGeom>
                <a:avLst/>
                <a:gdLst>
                  <a:gd name="T0" fmla="*/ 17 w 18"/>
                  <a:gd name="T1" fmla="*/ 15 h 22"/>
                  <a:gd name="T2" fmla="*/ 17 w 18"/>
                  <a:gd name="T3" fmla="*/ 0 h 22"/>
                  <a:gd name="T4" fmla="*/ 0 w 18"/>
                  <a:gd name="T5" fmla="*/ 6 h 22"/>
                  <a:gd name="T6" fmla="*/ 0 w 18"/>
                  <a:gd name="T7" fmla="*/ 21 h 22"/>
                  <a:gd name="T8" fmla="*/ 17 w 18"/>
                  <a:gd name="T9" fmla="*/ 1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2"/>
                  <a:gd name="T17" fmla="*/ 18 w 18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2">
                    <a:moveTo>
                      <a:pt x="17" y="15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7" y="15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54" name="Freeform 39"/>
              <p:cNvSpPr>
                <a:spLocks/>
              </p:cNvSpPr>
              <p:nvPr/>
            </p:nvSpPr>
            <p:spPr bwMode="auto">
              <a:xfrm>
                <a:off x="4998" y="3601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16 w 17"/>
                  <a:gd name="T3" fmla="*/ 8 h 17"/>
                  <a:gd name="T4" fmla="*/ 16 w 17"/>
                  <a:gd name="T5" fmla="*/ 0 h 17"/>
                  <a:gd name="T6" fmla="*/ 8 w 17"/>
                  <a:gd name="T7" fmla="*/ 0 h 17"/>
                  <a:gd name="T8" fmla="*/ 0 w 17"/>
                  <a:gd name="T9" fmla="*/ 0 h 17"/>
                  <a:gd name="T10" fmla="*/ 0 w 17"/>
                  <a:gd name="T11" fmla="*/ 8 h 17"/>
                  <a:gd name="T12" fmla="*/ 0 w 17"/>
                  <a:gd name="T13" fmla="*/ 16 h 17"/>
                  <a:gd name="T14" fmla="*/ 8 w 17"/>
                  <a:gd name="T15" fmla="*/ 16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"/>
                  <a:gd name="T25" fmla="*/ 0 h 17"/>
                  <a:gd name="T26" fmla="*/ 17 w 17"/>
                  <a:gd name="T27" fmla="*/ 17 h 1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" h="17">
                    <a:moveTo>
                      <a:pt x="8" y="16"/>
                    </a:moveTo>
                    <a:lnTo>
                      <a:pt x="16" y="8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55" name="Freeform 40"/>
              <p:cNvSpPr>
                <a:spLocks/>
              </p:cNvSpPr>
              <p:nvPr/>
            </p:nvSpPr>
            <p:spPr bwMode="auto">
              <a:xfrm>
                <a:off x="5017" y="3593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8 w 17"/>
                  <a:gd name="T3" fmla="*/ 10 h 17"/>
                  <a:gd name="T4" fmla="*/ 16 w 17"/>
                  <a:gd name="T5" fmla="*/ 10 h 17"/>
                  <a:gd name="T6" fmla="*/ 16 w 17"/>
                  <a:gd name="T7" fmla="*/ 5 h 17"/>
                  <a:gd name="T8" fmla="*/ 8 w 17"/>
                  <a:gd name="T9" fmla="*/ 0 h 17"/>
                  <a:gd name="T10" fmla="*/ 8 w 17"/>
                  <a:gd name="T11" fmla="*/ 5 h 17"/>
                  <a:gd name="T12" fmla="*/ 0 w 17"/>
                  <a:gd name="T13" fmla="*/ 5 h 17"/>
                  <a:gd name="T14" fmla="*/ 0 w 17"/>
                  <a:gd name="T15" fmla="*/ 10 h 17"/>
                  <a:gd name="T16" fmla="*/ 0 w 17"/>
                  <a:gd name="T17" fmla="*/ 16 h 17"/>
                  <a:gd name="T18" fmla="*/ 8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8" y="16"/>
                    </a:moveTo>
                    <a:lnTo>
                      <a:pt x="8" y="10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8" y="0"/>
                    </a:lnTo>
                    <a:lnTo>
                      <a:pt x="8" y="5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56" name="Freeform 41"/>
              <p:cNvSpPr>
                <a:spLocks/>
              </p:cNvSpPr>
              <p:nvPr/>
            </p:nvSpPr>
            <p:spPr bwMode="auto">
              <a:xfrm>
                <a:off x="5038" y="3576"/>
                <a:ext cx="20" cy="22"/>
              </a:xfrm>
              <a:custGeom>
                <a:avLst/>
                <a:gdLst>
                  <a:gd name="T0" fmla="*/ 19 w 20"/>
                  <a:gd name="T1" fmla="*/ 17 h 22"/>
                  <a:gd name="T2" fmla="*/ 19 w 20"/>
                  <a:gd name="T3" fmla="*/ 0 h 22"/>
                  <a:gd name="T4" fmla="*/ 0 w 20"/>
                  <a:gd name="T5" fmla="*/ 6 h 22"/>
                  <a:gd name="T6" fmla="*/ 0 w 20"/>
                  <a:gd name="T7" fmla="*/ 21 h 22"/>
                  <a:gd name="T8" fmla="*/ 19 w 20"/>
                  <a:gd name="T9" fmla="*/ 17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22"/>
                  <a:gd name="T17" fmla="*/ 20 w 20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22">
                    <a:moveTo>
                      <a:pt x="19" y="17"/>
                    </a:moveTo>
                    <a:lnTo>
                      <a:pt x="19" y="0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9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57" name="Freeform 42"/>
              <p:cNvSpPr>
                <a:spLocks/>
              </p:cNvSpPr>
              <p:nvPr/>
            </p:nvSpPr>
            <p:spPr bwMode="auto">
              <a:xfrm>
                <a:off x="5059" y="3570"/>
                <a:ext cx="19" cy="23"/>
              </a:xfrm>
              <a:custGeom>
                <a:avLst/>
                <a:gdLst>
                  <a:gd name="T0" fmla="*/ 18 w 19"/>
                  <a:gd name="T1" fmla="*/ 16 h 23"/>
                  <a:gd name="T2" fmla="*/ 18 w 19"/>
                  <a:gd name="T3" fmla="*/ 0 h 23"/>
                  <a:gd name="T4" fmla="*/ 0 w 19"/>
                  <a:gd name="T5" fmla="*/ 6 h 23"/>
                  <a:gd name="T6" fmla="*/ 0 w 19"/>
                  <a:gd name="T7" fmla="*/ 22 h 23"/>
                  <a:gd name="T8" fmla="*/ 18 w 19"/>
                  <a:gd name="T9" fmla="*/ 16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3"/>
                  <a:gd name="T17" fmla="*/ 19 w 19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3">
                    <a:moveTo>
                      <a:pt x="18" y="1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0" y="22"/>
                    </a:lnTo>
                    <a:lnTo>
                      <a:pt x="18" y="1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58" name="Freeform 43"/>
              <p:cNvSpPr>
                <a:spLocks/>
              </p:cNvSpPr>
              <p:nvPr/>
            </p:nvSpPr>
            <p:spPr bwMode="auto">
              <a:xfrm>
                <a:off x="5046" y="3584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16 w 17"/>
                  <a:gd name="T3" fmla="*/ 16 h 17"/>
                  <a:gd name="T4" fmla="*/ 16 w 17"/>
                  <a:gd name="T5" fmla="*/ 10 h 17"/>
                  <a:gd name="T6" fmla="*/ 16 w 17"/>
                  <a:gd name="T7" fmla="*/ 5 h 17"/>
                  <a:gd name="T8" fmla="*/ 16 w 17"/>
                  <a:gd name="T9" fmla="*/ 0 h 17"/>
                  <a:gd name="T10" fmla="*/ 8 w 17"/>
                  <a:gd name="T11" fmla="*/ 0 h 17"/>
                  <a:gd name="T12" fmla="*/ 8 w 17"/>
                  <a:gd name="T13" fmla="*/ 5 h 17"/>
                  <a:gd name="T14" fmla="*/ 0 w 17"/>
                  <a:gd name="T15" fmla="*/ 5 h 17"/>
                  <a:gd name="T16" fmla="*/ 0 w 17"/>
                  <a:gd name="T17" fmla="*/ 10 h 17"/>
                  <a:gd name="T18" fmla="*/ 0 w 17"/>
                  <a:gd name="T19" fmla="*/ 16 h 17"/>
                  <a:gd name="T20" fmla="*/ 8 w 17"/>
                  <a:gd name="T21" fmla="*/ 16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8" y="16"/>
                    </a:moveTo>
                    <a:lnTo>
                      <a:pt x="16" y="16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8" y="5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59" name="Freeform 44"/>
              <p:cNvSpPr>
                <a:spLocks/>
              </p:cNvSpPr>
              <p:nvPr/>
            </p:nvSpPr>
            <p:spPr bwMode="auto">
              <a:xfrm>
                <a:off x="5065" y="3578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8 w 17"/>
                  <a:gd name="T3" fmla="*/ 10 h 17"/>
                  <a:gd name="T4" fmla="*/ 16 w 17"/>
                  <a:gd name="T5" fmla="*/ 10 h 17"/>
                  <a:gd name="T6" fmla="*/ 16 w 17"/>
                  <a:gd name="T7" fmla="*/ 5 h 17"/>
                  <a:gd name="T8" fmla="*/ 16 w 17"/>
                  <a:gd name="T9" fmla="*/ 0 h 17"/>
                  <a:gd name="T10" fmla="*/ 8 w 17"/>
                  <a:gd name="T11" fmla="*/ 0 h 17"/>
                  <a:gd name="T12" fmla="*/ 8 w 17"/>
                  <a:gd name="T13" fmla="*/ 5 h 17"/>
                  <a:gd name="T14" fmla="*/ 0 w 17"/>
                  <a:gd name="T15" fmla="*/ 5 h 17"/>
                  <a:gd name="T16" fmla="*/ 0 w 17"/>
                  <a:gd name="T17" fmla="*/ 10 h 17"/>
                  <a:gd name="T18" fmla="*/ 0 w 17"/>
                  <a:gd name="T19" fmla="*/ 16 h 17"/>
                  <a:gd name="T20" fmla="*/ 8 w 17"/>
                  <a:gd name="T21" fmla="*/ 16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8" y="16"/>
                    </a:moveTo>
                    <a:lnTo>
                      <a:pt x="8" y="10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8" y="5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60" name="Freeform 45"/>
              <p:cNvSpPr>
                <a:spLocks/>
              </p:cNvSpPr>
              <p:nvPr/>
            </p:nvSpPr>
            <p:spPr bwMode="auto">
              <a:xfrm>
                <a:off x="5088" y="3561"/>
                <a:ext cx="18" cy="22"/>
              </a:xfrm>
              <a:custGeom>
                <a:avLst/>
                <a:gdLst>
                  <a:gd name="T0" fmla="*/ 17 w 18"/>
                  <a:gd name="T1" fmla="*/ 15 h 22"/>
                  <a:gd name="T2" fmla="*/ 17 w 18"/>
                  <a:gd name="T3" fmla="*/ 0 h 22"/>
                  <a:gd name="T4" fmla="*/ 0 w 18"/>
                  <a:gd name="T5" fmla="*/ 6 h 22"/>
                  <a:gd name="T6" fmla="*/ 0 w 18"/>
                  <a:gd name="T7" fmla="*/ 21 h 22"/>
                  <a:gd name="T8" fmla="*/ 17 w 18"/>
                  <a:gd name="T9" fmla="*/ 1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2"/>
                  <a:gd name="T17" fmla="*/ 18 w 18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2">
                    <a:moveTo>
                      <a:pt x="17" y="15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7" y="15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61" name="Freeform 46"/>
              <p:cNvSpPr>
                <a:spLocks/>
              </p:cNvSpPr>
              <p:nvPr/>
            </p:nvSpPr>
            <p:spPr bwMode="auto">
              <a:xfrm>
                <a:off x="5107" y="3553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62" name="Freeform 47"/>
              <p:cNvSpPr>
                <a:spLocks/>
              </p:cNvSpPr>
              <p:nvPr/>
            </p:nvSpPr>
            <p:spPr bwMode="auto">
              <a:xfrm>
                <a:off x="5094" y="3569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9 h 17"/>
                  <a:gd name="T6" fmla="*/ 16 w 17"/>
                  <a:gd name="T7" fmla="*/ 3 h 17"/>
                  <a:gd name="T8" fmla="*/ 10 w 17"/>
                  <a:gd name="T9" fmla="*/ 3 h 17"/>
                  <a:gd name="T10" fmla="*/ 10 w 17"/>
                  <a:gd name="T11" fmla="*/ 0 h 17"/>
                  <a:gd name="T12" fmla="*/ 5 w 17"/>
                  <a:gd name="T13" fmla="*/ 0 h 17"/>
                  <a:gd name="T14" fmla="*/ 5 w 17"/>
                  <a:gd name="T15" fmla="*/ 3 h 17"/>
                  <a:gd name="T16" fmla="*/ 0 w 17"/>
                  <a:gd name="T17" fmla="*/ 3 h 17"/>
                  <a:gd name="T18" fmla="*/ 0 w 17"/>
                  <a:gd name="T19" fmla="*/ 9 h 17"/>
                  <a:gd name="T20" fmla="*/ 5 w 17"/>
                  <a:gd name="T21" fmla="*/ 16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9"/>
                    </a:lnTo>
                    <a:lnTo>
                      <a:pt x="16" y="3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0" y="3"/>
                    </a:lnTo>
                    <a:lnTo>
                      <a:pt x="0" y="9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63" name="Freeform 48"/>
              <p:cNvSpPr>
                <a:spLocks/>
              </p:cNvSpPr>
              <p:nvPr/>
            </p:nvSpPr>
            <p:spPr bwMode="auto">
              <a:xfrm>
                <a:off x="5113" y="3563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8 h 17"/>
                  <a:gd name="T6" fmla="*/ 16 w 17"/>
                  <a:gd name="T7" fmla="*/ 8 h 17"/>
                  <a:gd name="T8" fmla="*/ 10 w 17"/>
                  <a:gd name="T9" fmla="*/ 0 h 17"/>
                  <a:gd name="T10" fmla="*/ 5 w 17"/>
                  <a:gd name="T11" fmla="*/ 0 h 17"/>
                  <a:gd name="T12" fmla="*/ 5 w 17"/>
                  <a:gd name="T13" fmla="*/ 8 h 17"/>
                  <a:gd name="T14" fmla="*/ 0 w 17"/>
                  <a:gd name="T15" fmla="*/ 8 h 17"/>
                  <a:gd name="T16" fmla="*/ 0 w 17"/>
                  <a:gd name="T17" fmla="*/ 16 h 17"/>
                  <a:gd name="T18" fmla="*/ 5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8"/>
                    </a:lnTo>
                    <a:lnTo>
                      <a:pt x="16" y="8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5" y="8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64" name="Freeform 49"/>
              <p:cNvSpPr>
                <a:spLocks/>
              </p:cNvSpPr>
              <p:nvPr/>
            </p:nvSpPr>
            <p:spPr bwMode="auto">
              <a:xfrm>
                <a:off x="5136" y="3544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5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5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65" name="Freeform 50"/>
              <p:cNvSpPr>
                <a:spLocks/>
              </p:cNvSpPr>
              <p:nvPr/>
            </p:nvSpPr>
            <p:spPr bwMode="auto">
              <a:xfrm>
                <a:off x="5155" y="3538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66" name="Freeform 51"/>
              <p:cNvSpPr>
                <a:spLocks/>
              </p:cNvSpPr>
              <p:nvPr/>
            </p:nvSpPr>
            <p:spPr bwMode="auto">
              <a:xfrm>
                <a:off x="5144" y="3553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6 w 17"/>
                  <a:gd name="T3" fmla="*/ 16 h 17"/>
                  <a:gd name="T4" fmla="*/ 16 w 17"/>
                  <a:gd name="T5" fmla="*/ 8 h 17"/>
                  <a:gd name="T6" fmla="*/ 16 w 17"/>
                  <a:gd name="T7" fmla="*/ 0 h 17"/>
                  <a:gd name="T8" fmla="*/ 5 w 17"/>
                  <a:gd name="T9" fmla="*/ 0 h 17"/>
                  <a:gd name="T10" fmla="*/ 0 w 17"/>
                  <a:gd name="T11" fmla="*/ 0 h 17"/>
                  <a:gd name="T12" fmla="*/ 0 w 17"/>
                  <a:gd name="T13" fmla="*/ 8 h 17"/>
                  <a:gd name="T14" fmla="*/ 0 w 17"/>
                  <a:gd name="T15" fmla="*/ 16 h 17"/>
                  <a:gd name="T16" fmla="*/ 5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5" y="16"/>
                    </a:moveTo>
                    <a:lnTo>
                      <a:pt x="16" y="16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67" name="Freeform 52"/>
              <p:cNvSpPr>
                <a:spLocks/>
              </p:cNvSpPr>
              <p:nvPr/>
            </p:nvSpPr>
            <p:spPr bwMode="auto">
              <a:xfrm>
                <a:off x="5163" y="3548"/>
                <a:ext cx="17" cy="17"/>
              </a:xfrm>
              <a:custGeom>
                <a:avLst/>
                <a:gdLst>
                  <a:gd name="T0" fmla="*/ 10 w 17"/>
                  <a:gd name="T1" fmla="*/ 16 h 17"/>
                  <a:gd name="T2" fmla="*/ 16 w 17"/>
                  <a:gd name="T3" fmla="*/ 16 h 17"/>
                  <a:gd name="T4" fmla="*/ 16 w 17"/>
                  <a:gd name="T5" fmla="*/ 5 h 17"/>
                  <a:gd name="T6" fmla="*/ 16 w 17"/>
                  <a:gd name="T7" fmla="*/ 0 h 17"/>
                  <a:gd name="T8" fmla="*/ 10 w 17"/>
                  <a:gd name="T9" fmla="*/ 0 h 17"/>
                  <a:gd name="T10" fmla="*/ 0 w 17"/>
                  <a:gd name="T11" fmla="*/ 0 h 17"/>
                  <a:gd name="T12" fmla="*/ 0 w 17"/>
                  <a:gd name="T13" fmla="*/ 5 h 17"/>
                  <a:gd name="T14" fmla="*/ 0 w 17"/>
                  <a:gd name="T15" fmla="*/ 16 h 17"/>
                  <a:gd name="T16" fmla="*/ 10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10" y="16"/>
                    </a:moveTo>
                    <a:lnTo>
                      <a:pt x="16" y="16"/>
                    </a:lnTo>
                    <a:lnTo>
                      <a:pt x="16" y="5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0" y="16"/>
                    </a:lnTo>
                    <a:lnTo>
                      <a:pt x="10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68" name="Freeform 53"/>
              <p:cNvSpPr>
                <a:spLocks/>
              </p:cNvSpPr>
              <p:nvPr/>
            </p:nvSpPr>
            <p:spPr bwMode="auto">
              <a:xfrm>
                <a:off x="5186" y="3528"/>
                <a:ext cx="18" cy="24"/>
              </a:xfrm>
              <a:custGeom>
                <a:avLst/>
                <a:gdLst>
                  <a:gd name="T0" fmla="*/ 17 w 18"/>
                  <a:gd name="T1" fmla="*/ 18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8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8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8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69" name="Freeform 54"/>
              <p:cNvSpPr>
                <a:spLocks/>
              </p:cNvSpPr>
              <p:nvPr/>
            </p:nvSpPr>
            <p:spPr bwMode="auto">
              <a:xfrm>
                <a:off x="5205" y="3523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5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5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70" name="Freeform 55"/>
              <p:cNvSpPr>
                <a:spLocks/>
              </p:cNvSpPr>
              <p:nvPr/>
            </p:nvSpPr>
            <p:spPr bwMode="auto">
              <a:xfrm>
                <a:off x="5191" y="3538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16 w 17"/>
                  <a:gd name="T3" fmla="*/ 16 h 17"/>
                  <a:gd name="T4" fmla="*/ 16 w 17"/>
                  <a:gd name="T5" fmla="*/ 8 h 17"/>
                  <a:gd name="T6" fmla="*/ 16 w 17"/>
                  <a:gd name="T7" fmla="*/ 0 h 17"/>
                  <a:gd name="T8" fmla="*/ 8 w 17"/>
                  <a:gd name="T9" fmla="*/ 0 h 17"/>
                  <a:gd name="T10" fmla="*/ 0 w 17"/>
                  <a:gd name="T11" fmla="*/ 0 h 17"/>
                  <a:gd name="T12" fmla="*/ 0 w 17"/>
                  <a:gd name="T13" fmla="*/ 8 h 17"/>
                  <a:gd name="T14" fmla="*/ 0 w 17"/>
                  <a:gd name="T15" fmla="*/ 16 h 17"/>
                  <a:gd name="T16" fmla="*/ 8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8" y="16"/>
                    </a:moveTo>
                    <a:lnTo>
                      <a:pt x="16" y="16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71" name="Freeform 56"/>
              <p:cNvSpPr>
                <a:spLocks/>
              </p:cNvSpPr>
              <p:nvPr/>
            </p:nvSpPr>
            <p:spPr bwMode="auto">
              <a:xfrm>
                <a:off x="5211" y="3532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6 w 17"/>
                  <a:gd name="T3" fmla="*/ 16 h 17"/>
                  <a:gd name="T4" fmla="*/ 16 w 17"/>
                  <a:gd name="T5" fmla="*/ 8 h 17"/>
                  <a:gd name="T6" fmla="*/ 16 w 17"/>
                  <a:gd name="T7" fmla="*/ 0 h 17"/>
                  <a:gd name="T8" fmla="*/ 5 w 17"/>
                  <a:gd name="T9" fmla="*/ 0 h 17"/>
                  <a:gd name="T10" fmla="*/ 0 w 17"/>
                  <a:gd name="T11" fmla="*/ 0 h 17"/>
                  <a:gd name="T12" fmla="*/ 0 w 17"/>
                  <a:gd name="T13" fmla="*/ 8 h 17"/>
                  <a:gd name="T14" fmla="*/ 0 w 17"/>
                  <a:gd name="T15" fmla="*/ 16 h 17"/>
                  <a:gd name="T16" fmla="*/ 5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5" y="16"/>
                    </a:moveTo>
                    <a:lnTo>
                      <a:pt x="16" y="16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72" name="Freeform 57"/>
              <p:cNvSpPr>
                <a:spLocks/>
              </p:cNvSpPr>
              <p:nvPr/>
            </p:nvSpPr>
            <p:spPr bwMode="auto">
              <a:xfrm>
                <a:off x="5233" y="3513"/>
                <a:ext cx="19" cy="24"/>
              </a:xfrm>
              <a:custGeom>
                <a:avLst/>
                <a:gdLst>
                  <a:gd name="T0" fmla="*/ 18 w 19"/>
                  <a:gd name="T1" fmla="*/ 17 h 24"/>
                  <a:gd name="T2" fmla="*/ 18 w 19"/>
                  <a:gd name="T3" fmla="*/ 0 h 24"/>
                  <a:gd name="T4" fmla="*/ 0 w 19"/>
                  <a:gd name="T5" fmla="*/ 6 h 24"/>
                  <a:gd name="T6" fmla="*/ 0 w 19"/>
                  <a:gd name="T7" fmla="*/ 23 h 24"/>
                  <a:gd name="T8" fmla="*/ 18 w 19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4"/>
                  <a:gd name="T17" fmla="*/ 19 w 19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4">
                    <a:moveTo>
                      <a:pt x="18" y="17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8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73" name="Freeform 58"/>
              <p:cNvSpPr>
                <a:spLocks/>
              </p:cNvSpPr>
              <p:nvPr/>
            </p:nvSpPr>
            <p:spPr bwMode="auto">
              <a:xfrm>
                <a:off x="5253" y="3507"/>
                <a:ext cx="18" cy="22"/>
              </a:xfrm>
              <a:custGeom>
                <a:avLst/>
                <a:gdLst>
                  <a:gd name="T0" fmla="*/ 17 w 18"/>
                  <a:gd name="T1" fmla="*/ 16 h 22"/>
                  <a:gd name="T2" fmla="*/ 17 w 18"/>
                  <a:gd name="T3" fmla="*/ 0 h 22"/>
                  <a:gd name="T4" fmla="*/ 0 w 18"/>
                  <a:gd name="T5" fmla="*/ 6 h 22"/>
                  <a:gd name="T6" fmla="*/ 0 w 18"/>
                  <a:gd name="T7" fmla="*/ 21 h 22"/>
                  <a:gd name="T8" fmla="*/ 17 w 18"/>
                  <a:gd name="T9" fmla="*/ 16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2"/>
                  <a:gd name="T17" fmla="*/ 18 w 18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2">
                    <a:moveTo>
                      <a:pt x="17" y="16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7" y="1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74" name="Freeform 59"/>
              <p:cNvSpPr>
                <a:spLocks/>
              </p:cNvSpPr>
              <p:nvPr/>
            </p:nvSpPr>
            <p:spPr bwMode="auto">
              <a:xfrm>
                <a:off x="5239" y="3523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10 h 17"/>
                  <a:gd name="T6" fmla="*/ 16 w 17"/>
                  <a:gd name="T7" fmla="*/ 10 h 17"/>
                  <a:gd name="T8" fmla="*/ 16 w 17"/>
                  <a:gd name="T9" fmla="*/ 0 h 17"/>
                  <a:gd name="T10" fmla="*/ 10 w 17"/>
                  <a:gd name="T11" fmla="*/ 0 h 17"/>
                  <a:gd name="T12" fmla="*/ 5 w 17"/>
                  <a:gd name="T13" fmla="*/ 0 h 17"/>
                  <a:gd name="T14" fmla="*/ 0 w 17"/>
                  <a:gd name="T15" fmla="*/ 0 h 17"/>
                  <a:gd name="T16" fmla="*/ 0 w 17"/>
                  <a:gd name="T17" fmla="*/ 10 h 17"/>
                  <a:gd name="T18" fmla="*/ 0 w 17"/>
                  <a:gd name="T19" fmla="*/ 16 h 17"/>
                  <a:gd name="T20" fmla="*/ 5 w 17"/>
                  <a:gd name="T21" fmla="*/ 16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10"/>
                    </a:lnTo>
                    <a:lnTo>
                      <a:pt x="16" y="1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75" name="Freeform 60"/>
              <p:cNvSpPr>
                <a:spLocks/>
              </p:cNvSpPr>
              <p:nvPr/>
            </p:nvSpPr>
            <p:spPr bwMode="auto">
              <a:xfrm>
                <a:off x="5258" y="3515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10 h 17"/>
                  <a:gd name="T6" fmla="*/ 16 w 17"/>
                  <a:gd name="T7" fmla="*/ 10 h 17"/>
                  <a:gd name="T8" fmla="*/ 16 w 17"/>
                  <a:gd name="T9" fmla="*/ 5 h 17"/>
                  <a:gd name="T10" fmla="*/ 10 w 17"/>
                  <a:gd name="T11" fmla="*/ 5 h 17"/>
                  <a:gd name="T12" fmla="*/ 10 w 17"/>
                  <a:gd name="T13" fmla="*/ 0 h 17"/>
                  <a:gd name="T14" fmla="*/ 5 w 17"/>
                  <a:gd name="T15" fmla="*/ 0 h 17"/>
                  <a:gd name="T16" fmla="*/ 5 w 17"/>
                  <a:gd name="T17" fmla="*/ 5 h 17"/>
                  <a:gd name="T18" fmla="*/ 0 w 17"/>
                  <a:gd name="T19" fmla="*/ 5 h 17"/>
                  <a:gd name="T20" fmla="*/ 0 w 17"/>
                  <a:gd name="T21" fmla="*/ 10 h 17"/>
                  <a:gd name="T22" fmla="*/ 5 w 17"/>
                  <a:gd name="T23" fmla="*/ 16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7"/>
                  <a:gd name="T37" fmla="*/ 0 h 17"/>
                  <a:gd name="T38" fmla="*/ 17 w 17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10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10" y="5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5" y="5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76" name="Freeform 61"/>
              <p:cNvSpPr>
                <a:spLocks/>
              </p:cNvSpPr>
              <p:nvPr/>
            </p:nvSpPr>
            <p:spPr bwMode="auto">
              <a:xfrm>
                <a:off x="5281" y="3498"/>
                <a:ext cx="19" cy="22"/>
              </a:xfrm>
              <a:custGeom>
                <a:avLst/>
                <a:gdLst>
                  <a:gd name="T0" fmla="*/ 18 w 19"/>
                  <a:gd name="T1" fmla="*/ 15 h 22"/>
                  <a:gd name="T2" fmla="*/ 18 w 19"/>
                  <a:gd name="T3" fmla="*/ 0 h 22"/>
                  <a:gd name="T4" fmla="*/ 0 w 19"/>
                  <a:gd name="T5" fmla="*/ 5 h 22"/>
                  <a:gd name="T6" fmla="*/ 0 w 19"/>
                  <a:gd name="T7" fmla="*/ 21 h 22"/>
                  <a:gd name="T8" fmla="*/ 18 w 19"/>
                  <a:gd name="T9" fmla="*/ 1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2"/>
                  <a:gd name="T17" fmla="*/ 19 w 19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2">
                    <a:moveTo>
                      <a:pt x="18" y="15"/>
                    </a:moveTo>
                    <a:lnTo>
                      <a:pt x="18" y="0"/>
                    </a:lnTo>
                    <a:lnTo>
                      <a:pt x="0" y="5"/>
                    </a:lnTo>
                    <a:lnTo>
                      <a:pt x="0" y="21"/>
                    </a:lnTo>
                    <a:lnTo>
                      <a:pt x="18" y="15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77" name="Freeform 62"/>
              <p:cNvSpPr>
                <a:spLocks/>
              </p:cNvSpPr>
              <p:nvPr/>
            </p:nvSpPr>
            <p:spPr bwMode="auto">
              <a:xfrm>
                <a:off x="5300" y="3492"/>
                <a:ext cx="19" cy="22"/>
              </a:xfrm>
              <a:custGeom>
                <a:avLst/>
                <a:gdLst>
                  <a:gd name="T0" fmla="*/ 18 w 19"/>
                  <a:gd name="T1" fmla="*/ 15 h 22"/>
                  <a:gd name="T2" fmla="*/ 18 w 19"/>
                  <a:gd name="T3" fmla="*/ 0 h 22"/>
                  <a:gd name="T4" fmla="*/ 0 w 19"/>
                  <a:gd name="T5" fmla="*/ 4 h 22"/>
                  <a:gd name="T6" fmla="*/ 0 w 19"/>
                  <a:gd name="T7" fmla="*/ 21 h 22"/>
                  <a:gd name="T8" fmla="*/ 18 w 19"/>
                  <a:gd name="T9" fmla="*/ 1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2"/>
                  <a:gd name="T17" fmla="*/ 19 w 19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2">
                    <a:moveTo>
                      <a:pt x="18" y="15"/>
                    </a:moveTo>
                    <a:lnTo>
                      <a:pt x="18" y="0"/>
                    </a:lnTo>
                    <a:lnTo>
                      <a:pt x="0" y="4"/>
                    </a:lnTo>
                    <a:lnTo>
                      <a:pt x="0" y="21"/>
                    </a:lnTo>
                    <a:lnTo>
                      <a:pt x="18" y="15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78" name="Freeform 63"/>
              <p:cNvSpPr>
                <a:spLocks/>
              </p:cNvSpPr>
              <p:nvPr/>
            </p:nvSpPr>
            <p:spPr bwMode="auto">
              <a:xfrm>
                <a:off x="5289" y="3505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8 w 17"/>
                  <a:gd name="T3" fmla="*/ 10 h 17"/>
                  <a:gd name="T4" fmla="*/ 16 w 17"/>
                  <a:gd name="T5" fmla="*/ 10 h 17"/>
                  <a:gd name="T6" fmla="*/ 16 w 17"/>
                  <a:gd name="T7" fmla="*/ 5 h 17"/>
                  <a:gd name="T8" fmla="*/ 16 w 17"/>
                  <a:gd name="T9" fmla="*/ 0 h 17"/>
                  <a:gd name="T10" fmla="*/ 8 w 17"/>
                  <a:gd name="T11" fmla="*/ 0 h 17"/>
                  <a:gd name="T12" fmla="*/ 0 w 17"/>
                  <a:gd name="T13" fmla="*/ 5 h 17"/>
                  <a:gd name="T14" fmla="*/ 0 w 17"/>
                  <a:gd name="T15" fmla="*/ 10 h 17"/>
                  <a:gd name="T16" fmla="*/ 0 w 17"/>
                  <a:gd name="T17" fmla="*/ 16 h 17"/>
                  <a:gd name="T18" fmla="*/ 8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8" y="16"/>
                    </a:moveTo>
                    <a:lnTo>
                      <a:pt x="8" y="10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79" name="Freeform 64"/>
              <p:cNvSpPr>
                <a:spLocks/>
              </p:cNvSpPr>
              <p:nvPr/>
            </p:nvSpPr>
            <p:spPr bwMode="auto">
              <a:xfrm>
                <a:off x="5308" y="3500"/>
                <a:ext cx="17" cy="17"/>
              </a:xfrm>
              <a:custGeom>
                <a:avLst/>
                <a:gdLst>
                  <a:gd name="T0" fmla="*/ 8 w 17"/>
                  <a:gd name="T1" fmla="*/ 9 h 17"/>
                  <a:gd name="T2" fmla="*/ 16 w 17"/>
                  <a:gd name="T3" fmla="*/ 9 h 17"/>
                  <a:gd name="T4" fmla="*/ 16 w 17"/>
                  <a:gd name="T5" fmla="*/ 6 h 17"/>
                  <a:gd name="T6" fmla="*/ 16 w 17"/>
                  <a:gd name="T7" fmla="*/ 0 h 17"/>
                  <a:gd name="T8" fmla="*/ 8 w 17"/>
                  <a:gd name="T9" fmla="*/ 0 h 17"/>
                  <a:gd name="T10" fmla="*/ 0 w 17"/>
                  <a:gd name="T11" fmla="*/ 0 h 17"/>
                  <a:gd name="T12" fmla="*/ 0 w 17"/>
                  <a:gd name="T13" fmla="*/ 6 h 17"/>
                  <a:gd name="T14" fmla="*/ 0 w 17"/>
                  <a:gd name="T15" fmla="*/ 9 h 17"/>
                  <a:gd name="T16" fmla="*/ 0 w 17"/>
                  <a:gd name="T17" fmla="*/ 16 h 17"/>
                  <a:gd name="T18" fmla="*/ 8 w 17"/>
                  <a:gd name="T19" fmla="*/ 16 h 17"/>
                  <a:gd name="T20" fmla="*/ 8 w 17"/>
                  <a:gd name="T21" fmla="*/ 9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8" y="9"/>
                    </a:moveTo>
                    <a:lnTo>
                      <a:pt x="16" y="9"/>
                    </a:lnTo>
                    <a:lnTo>
                      <a:pt x="16" y="6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6"/>
                    </a:lnTo>
                    <a:lnTo>
                      <a:pt x="8" y="16"/>
                    </a:lnTo>
                    <a:lnTo>
                      <a:pt x="8" y="9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80" name="Freeform 65"/>
              <p:cNvSpPr>
                <a:spLocks/>
              </p:cNvSpPr>
              <p:nvPr/>
            </p:nvSpPr>
            <p:spPr bwMode="auto">
              <a:xfrm>
                <a:off x="5373" y="3442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81" name="Freeform 66"/>
              <p:cNvSpPr>
                <a:spLocks/>
              </p:cNvSpPr>
              <p:nvPr/>
            </p:nvSpPr>
            <p:spPr bwMode="auto">
              <a:xfrm>
                <a:off x="5392" y="3436"/>
                <a:ext cx="19" cy="24"/>
              </a:xfrm>
              <a:custGeom>
                <a:avLst/>
                <a:gdLst>
                  <a:gd name="T0" fmla="*/ 18 w 19"/>
                  <a:gd name="T1" fmla="*/ 18 h 24"/>
                  <a:gd name="T2" fmla="*/ 18 w 19"/>
                  <a:gd name="T3" fmla="*/ 0 h 24"/>
                  <a:gd name="T4" fmla="*/ 0 w 19"/>
                  <a:gd name="T5" fmla="*/ 6 h 24"/>
                  <a:gd name="T6" fmla="*/ 0 w 19"/>
                  <a:gd name="T7" fmla="*/ 23 h 24"/>
                  <a:gd name="T8" fmla="*/ 18 w 19"/>
                  <a:gd name="T9" fmla="*/ 18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4"/>
                  <a:gd name="T17" fmla="*/ 19 w 19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4">
                    <a:moveTo>
                      <a:pt x="18" y="18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8" y="18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82" name="Freeform 67"/>
              <p:cNvSpPr>
                <a:spLocks/>
              </p:cNvSpPr>
              <p:nvPr/>
            </p:nvSpPr>
            <p:spPr bwMode="auto">
              <a:xfrm>
                <a:off x="5379" y="3452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16 w 17"/>
                  <a:gd name="T3" fmla="*/ 16 h 17"/>
                  <a:gd name="T4" fmla="*/ 16 w 17"/>
                  <a:gd name="T5" fmla="*/ 8 h 17"/>
                  <a:gd name="T6" fmla="*/ 16 w 17"/>
                  <a:gd name="T7" fmla="*/ 0 h 17"/>
                  <a:gd name="T8" fmla="*/ 8 w 17"/>
                  <a:gd name="T9" fmla="*/ 0 h 17"/>
                  <a:gd name="T10" fmla="*/ 8 w 17"/>
                  <a:gd name="T11" fmla="*/ 8 h 17"/>
                  <a:gd name="T12" fmla="*/ 0 w 17"/>
                  <a:gd name="T13" fmla="*/ 8 h 17"/>
                  <a:gd name="T14" fmla="*/ 0 w 17"/>
                  <a:gd name="T15" fmla="*/ 16 h 17"/>
                  <a:gd name="T16" fmla="*/ 8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8" y="16"/>
                    </a:moveTo>
                    <a:lnTo>
                      <a:pt x="16" y="16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83" name="Freeform 68"/>
              <p:cNvSpPr>
                <a:spLocks/>
              </p:cNvSpPr>
              <p:nvPr/>
            </p:nvSpPr>
            <p:spPr bwMode="auto">
              <a:xfrm>
                <a:off x="5398" y="3446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8 h 17"/>
                  <a:gd name="T6" fmla="*/ 16 w 17"/>
                  <a:gd name="T7" fmla="*/ 8 h 17"/>
                  <a:gd name="T8" fmla="*/ 16 w 17"/>
                  <a:gd name="T9" fmla="*/ 0 h 17"/>
                  <a:gd name="T10" fmla="*/ 10 w 17"/>
                  <a:gd name="T11" fmla="*/ 0 h 17"/>
                  <a:gd name="T12" fmla="*/ 5 w 17"/>
                  <a:gd name="T13" fmla="*/ 0 h 17"/>
                  <a:gd name="T14" fmla="*/ 0 w 17"/>
                  <a:gd name="T15" fmla="*/ 8 h 17"/>
                  <a:gd name="T16" fmla="*/ 0 w 17"/>
                  <a:gd name="T17" fmla="*/ 16 h 17"/>
                  <a:gd name="T18" fmla="*/ 5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8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84" name="Freeform 69"/>
              <p:cNvSpPr>
                <a:spLocks/>
              </p:cNvSpPr>
              <p:nvPr/>
            </p:nvSpPr>
            <p:spPr bwMode="auto">
              <a:xfrm>
                <a:off x="4904" y="3335"/>
                <a:ext cx="574" cy="330"/>
              </a:xfrm>
              <a:custGeom>
                <a:avLst/>
                <a:gdLst>
                  <a:gd name="T0" fmla="*/ 573 w 574"/>
                  <a:gd name="T1" fmla="*/ 0 h 330"/>
                  <a:gd name="T2" fmla="*/ 0 w 574"/>
                  <a:gd name="T3" fmla="*/ 186 h 330"/>
                  <a:gd name="T4" fmla="*/ 0 w 574"/>
                  <a:gd name="T5" fmla="*/ 329 h 330"/>
                  <a:gd name="T6" fmla="*/ 0 60000 65536"/>
                  <a:gd name="T7" fmla="*/ 0 60000 65536"/>
                  <a:gd name="T8" fmla="*/ 0 60000 65536"/>
                  <a:gd name="T9" fmla="*/ 0 w 574"/>
                  <a:gd name="T10" fmla="*/ 0 h 330"/>
                  <a:gd name="T11" fmla="*/ 574 w 574"/>
                  <a:gd name="T12" fmla="*/ 330 h 33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74" h="330">
                    <a:moveTo>
                      <a:pt x="573" y="0"/>
                    </a:moveTo>
                    <a:lnTo>
                      <a:pt x="0" y="186"/>
                    </a:lnTo>
                    <a:lnTo>
                      <a:pt x="0" y="329"/>
                    </a:lnTo>
                  </a:path>
                </a:pathLst>
              </a:custGeom>
              <a:noFill/>
              <a:ln w="6350" cap="rnd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</p:grpSp>
        <p:grpSp>
          <p:nvGrpSpPr>
            <p:cNvPr id="5" name="Group 4"/>
            <p:cNvGrpSpPr>
              <a:grpSpLocks/>
            </p:cNvGrpSpPr>
            <p:nvPr/>
          </p:nvGrpSpPr>
          <p:grpSpPr bwMode="auto">
            <a:xfrm>
              <a:off x="2809875" y="1704975"/>
              <a:ext cx="771525" cy="381000"/>
              <a:chOff x="4368" y="3216"/>
              <a:chExt cx="1110" cy="449"/>
            </a:xfrm>
          </p:grpSpPr>
          <p:grpSp>
            <p:nvGrpSpPr>
              <p:cNvPr id="6" name="Group 5"/>
              <p:cNvGrpSpPr>
                <a:grpSpLocks/>
              </p:cNvGrpSpPr>
              <p:nvPr/>
            </p:nvGrpSpPr>
            <p:grpSpPr bwMode="auto">
              <a:xfrm>
                <a:off x="4368" y="3216"/>
                <a:ext cx="1110" cy="449"/>
                <a:chOff x="4368" y="3216"/>
                <a:chExt cx="1110" cy="449"/>
              </a:xfrm>
            </p:grpSpPr>
            <p:sp>
              <p:nvSpPr>
                <p:cNvPr id="320" name="Freeform 6"/>
                <p:cNvSpPr>
                  <a:spLocks/>
                </p:cNvSpPr>
                <p:nvPr/>
              </p:nvSpPr>
              <p:spPr bwMode="auto">
                <a:xfrm>
                  <a:off x="4368" y="3402"/>
                  <a:ext cx="537" cy="263"/>
                </a:xfrm>
                <a:custGeom>
                  <a:avLst/>
                  <a:gdLst>
                    <a:gd name="T0" fmla="*/ 536 w 537"/>
                    <a:gd name="T1" fmla="*/ 119 h 263"/>
                    <a:gd name="T2" fmla="*/ 536 w 537"/>
                    <a:gd name="T3" fmla="*/ 262 h 263"/>
                    <a:gd name="T4" fmla="*/ 0 w 537"/>
                    <a:gd name="T5" fmla="*/ 144 h 263"/>
                    <a:gd name="T6" fmla="*/ 0 w 537"/>
                    <a:gd name="T7" fmla="*/ 0 h 263"/>
                    <a:gd name="T8" fmla="*/ 536 w 537"/>
                    <a:gd name="T9" fmla="*/ 119 h 26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37"/>
                    <a:gd name="T16" fmla="*/ 0 h 263"/>
                    <a:gd name="T17" fmla="*/ 537 w 537"/>
                    <a:gd name="T18" fmla="*/ 263 h 26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37" h="263">
                      <a:moveTo>
                        <a:pt x="536" y="119"/>
                      </a:moveTo>
                      <a:lnTo>
                        <a:pt x="536" y="262"/>
                      </a:lnTo>
                      <a:lnTo>
                        <a:pt x="0" y="144"/>
                      </a:lnTo>
                      <a:lnTo>
                        <a:pt x="0" y="0"/>
                      </a:lnTo>
                      <a:lnTo>
                        <a:pt x="536" y="119"/>
                      </a:lnTo>
                    </a:path>
                  </a:pathLst>
                </a:custGeom>
                <a:solidFill>
                  <a:srgbClr val="FFFFFF"/>
                </a:solidFill>
                <a:ln w="12700" cap="rnd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ko-KR" altLang="en-US">
                    <a:ea typeface="굴림" pitchFamily="50" charset="-127"/>
                  </a:endParaRPr>
                </a:p>
              </p:txBody>
            </p:sp>
            <p:sp>
              <p:nvSpPr>
                <p:cNvPr id="321" name="Freeform 7"/>
                <p:cNvSpPr>
                  <a:spLocks/>
                </p:cNvSpPr>
                <p:nvPr/>
              </p:nvSpPr>
              <p:spPr bwMode="auto">
                <a:xfrm>
                  <a:off x="4368" y="3216"/>
                  <a:ext cx="1110" cy="306"/>
                </a:xfrm>
                <a:custGeom>
                  <a:avLst/>
                  <a:gdLst>
                    <a:gd name="T0" fmla="*/ 1109 w 1110"/>
                    <a:gd name="T1" fmla="*/ 119 h 306"/>
                    <a:gd name="T2" fmla="*/ 536 w 1110"/>
                    <a:gd name="T3" fmla="*/ 305 h 306"/>
                    <a:gd name="T4" fmla="*/ 0 w 1110"/>
                    <a:gd name="T5" fmla="*/ 186 h 306"/>
                    <a:gd name="T6" fmla="*/ 575 w 1110"/>
                    <a:gd name="T7" fmla="*/ 0 h 306"/>
                    <a:gd name="T8" fmla="*/ 1109 w 1110"/>
                    <a:gd name="T9" fmla="*/ 119 h 30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0"/>
                    <a:gd name="T16" fmla="*/ 0 h 306"/>
                    <a:gd name="T17" fmla="*/ 1110 w 1110"/>
                    <a:gd name="T18" fmla="*/ 306 h 30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0" h="306">
                      <a:moveTo>
                        <a:pt x="1109" y="119"/>
                      </a:moveTo>
                      <a:lnTo>
                        <a:pt x="536" y="305"/>
                      </a:lnTo>
                      <a:lnTo>
                        <a:pt x="0" y="186"/>
                      </a:lnTo>
                      <a:lnTo>
                        <a:pt x="575" y="0"/>
                      </a:lnTo>
                      <a:lnTo>
                        <a:pt x="1109" y="119"/>
                      </a:lnTo>
                    </a:path>
                  </a:pathLst>
                </a:custGeom>
                <a:solidFill>
                  <a:srgbClr val="FFFFFF"/>
                </a:solidFill>
                <a:ln w="12700" cap="rnd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ko-KR" altLang="en-US">
                    <a:ea typeface="굴림" pitchFamily="50" charset="-127"/>
                  </a:endParaRPr>
                </a:p>
              </p:txBody>
            </p:sp>
            <p:sp>
              <p:nvSpPr>
                <p:cNvPr id="322" name="Freeform 8"/>
                <p:cNvSpPr>
                  <a:spLocks/>
                </p:cNvSpPr>
                <p:nvPr/>
              </p:nvSpPr>
              <p:spPr bwMode="auto">
                <a:xfrm>
                  <a:off x="4904" y="3335"/>
                  <a:ext cx="574" cy="330"/>
                </a:xfrm>
                <a:custGeom>
                  <a:avLst/>
                  <a:gdLst>
                    <a:gd name="T0" fmla="*/ 573 w 574"/>
                    <a:gd name="T1" fmla="*/ 142 h 330"/>
                    <a:gd name="T2" fmla="*/ 573 w 574"/>
                    <a:gd name="T3" fmla="*/ 0 h 330"/>
                    <a:gd name="T4" fmla="*/ 0 w 574"/>
                    <a:gd name="T5" fmla="*/ 186 h 330"/>
                    <a:gd name="T6" fmla="*/ 0 w 574"/>
                    <a:gd name="T7" fmla="*/ 329 h 330"/>
                    <a:gd name="T8" fmla="*/ 573 w 574"/>
                    <a:gd name="T9" fmla="*/ 142 h 3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74"/>
                    <a:gd name="T16" fmla="*/ 0 h 330"/>
                    <a:gd name="T17" fmla="*/ 574 w 574"/>
                    <a:gd name="T18" fmla="*/ 330 h 3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74" h="330">
                      <a:moveTo>
                        <a:pt x="573" y="142"/>
                      </a:moveTo>
                      <a:lnTo>
                        <a:pt x="573" y="0"/>
                      </a:lnTo>
                      <a:lnTo>
                        <a:pt x="0" y="186"/>
                      </a:lnTo>
                      <a:lnTo>
                        <a:pt x="0" y="329"/>
                      </a:lnTo>
                      <a:lnTo>
                        <a:pt x="573" y="142"/>
                      </a:lnTo>
                    </a:path>
                  </a:pathLst>
                </a:custGeom>
                <a:solidFill>
                  <a:srgbClr val="FFFFFF"/>
                </a:solidFill>
                <a:ln w="12700" cap="rnd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ko-KR" altLang="en-US">
                    <a:ea typeface="굴림" pitchFamily="50" charset="-127"/>
                  </a:endParaRPr>
                </a:p>
              </p:txBody>
            </p:sp>
          </p:grpSp>
          <p:sp>
            <p:nvSpPr>
              <p:cNvPr id="259" name="Freeform 9"/>
              <p:cNvSpPr>
                <a:spLocks/>
              </p:cNvSpPr>
              <p:nvPr/>
            </p:nvSpPr>
            <p:spPr bwMode="auto">
              <a:xfrm>
                <a:off x="4368" y="3402"/>
                <a:ext cx="537" cy="263"/>
              </a:xfrm>
              <a:custGeom>
                <a:avLst/>
                <a:gdLst>
                  <a:gd name="T0" fmla="*/ 536 w 537"/>
                  <a:gd name="T1" fmla="*/ 119 h 263"/>
                  <a:gd name="T2" fmla="*/ 536 w 537"/>
                  <a:gd name="T3" fmla="*/ 262 h 263"/>
                  <a:gd name="T4" fmla="*/ 0 w 537"/>
                  <a:gd name="T5" fmla="*/ 144 h 263"/>
                  <a:gd name="T6" fmla="*/ 0 w 537"/>
                  <a:gd name="T7" fmla="*/ 0 h 263"/>
                  <a:gd name="T8" fmla="*/ 536 w 537"/>
                  <a:gd name="T9" fmla="*/ 119 h 26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7"/>
                  <a:gd name="T16" fmla="*/ 0 h 263"/>
                  <a:gd name="T17" fmla="*/ 537 w 537"/>
                  <a:gd name="T18" fmla="*/ 263 h 26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7" h="263">
                    <a:moveTo>
                      <a:pt x="536" y="119"/>
                    </a:moveTo>
                    <a:lnTo>
                      <a:pt x="536" y="262"/>
                    </a:lnTo>
                    <a:lnTo>
                      <a:pt x="0" y="144"/>
                    </a:lnTo>
                    <a:lnTo>
                      <a:pt x="0" y="0"/>
                    </a:lnTo>
                    <a:lnTo>
                      <a:pt x="536" y="119"/>
                    </a:lnTo>
                  </a:path>
                </a:pathLst>
              </a:custGeom>
              <a:solidFill>
                <a:srgbClr val="00869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60" name="Freeform 10"/>
              <p:cNvSpPr>
                <a:spLocks/>
              </p:cNvSpPr>
              <p:nvPr/>
            </p:nvSpPr>
            <p:spPr bwMode="auto">
              <a:xfrm>
                <a:off x="4368" y="3216"/>
                <a:ext cx="1110" cy="306"/>
              </a:xfrm>
              <a:custGeom>
                <a:avLst/>
                <a:gdLst>
                  <a:gd name="T0" fmla="*/ 1109 w 1110"/>
                  <a:gd name="T1" fmla="*/ 119 h 306"/>
                  <a:gd name="T2" fmla="*/ 536 w 1110"/>
                  <a:gd name="T3" fmla="*/ 305 h 306"/>
                  <a:gd name="T4" fmla="*/ 0 w 1110"/>
                  <a:gd name="T5" fmla="*/ 186 h 306"/>
                  <a:gd name="T6" fmla="*/ 575 w 1110"/>
                  <a:gd name="T7" fmla="*/ 0 h 306"/>
                  <a:gd name="T8" fmla="*/ 1109 w 1110"/>
                  <a:gd name="T9" fmla="*/ 119 h 3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10"/>
                  <a:gd name="T16" fmla="*/ 0 h 306"/>
                  <a:gd name="T17" fmla="*/ 1110 w 1110"/>
                  <a:gd name="T18" fmla="*/ 306 h 3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10" h="306">
                    <a:moveTo>
                      <a:pt x="1109" y="119"/>
                    </a:moveTo>
                    <a:lnTo>
                      <a:pt x="536" y="305"/>
                    </a:lnTo>
                    <a:lnTo>
                      <a:pt x="0" y="186"/>
                    </a:lnTo>
                    <a:lnTo>
                      <a:pt x="575" y="0"/>
                    </a:lnTo>
                    <a:lnTo>
                      <a:pt x="1109" y="119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rgbClr val="008694"/>
                  </a:gs>
                </a:gsLst>
                <a:lin ang="189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61" name="Freeform 11"/>
              <p:cNvSpPr>
                <a:spLocks/>
              </p:cNvSpPr>
              <p:nvPr/>
            </p:nvSpPr>
            <p:spPr bwMode="auto">
              <a:xfrm>
                <a:off x="4904" y="3335"/>
                <a:ext cx="574" cy="330"/>
              </a:xfrm>
              <a:custGeom>
                <a:avLst/>
                <a:gdLst>
                  <a:gd name="T0" fmla="*/ 573 w 574"/>
                  <a:gd name="T1" fmla="*/ 142 h 330"/>
                  <a:gd name="T2" fmla="*/ 573 w 574"/>
                  <a:gd name="T3" fmla="*/ 0 h 330"/>
                  <a:gd name="T4" fmla="*/ 0 w 574"/>
                  <a:gd name="T5" fmla="*/ 186 h 330"/>
                  <a:gd name="T6" fmla="*/ 0 w 574"/>
                  <a:gd name="T7" fmla="*/ 329 h 330"/>
                  <a:gd name="T8" fmla="*/ 573 w 574"/>
                  <a:gd name="T9" fmla="*/ 142 h 3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4"/>
                  <a:gd name="T16" fmla="*/ 0 h 330"/>
                  <a:gd name="T17" fmla="*/ 574 w 574"/>
                  <a:gd name="T18" fmla="*/ 330 h 3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4" h="330">
                    <a:moveTo>
                      <a:pt x="573" y="142"/>
                    </a:moveTo>
                    <a:lnTo>
                      <a:pt x="573" y="0"/>
                    </a:lnTo>
                    <a:lnTo>
                      <a:pt x="0" y="186"/>
                    </a:lnTo>
                    <a:lnTo>
                      <a:pt x="0" y="329"/>
                    </a:lnTo>
                    <a:lnTo>
                      <a:pt x="573" y="142"/>
                    </a:lnTo>
                  </a:path>
                </a:pathLst>
              </a:custGeom>
              <a:solidFill>
                <a:srgbClr val="008694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62" name="Freeform 12"/>
              <p:cNvSpPr>
                <a:spLocks/>
              </p:cNvSpPr>
              <p:nvPr/>
            </p:nvSpPr>
            <p:spPr bwMode="auto">
              <a:xfrm>
                <a:off x="5446" y="3450"/>
                <a:ext cx="17" cy="17"/>
              </a:xfrm>
              <a:custGeom>
                <a:avLst/>
                <a:gdLst>
                  <a:gd name="T0" fmla="*/ 6 w 17"/>
                  <a:gd name="T1" fmla="*/ 13 h 17"/>
                  <a:gd name="T2" fmla="*/ 11 w 17"/>
                  <a:gd name="T3" fmla="*/ 13 h 17"/>
                  <a:gd name="T4" fmla="*/ 11 w 17"/>
                  <a:gd name="T5" fmla="*/ 11 h 17"/>
                  <a:gd name="T6" fmla="*/ 13 w 17"/>
                  <a:gd name="T7" fmla="*/ 11 h 17"/>
                  <a:gd name="T8" fmla="*/ 13 w 17"/>
                  <a:gd name="T9" fmla="*/ 9 h 17"/>
                  <a:gd name="T10" fmla="*/ 16 w 17"/>
                  <a:gd name="T11" fmla="*/ 9 h 17"/>
                  <a:gd name="T12" fmla="*/ 16 w 17"/>
                  <a:gd name="T13" fmla="*/ 4 h 17"/>
                  <a:gd name="T14" fmla="*/ 16 w 17"/>
                  <a:gd name="T15" fmla="*/ 2 h 17"/>
                  <a:gd name="T16" fmla="*/ 16 w 17"/>
                  <a:gd name="T17" fmla="*/ 0 h 17"/>
                  <a:gd name="T18" fmla="*/ 13 w 17"/>
                  <a:gd name="T19" fmla="*/ 0 h 17"/>
                  <a:gd name="T20" fmla="*/ 6 w 17"/>
                  <a:gd name="T21" fmla="*/ 2 h 17"/>
                  <a:gd name="T22" fmla="*/ 9 w 17"/>
                  <a:gd name="T23" fmla="*/ 2 h 17"/>
                  <a:gd name="T24" fmla="*/ 2 w 17"/>
                  <a:gd name="T25" fmla="*/ 4 h 17"/>
                  <a:gd name="T26" fmla="*/ 0 w 17"/>
                  <a:gd name="T27" fmla="*/ 4 h 17"/>
                  <a:gd name="T28" fmla="*/ 0 w 17"/>
                  <a:gd name="T29" fmla="*/ 7 h 17"/>
                  <a:gd name="T30" fmla="*/ 0 w 17"/>
                  <a:gd name="T31" fmla="*/ 9 h 17"/>
                  <a:gd name="T32" fmla="*/ 2 w 17"/>
                  <a:gd name="T33" fmla="*/ 13 h 17"/>
                  <a:gd name="T34" fmla="*/ 2 w 17"/>
                  <a:gd name="T35" fmla="*/ 16 h 17"/>
                  <a:gd name="T36" fmla="*/ 4 w 17"/>
                  <a:gd name="T37" fmla="*/ 16 h 17"/>
                  <a:gd name="T38" fmla="*/ 6 w 17"/>
                  <a:gd name="T39" fmla="*/ 16 h 17"/>
                  <a:gd name="T40" fmla="*/ 9 w 17"/>
                  <a:gd name="T41" fmla="*/ 13 h 17"/>
                  <a:gd name="T42" fmla="*/ 6 w 17"/>
                  <a:gd name="T43" fmla="*/ 13 h 1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7"/>
                  <a:gd name="T67" fmla="*/ 0 h 17"/>
                  <a:gd name="T68" fmla="*/ 17 w 17"/>
                  <a:gd name="T69" fmla="*/ 17 h 17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7" h="17">
                    <a:moveTo>
                      <a:pt x="6" y="13"/>
                    </a:moveTo>
                    <a:lnTo>
                      <a:pt x="11" y="13"/>
                    </a:lnTo>
                    <a:lnTo>
                      <a:pt x="11" y="11"/>
                    </a:lnTo>
                    <a:lnTo>
                      <a:pt x="13" y="11"/>
                    </a:lnTo>
                    <a:lnTo>
                      <a:pt x="13" y="9"/>
                    </a:lnTo>
                    <a:lnTo>
                      <a:pt x="16" y="9"/>
                    </a:lnTo>
                    <a:lnTo>
                      <a:pt x="16" y="4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3" y="0"/>
                    </a:lnTo>
                    <a:lnTo>
                      <a:pt x="6" y="2"/>
                    </a:lnTo>
                    <a:lnTo>
                      <a:pt x="9" y="2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2" y="13"/>
                    </a:lnTo>
                    <a:lnTo>
                      <a:pt x="2" y="16"/>
                    </a:lnTo>
                    <a:lnTo>
                      <a:pt x="4" y="16"/>
                    </a:lnTo>
                    <a:lnTo>
                      <a:pt x="6" y="16"/>
                    </a:lnTo>
                    <a:lnTo>
                      <a:pt x="9" y="13"/>
                    </a:lnTo>
                    <a:lnTo>
                      <a:pt x="6" y="13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63" name="Freeform 13"/>
              <p:cNvSpPr>
                <a:spLocks/>
              </p:cNvSpPr>
              <p:nvPr/>
            </p:nvSpPr>
            <p:spPr bwMode="auto">
              <a:xfrm>
                <a:off x="5042" y="3488"/>
                <a:ext cx="20" cy="28"/>
              </a:xfrm>
              <a:custGeom>
                <a:avLst/>
                <a:gdLst>
                  <a:gd name="T0" fmla="*/ 8 w 20"/>
                  <a:gd name="T1" fmla="*/ 6 h 28"/>
                  <a:gd name="T2" fmla="*/ 8 w 20"/>
                  <a:gd name="T3" fmla="*/ 4 h 28"/>
                  <a:gd name="T4" fmla="*/ 12 w 20"/>
                  <a:gd name="T5" fmla="*/ 14 h 28"/>
                  <a:gd name="T6" fmla="*/ 6 w 20"/>
                  <a:gd name="T7" fmla="*/ 15 h 28"/>
                  <a:gd name="T8" fmla="*/ 8 w 20"/>
                  <a:gd name="T9" fmla="*/ 6 h 28"/>
                  <a:gd name="T10" fmla="*/ 6 w 20"/>
                  <a:gd name="T11" fmla="*/ 25 h 28"/>
                  <a:gd name="T12" fmla="*/ 6 w 20"/>
                  <a:gd name="T13" fmla="*/ 23 h 28"/>
                  <a:gd name="T14" fmla="*/ 2 w 20"/>
                  <a:gd name="T15" fmla="*/ 25 h 28"/>
                  <a:gd name="T16" fmla="*/ 4 w 20"/>
                  <a:gd name="T17" fmla="*/ 15 h 28"/>
                  <a:gd name="T18" fmla="*/ 12 w 20"/>
                  <a:gd name="T19" fmla="*/ 14 h 28"/>
                  <a:gd name="T20" fmla="*/ 13 w 20"/>
                  <a:gd name="T21" fmla="*/ 21 h 28"/>
                  <a:gd name="T22" fmla="*/ 12 w 20"/>
                  <a:gd name="T23" fmla="*/ 21 h 28"/>
                  <a:gd name="T24" fmla="*/ 19 w 20"/>
                  <a:gd name="T25" fmla="*/ 19 h 28"/>
                  <a:gd name="T26" fmla="*/ 17 w 20"/>
                  <a:gd name="T27" fmla="*/ 19 h 28"/>
                  <a:gd name="T28" fmla="*/ 10 w 20"/>
                  <a:gd name="T29" fmla="*/ 0 h 28"/>
                  <a:gd name="T30" fmla="*/ 8 w 20"/>
                  <a:gd name="T31" fmla="*/ 2 h 28"/>
                  <a:gd name="T32" fmla="*/ 2 w 20"/>
                  <a:gd name="T33" fmla="*/ 25 h 28"/>
                  <a:gd name="T34" fmla="*/ 0 w 20"/>
                  <a:gd name="T35" fmla="*/ 25 h 28"/>
                  <a:gd name="T36" fmla="*/ 0 w 20"/>
                  <a:gd name="T37" fmla="*/ 27 h 28"/>
                  <a:gd name="T38" fmla="*/ 6 w 20"/>
                  <a:gd name="T39" fmla="*/ 25 h 28"/>
                  <a:gd name="T40" fmla="*/ 8 w 20"/>
                  <a:gd name="T41" fmla="*/ 6 h 28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0"/>
                  <a:gd name="T64" fmla="*/ 0 h 28"/>
                  <a:gd name="T65" fmla="*/ 20 w 20"/>
                  <a:gd name="T66" fmla="*/ 28 h 28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0" h="28">
                    <a:moveTo>
                      <a:pt x="8" y="6"/>
                    </a:moveTo>
                    <a:lnTo>
                      <a:pt x="8" y="4"/>
                    </a:lnTo>
                    <a:lnTo>
                      <a:pt x="12" y="14"/>
                    </a:lnTo>
                    <a:lnTo>
                      <a:pt x="6" y="15"/>
                    </a:lnTo>
                    <a:lnTo>
                      <a:pt x="8" y="6"/>
                    </a:lnTo>
                    <a:lnTo>
                      <a:pt x="6" y="25"/>
                    </a:lnTo>
                    <a:lnTo>
                      <a:pt x="6" y="23"/>
                    </a:lnTo>
                    <a:lnTo>
                      <a:pt x="2" y="25"/>
                    </a:lnTo>
                    <a:lnTo>
                      <a:pt x="4" y="15"/>
                    </a:lnTo>
                    <a:lnTo>
                      <a:pt x="12" y="14"/>
                    </a:lnTo>
                    <a:lnTo>
                      <a:pt x="13" y="21"/>
                    </a:lnTo>
                    <a:lnTo>
                      <a:pt x="12" y="21"/>
                    </a:lnTo>
                    <a:lnTo>
                      <a:pt x="19" y="19"/>
                    </a:lnTo>
                    <a:lnTo>
                      <a:pt x="17" y="19"/>
                    </a:lnTo>
                    <a:lnTo>
                      <a:pt x="10" y="0"/>
                    </a:lnTo>
                    <a:lnTo>
                      <a:pt x="8" y="2"/>
                    </a:lnTo>
                    <a:lnTo>
                      <a:pt x="2" y="25"/>
                    </a:lnTo>
                    <a:lnTo>
                      <a:pt x="0" y="25"/>
                    </a:lnTo>
                    <a:lnTo>
                      <a:pt x="0" y="27"/>
                    </a:lnTo>
                    <a:lnTo>
                      <a:pt x="6" y="25"/>
                    </a:lnTo>
                    <a:lnTo>
                      <a:pt x="8" y="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64" name="Freeform 14"/>
              <p:cNvSpPr>
                <a:spLocks/>
              </p:cNvSpPr>
              <p:nvPr/>
            </p:nvSpPr>
            <p:spPr bwMode="auto">
              <a:xfrm>
                <a:off x="5059" y="3482"/>
                <a:ext cx="17" cy="24"/>
              </a:xfrm>
              <a:custGeom>
                <a:avLst/>
                <a:gdLst>
                  <a:gd name="T0" fmla="*/ 16 w 17"/>
                  <a:gd name="T1" fmla="*/ 6 h 24"/>
                  <a:gd name="T2" fmla="*/ 14 w 17"/>
                  <a:gd name="T3" fmla="*/ 8 h 24"/>
                  <a:gd name="T4" fmla="*/ 14 w 17"/>
                  <a:gd name="T5" fmla="*/ 6 h 24"/>
                  <a:gd name="T6" fmla="*/ 14 w 17"/>
                  <a:gd name="T7" fmla="*/ 4 h 24"/>
                  <a:gd name="T8" fmla="*/ 12 w 17"/>
                  <a:gd name="T9" fmla="*/ 2 h 24"/>
                  <a:gd name="T10" fmla="*/ 10 w 17"/>
                  <a:gd name="T11" fmla="*/ 2 h 24"/>
                  <a:gd name="T12" fmla="*/ 8 w 17"/>
                  <a:gd name="T13" fmla="*/ 2 h 24"/>
                  <a:gd name="T14" fmla="*/ 8 w 17"/>
                  <a:gd name="T15" fmla="*/ 4 h 24"/>
                  <a:gd name="T16" fmla="*/ 6 w 17"/>
                  <a:gd name="T17" fmla="*/ 4 h 24"/>
                  <a:gd name="T18" fmla="*/ 6 w 17"/>
                  <a:gd name="T19" fmla="*/ 6 h 24"/>
                  <a:gd name="T20" fmla="*/ 4 w 17"/>
                  <a:gd name="T21" fmla="*/ 8 h 24"/>
                  <a:gd name="T22" fmla="*/ 4 w 17"/>
                  <a:gd name="T23" fmla="*/ 10 h 24"/>
                  <a:gd name="T24" fmla="*/ 4 w 17"/>
                  <a:gd name="T25" fmla="*/ 12 h 24"/>
                  <a:gd name="T26" fmla="*/ 4 w 17"/>
                  <a:gd name="T27" fmla="*/ 14 h 24"/>
                  <a:gd name="T28" fmla="*/ 4 w 17"/>
                  <a:gd name="T29" fmla="*/ 18 h 24"/>
                  <a:gd name="T30" fmla="*/ 4 w 17"/>
                  <a:gd name="T31" fmla="*/ 20 h 24"/>
                  <a:gd name="T32" fmla="*/ 4 w 17"/>
                  <a:gd name="T33" fmla="*/ 21 h 24"/>
                  <a:gd name="T34" fmla="*/ 6 w 17"/>
                  <a:gd name="T35" fmla="*/ 21 h 24"/>
                  <a:gd name="T36" fmla="*/ 6 w 17"/>
                  <a:gd name="T37" fmla="*/ 23 h 24"/>
                  <a:gd name="T38" fmla="*/ 8 w 17"/>
                  <a:gd name="T39" fmla="*/ 23 h 24"/>
                  <a:gd name="T40" fmla="*/ 10 w 17"/>
                  <a:gd name="T41" fmla="*/ 23 h 24"/>
                  <a:gd name="T42" fmla="*/ 12 w 17"/>
                  <a:gd name="T43" fmla="*/ 21 h 24"/>
                  <a:gd name="T44" fmla="*/ 12 w 17"/>
                  <a:gd name="T45" fmla="*/ 20 h 24"/>
                  <a:gd name="T46" fmla="*/ 14 w 17"/>
                  <a:gd name="T47" fmla="*/ 20 h 24"/>
                  <a:gd name="T48" fmla="*/ 14 w 17"/>
                  <a:gd name="T49" fmla="*/ 18 h 24"/>
                  <a:gd name="T50" fmla="*/ 14 w 17"/>
                  <a:gd name="T51" fmla="*/ 16 h 24"/>
                  <a:gd name="T52" fmla="*/ 14 w 17"/>
                  <a:gd name="T53" fmla="*/ 14 h 24"/>
                  <a:gd name="T54" fmla="*/ 16 w 17"/>
                  <a:gd name="T55" fmla="*/ 14 h 24"/>
                  <a:gd name="T56" fmla="*/ 16 w 17"/>
                  <a:gd name="T57" fmla="*/ 21 h 24"/>
                  <a:gd name="T58" fmla="*/ 14 w 17"/>
                  <a:gd name="T59" fmla="*/ 21 h 24"/>
                  <a:gd name="T60" fmla="*/ 12 w 17"/>
                  <a:gd name="T61" fmla="*/ 23 h 24"/>
                  <a:gd name="T62" fmla="*/ 10 w 17"/>
                  <a:gd name="T63" fmla="*/ 23 h 24"/>
                  <a:gd name="T64" fmla="*/ 8 w 17"/>
                  <a:gd name="T65" fmla="*/ 23 h 24"/>
                  <a:gd name="T66" fmla="*/ 6 w 17"/>
                  <a:gd name="T67" fmla="*/ 23 h 24"/>
                  <a:gd name="T68" fmla="*/ 4 w 17"/>
                  <a:gd name="T69" fmla="*/ 23 h 24"/>
                  <a:gd name="T70" fmla="*/ 2 w 17"/>
                  <a:gd name="T71" fmla="*/ 23 h 24"/>
                  <a:gd name="T72" fmla="*/ 2 w 17"/>
                  <a:gd name="T73" fmla="*/ 21 h 24"/>
                  <a:gd name="T74" fmla="*/ 0 w 17"/>
                  <a:gd name="T75" fmla="*/ 20 h 24"/>
                  <a:gd name="T76" fmla="*/ 0 w 17"/>
                  <a:gd name="T77" fmla="*/ 18 h 24"/>
                  <a:gd name="T78" fmla="*/ 0 w 17"/>
                  <a:gd name="T79" fmla="*/ 16 h 24"/>
                  <a:gd name="T80" fmla="*/ 0 w 17"/>
                  <a:gd name="T81" fmla="*/ 14 h 24"/>
                  <a:gd name="T82" fmla="*/ 0 w 17"/>
                  <a:gd name="T83" fmla="*/ 10 h 24"/>
                  <a:gd name="T84" fmla="*/ 2 w 17"/>
                  <a:gd name="T85" fmla="*/ 8 h 24"/>
                  <a:gd name="T86" fmla="*/ 2 w 17"/>
                  <a:gd name="T87" fmla="*/ 6 h 24"/>
                  <a:gd name="T88" fmla="*/ 4 w 17"/>
                  <a:gd name="T89" fmla="*/ 4 h 24"/>
                  <a:gd name="T90" fmla="*/ 6 w 17"/>
                  <a:gd name="T91" fmla="*/ 4 h 24"/>
                  <a:gd name="T92" fmla="*/ 8 w 17"/>
                  <a:gd name="T93" fmla="*/ 2 h 24"/>
                  <a:gd name="T94" fmla="*/ 10 w 17"/>
                  <a:gd name="T95" fmla="*/ 2 h 24"/>
                  <a:gd name="T96" fmla="*/ 10 w 17"/>
                  <a:gd name="T97" fmla="*/ 0 h 24"/>
                  <a:gd name="T98" fmla="*/ 12 w 17"/>
                  <a:gd name="T99" fmla="*/ 0 h 24"/>
                  <a:gd name="T100" fmla="*/ 14 w 17"/>
                  <a:gd name="T101" fmla="*/ 0 h 24"/>
                  <a:gd name="T102" fmla="*/ 16 w 17"/>
                  <a:gd name="T103" fmla="*/ 0 h 24"/>
                  <a:gd name="T104" fmla="*/ 16 w 17"/>
                  <a:gd name="T105" fmla="*/ 6 h 2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7"/>
                  <a:gd name="T160" fmla="*/ 0 h 24"/>
                  <a:gd name="T161" fmla="*/ 17 w 17"/>
                  <a:gd name="T162" fmla="*/ 24 h 24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7" h="24">
                    <a:moveTo>
                      <a:pt x="16" y="6"/>
                    </a:moveTo>
                    <a:lnTo>
                      <a:pt x="14" y="8"/>
                    </a:lnTo>
                    <a:lnTo>
                      <a:pt x="14" y="6"/>
                    </a:lnTo>
                    <a:lnTo>
                      <a:pt x="14" y="4"/>
                    </a:lnTo>
                    <a:lnTo>
                      <a:pt x="12" y="2"/>
                    </a:lnTo>
                    <a:lnTo>
                      <a:pt x="10" y="2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6" y="4"/>
                    </a:lnTo>
                    <a:lnTo>
                      <a:pt x="6" y="6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4" y="18"/>
                    </a:lnTo>
                    <a:lnTo>
                      <a:pt x="4" y="20"/>
                    </a:lnTo>
                    <a:lnTo>
                      <a:pt x="4" y="21"/>
                    </a:lnTo>
                    <a:lnTo>
                      <a:pt x="6" y="21"/>
                    </a:lnTo>
                    <a:lnTo>
                      <a:pt x="6" y="23"/>
                    </a:lnTo>
                    <a:lnTo>
                      <a:pt x="8" y="23"/>
                    </a:lnTo>
                    <a:lnTo>
                      <a:pt x="10" y="23"/>
                    </a:lnTo>
                    <a:lnTo>
                      <a:pt x="12" y="21"/>
                    </a:lnTo>
                    <a:lnTo>
                      <a:pt x="12" y="20"/>
                    </a:lnTo>
                    <a:lnTo>
                      <a:pt x="14" y="20"/>
                    </a:lnTo>
                    <a:lnTo>
                      <a:pt x="14" y="18"/>
                    </a:lnTo>
                    <a:lnTo>
                      <a:pt x="14" y="16"/>
                    </a:lnTo>
                    <a:lnTo>
                      <a:pt x="14" y="14"/>
                    </a:lnTo>
                    <a:lnTo>
                      <a:pt x="16" y="14"/>
                    </a:lnTo>
                    <a:lnTo>
                      <a:pt x="16" y="21"/>
                    </a:lnTo>
                    <a:lnTo>
                      <a:pt x="14" y="21"/>
                    </a:lnTo>
                    <a:lnTo>
                      <a:pt x="12" y="23"/>
                    </a:lnTo>
                    <a:lnTo>
                      <a:pt x="10" y="23"/>
                    </a:lnTo>
                    <a:lnTo>
                      <a:pt x="8" y="23"/>
                    </a:lnTo>
                    <a:lnTo>
                      <a:pt x="6" y="23"/>
                    </a:lnTo>
                    <a:lnTo>
                      <a:pt x="4" y="23"/>
                    </a:lnTo>
                    <a:lnTo>
                      <a:pt x="2" y="23"/>
                    </a:lnTo>
                    <a:lnTo>
                      <a:pt x="2" y="21"/>
                    </a:lnTo>
                    <a:lnTo>
                      <a:pt x="0" y="20"/>
                    </a:lnTo>
                    <a:lnTo>
                      <a:pt x="0" y="18"/>
                    </a:lnTo>
                    <a:lnTo>
                      <a:pt x="0" y="16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2" y="8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8" y="2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4" y="0"/>
                    </a:lnTo>
                    <a:lnTo>
                      <a:pt x="16" y="0"/>
                    </a:lnTo>
                    <a:lnTo>
                      <a:pt x="16" y="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65" name="Freeform 15"/>
              <p:cNvSpPr>
                <a:spLocks/>
              </p:cNvSpPr>
              <p:nvPr/>
            </p:nvSpPr>
            <p:spPr bwMode="auto">
              <a:xfrm>
                <a:off x="5075" y="3477"/>
                <a:ext cx="18" cy="27"/>
              </a:xfrm>
              <a:custGeom>
                <a:avLst/>
                <a:gdLst>
                  <a:gd name="T0" fmla="*/ 0 w 18"/>
                  <a:gd name="T1" fmla="*/ 26 h 27"/>
                  <a:gd name="T2" fmla="*/ 2 w 18"/>
                  <a:gd name="T3" fmla="*/ 25 h 27"/>
                  <a:gd name="T4" fmla="*/ 2 w 18"/>
                  <a:gd name="T5" fmla="*/ 5 h 27"/>
                  <a:gd name="T6" fmla="*/ 0 w 18"/>
                  <a:gd name="T7" fmla="*/ 5 h 27"/>
                  <a:gd name="T8" fmla="*/ 15 w 18"/>
                  <a:gd name="T9" fmla="*/ 0 h 27"/>
                  <a:gd name="T10" fmla="*/ 15 w 18"/>
                  <a:gd name="T11" fmla="*/ 7 h 27"/>
                  <a:gd name="T12" fmla="*/ 15 w 18"/>
                  <a:gd name="T13" fmla="*/ 5 h 27"/>
                  <a:gd name="T14" fmla="*/ 13 w 18"/>
                  <a:gd name="T15" fmla="*/ 4 h 27"/>
                  <a:gd name="T16" fmla="*/ 13 w 18"/>
                  <a:gd name="T17" fmla="*/ 2 h 27"/>
                  <a:gd name="T18" fmla="*/ 11 w 18"/>
                  <a:gd name="T19" fmla="*/ 2 h 27"/>
                  <a:gd name="T20" fmla="*/ 5 w 18"/>
                  <a:gd name="T21" fmla="*/ 4 h 27"/>
                  <a:gd name="T22" fmla="*/ 5 w 18"/>
                  <a:gd name="T23" fmla="*/ 13 h 27"/>
                  <a:gd name="T24" fmla="*/ 7 w 18"/>
                  <a:gd name="T25" fmla="*/ 13 h 27"/>
                  <a:gd name="T26" fmla="*/ 7 w 18"/>
                  <a:gd name="T27" fmla="*/ 11 h 27"/>
                  <a:gd name="T28" fmla="*/ 9 w 18"/>
                  <a:gd name="T29" fmla="*/ 11 h 27"/>
                  <a:gd name="T30" fmla="*/ 9 w 18"/>
                  <a:gd name="T31" fmla="*/ 9 h 27"/>
                  <a:gd name="T32" fmla="*/ 11 w 18"/>
                  <a:gd name="T33" fmla="*/ 9 h 27"/>
                  <a:gd name="T34" fmla="*/ 11 w 18"/>
                  <a:gd name="T35" fmla="*/ 7 h 27"/>
                  <a:gd name="T36" fmla="*/ 11 w 18"/>
                  <a:gd name="T37" fmla="*/ 17 h 27"/>
                  <a:gd name="T38" fmla="*/ 11 w 18"/>
                  <a:gd name="T39" fmla="*/ 15 h 27"/>
                  <a:gd name="T40" fmla="*/ 9 w 18"/>
                  <a:gd name="T41" fmla="*/ 15 h 27"/>
                  <a:gd name="T42" fmla="*/ 9 w 18"/>
                  <a:gd name="T43" fmla="*/ 13 h 27"/>
                  <a:gd name="T44" fmla="*/ 7 w 18"/>
                  <a:gd name="T45" fmla="*/ 13 h 27"/>
                  <a:gd name="T46" fmla="*/ 5 w 18"/>
                  <a:gd name="T47" fmla="*/ 13 h 27"/>
                  <a:gd name="T48" fmla="*/ 5 w 18"/>
                  <a:gd name="T49" fmla="*/ 25 h 27"/>
                  <a:gd name="T50" fmla="*/ 11 w 18"/>
                  <a:gd name="T51" fmla="*/ 23 h 27"/>
                  <a:gd name="T52" fmla="*/ 11 w 18"/>
                  <a:gd name="T53" fmla="*/ 21 h 27"/>
                  <a:gd name="T54" fmla="*/ 13 w 18"/>
                  <a:gd name="T55" fmla="*/ 21 h 27"/>
                  <a:gd name="T56" fmla="*/ 13 w 18"/>
                  <a:gd name="T57" fmla="*/ 19 h 27"/>
                  <a:gd name="T58" fmla="*/ 15 w 18"/>
                  <a:gd name="T59" fmla="*/ 17 h 27"/>
                  <a:gd name="T60" fmla="*/ 15 w 18"/>
                  <a:gd name="T61" fmla="*/ 15 h 27"/>
                  <a:gd name="T62" fmla="*/ 15 w 18"/>
                  <a:gd name="T63" fmla="*/ 13 h 27"/>
                  <a:gd name="T64" fmla="*/ 17 w 18"/>
                  <a:gd name="T65" fmla="*/ 13 h 27"/>
                  <a:gd name="T66" fmla="*/ 17 w 18"/>
                  <a:gd name="T67" fmla="*/ 21 h 27"/>
                  <a:gd name="T68" fmla="*/ 0 w 18"/>
                  <a:gd name="T69" fmla="*/ 26 h 2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8"/>
                  <a:gd name="T106" fmla="*/ 0 h 27"/>
                  <a:gd name="T107" fmla="*/ 18 w 18"/>
                  <a:gd name="T108" fmla="*/ 27 h 27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8" h="27">
                    <a:moveTo>
                      <a:pt x="0" y="26"/>
                    </a:moveTo>
                    <a:lnTo>
                      <a:pt x="2" y="25"/>
                    </a:lnTo>
                    <a:lnTo>
                      <a:pt x="2" y="5"/>
                    </a:lnTo>
                    <a:lnTo>
                      <a:pt x="0" y="5"/>
                    </a:lnTo>
                    <a:lnTo>
                      <a:pt x="15" y="0"/>
                    </a:lnTo>
                    <a:lnTo>
                      <a:pt x="15" y="7"/>
                    </a:lnTo>
                    <a:lnTo>
                      <a:pt x="15" y="5"/>
                    </a:lnTo>
                    <a:lnTo>
                      <a:pt x="13" y="4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5" y="4"/>
                    </a:lnTo>
                    <a:lnTo>
                      <a:pt x="5" y="13"/>
                    </a:lnTo>
                    <a:lnTo>
                      <a:pt x="7" y="13"/>
                    </a:lnTo>
                    <a:lnTo>
                      <a:pt x="7" y="11"/>
                    </a:lnTo>
                    <a:lnTo>
                      <a:pt x="9" y="11"/>
                    </a:lnTo>
                    <a:lnTo>
                      <a:pt x="9" y="9"/>
                    </a:lnTo>
                    <a:lnTo>
                      <a:pt x="11" y="9"/>
                    </a:lnTo>
                    <a:lnTo>
                      <a:pt x="11" y="7"/>
                    </a:lnTo>
                    <a:lnTo>
                      <a:pt x="11" y="17"/>
                    </a:lnTo>
                    <a:lnTo>
                      <a:pt x="11" y="15"/>
                    </a:lnTo>
                    <a:lnTo>
                      <a:pt x="9" y="15"/>
                    </a:lnTo>
                    <a:lnTo>
                      <a:pt x="9" y="13"/>
                    </a:lnTo>
                    <a:lnTo>
                      <a:pt x="7" y="13"/>
                    </a:lnTo>
                    <a:lnTo>
                      <a:pt x="5" y="13"/>
                    </a:lnTo>
                    <a:lnTo>
                      <a:pt x="5" y="25"/>
                    </a:lnTo>
                    <a:lnTo>
                      <a:pt x="11" y="23"/>
                    </a:lnTo>
                    <a:lnTo>
                      <a:pt x="11" y="21"/>
                    </a:lnTo>
                    <a:lnTo>
                      <a:pt x="13" y="21"/>
                    </a:lnTo>
                    <a:lnTo>
                      <a:pt x="13" y="19"/>
                    </a:lnTo>
                    <a:lnTo>
                      <a:pt x="15" y="17"/>
                    </a:lnTo>
                    <a:lnTo>
                      <a:pt x="15" y="15"/>
                    </a:lnTo>
                    <a:lnTo>
                      <a:pt x="15" y="13"/>
                    </a:lnTo>
                    <a:lnTo>
                      <a:pt x="17" y="13"/>
                    </a:lnTo>
                    <a:lnTo>
                      <a:pt x="17" y="21"/>
                    </a:lnTo>
                    <a:lnTo>
                      <a:pt x="0" y="2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66" name="Freeform 16"/>
              <p:cNvSpPr>
                <a:spLocks/>
              </p:cNvSpPr>
              <p:nvPr/>
            </p:nvSpPr>
            <p:spPr bwMode="auto">
              <a:xfrm>
                <a:off x="5092" y="3479"/>
                <a:ext cx="17" cy="20"/>
              </a:xfrm>
              <a:custGeom>
                <a:avLst/>
                <a:gdLst>
                  <a:gd name="T0" fmla="*/ 2 w 17"/>
                  <a:gd name="T1" fmla="*/ 11 h 20"/>
                  <a:gd name="T2" fmla="*/ 2 w 17"/>
                  <a:gd name="T3" fmla="*/ 13 h 20"/>
                  <a:gd name="T4" fmla="*/ 2 w 17"/>
                  <a:gd name="T5" fmla="*/ 15 h 20"/>
                  <a:gd name="T6" fmla="*/ 5 w 17"/>
                  <a:gd name="T7" fmla="*/ 17 h 20"/>
                  <a:gd name="T8" fmla="*/ 8 w 17"/>
                  <a:gd name="T9" fmla="*/ 17 h 20"/>
                  <a:gd name="T10" fmla="*/ 11 w 17"/>
                  <a:gd name="T11" fmla="*/ 17 h 20"/>
                  <a:gd name="T12" fmla="*/ 11 w 17"/>
                  <a:gd name="T13" fmla="*/ 15 h 20"/>
                  <a:gd name="T14" fmla="*/ 13 w 17"/>
                  <a:gd name="T15" fmla="*/ 15 h 20"/>
                  <a:gd name="T16" fmla="*/ 13 w 17"/>
                  <a:gd name="T17" fmla="*/ 13 h 20"/>
                  <a:gd name="T18" fmla="*/ 13 w 17"/>
                  <a:gd name="T19" fmla="*/ 11 h 20"/>
                  <a:gd name="T20" fmla="*/ 11 w 17"/>
                  <a:gd name="T21" fmla="*/ 11 h 20"/>
                  <a:gd name="T22" fmla="*/ 8 w 17"/>
                  <a:gd name="T23" fmla="*/ 11 h 20"/>
                  <a:gd name="T24" fmla="*/ 5 w 17"/>
                  <a:gd name="T25" fmla="*/ 11 h 20"/>
                  <a:gd name="T26" fmla="*/ 2 w 17"/>
                  <a:gd name="T27" fmla="*/ 9 h 20"/>
                  <a:gd name="T28" fmla="*/ 0 w 17"/>
                  <a:gd name="T29" fmla="*/ 7 h 20"/>
                  <a:gd name="T30" fmla="*/ 0 w 17"/>
                  <a:gd name="T31" fmla="*/ 5 h 20"/>
                  <a:gd name="T32" fmla="*/ 2 w 17"/>
                  <a:gd name="T33" fmla="*/ 5 h 20"/>
                  <a:gd name="T34" fmla="*/ 2 w 17"/>
                  <a:gd name="T35" fmla="*/ 3 h 20"/>
                  <a:gd name="T36" fmla="*/ 5 w 17"/>
                  <a:gd name="T37" fmla="*/ 2 h 20"/>
                  <a:gd name="T38" fmla="*/ 8 w 17"/>
                  <a:gd name="T39" fmla="*/ 2 h 20"/>
                  <a:gd name="T40" fmla="*/ 8 w 17"/>
                  <a:gd name="T41" fmla="*/ 0 h 20"/>
                  <a:gd name="T42" fmla="*/ 11 w 17"/>
                  <a:gd name="T43" fmla="*/ 0 h 20"/>
                  <a:gd name="T44" fmla="*/ 13 w 17"/>
                  <a:gd name="T45" fmla="*/ 0 h 20"/>
                  <a:gd name="T46" fmla="*/ 16 w 17"/>
                  <a:gd name="T47" fmla="*/ 0 h 20"/>
                  <a:gd name="T48" fmla="*/ 16 w 17"/>
                  <a:gd name="T49" fmla="*/ 5 h 20"/>
                  <a:gd name="T50" fmla="*/ 13 w 17"/>
                  <a:gd name="T51" fmla="*/ 5 h 20"/>
                  <a:gd name="T52" fmla="*/ 13 w 17"/>
                  <a:gd name="T53" fmla="*/ 3 h 20"/>
                  <a:gd name="T54" fmla="*/ 13 w 17"/>
                  <a:gd name="T55" fmla="*/ 2 h 20"/>
                  <a:gd name="T56" fmla="*/ 11 w 17"/>
                  <a:gd name="T57" fmla="*/ 2 h 20"/>
                  <a:gd name="T58" fmla="*/ 8 w 17"/>
                  <a:gd name="T59" fmla="*/ 2 h 20"/>
                  <a:gd name="T60" fmla="*/ 5 w 17"/>
                  <a:gd name="T61" fmla="*/ 2 h 20"/>
                  <a:gd name="T62" fmla="*/ 5 w 17"/>
                  <a:gd name="T63" fmla="*/ 3 h 20"/>
                  <a:gd name="T64" fmla="*/ 2 w 17"/>
                  <a:gd name="T65" fmla="*/ 5 h 20"/>
                  <a:gd name="T66" fmla="*/ 5 w 17"/>
                  <a:gd name="T67" fmla="*/ 5 h 20"/>
                  <a:gd name="T68" fmla="*/ 5 w 17"/>
                  <a:gd name="T69" fmla="*/ 7 h 20"/>
                  <a:gd name="T70" fmla="*/ 8 w 17"/>
                  <a:gd name="T71" fmla="*/ 7 h 20"/>
                  <a:gd name="T72" fmla="*/ 11 w 17"/>
                  <a:gd name="T73" fmla="*/ 7 h 20"/>
                  <a:gd name="T74" fmla="*/ 13 w 17"/>
                  <a:gd name="T75" fmla="*/ 7 h 20"/>
                  <a:gd name="T76" fmla="*/ 16 w 17"/>
                  <a:gd name="T77" fmla="*/ 7 h 20"/>
                  <a:gd name="T78" fmla="*/ 16 w 17"/>
                  <a:gd name="T79" fmla="*/ 9 h 20"/>
                  <a:gd name="T80" fmla="*/ 16 w 17"/>
                  <a:gd name="T81" fmla="*/ 11 h 20"/>
                  <a:gd name="T82" fmla="*/ 16 w 17"/>
                  <a:gd name="T83" fmla="*/ 13 h 20"/>
                  <a:gd name="T84" fmla="*/ 13 w 17"/>
                  <a:gd name="T85" fmla="*/ 15 h 20"/>
                  <a:gd name="T86" fmla="*/ 11 w 17"/>
                  <a:gd name="T87" fmla="*/ 17 h 20"/>
                  <a:gd name="T88" fmla="*/ 8 w 17"/>
                  <a:gd name="T89" fmla="*/ 17 h 20"/>
                  <a:gd name="T90" fmla="*/ 5 w 17"/>
                  <a:gd name="T91" fmla="*/ 17 h 20"/>
                  <a:gd name="T92" fmla="*/ 5 w 17"/>
                  <a:gd name="T93" fmla="*/ 19 h 20"/>
                  <a:gd name="T94" fmla="*/ 2 w 17"/>
                  <a:gd name="T95" fmla="*/ 19 h 20"/>
                  <a:gd name="T96" fmla="*/ 2 w 17"/>
                  <a:gd name="T97" fmla="*/ 17 h 20"/>
                  <a:gd name="T98" fmla="*/ 0 w 17"/>
                  <a:gd name="T99" fmla="*/ 17 h 20"/>
                  <a:gd name="T100" fmla="*/ 0 w 17"/>
                  <a:gd name="T101" fmla="*/ 13 h 20"/>
                  <a:gd name="T102" fmla="*/ 2 w 17"/>
                  <a:gd name="T103" fmla="*/ 11 h 20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7"/>
                  <a:gd name="T157" fmla="*/ 0 h 20"/>
                  <a:gd name="T158" fmla="*/ 17 w 17"/>
                  <a:gd name="T159" fmla="*/ 20 h 20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7" h="20">
                    <a:moveTo>
                      <a:pt x="2" y="11"/>
                    </a:moveTo>
                    <a:lnTo>
                      <a:pt x="2" y="13"/>
                    </a:lnTo>
                    <a:lnTo>
                      <a:pt x="2" y="15"/>
                    </a:lnTo>
                    <a:lnTo>
                      <a:pt x="5" y="17"/>
                    </a:lnTo>
                    <a:lnTo>
                      <a:pt x="8" y="17"/>
                    </a:lnTo>
                    <a:lnTo>
                      <a:pt x="11" y="17"/>
                    </a:lnTo>
                    <a:lnTo>
                      <a:pt x="11" y="15"/>
                    </a:lnTo>
                    <a:lnTo>
                      <a:pt x="13" y="15"/>
                    </a:lnTo>
                    <a:lnTo>
                      <a:pt x="13" y="13"/>
                    </a:lnTo>
                    <a:lnTo>
                      <a:pt x="13" y="11"/>
                    </a:lnTo>
                    <a:lnTo>
                      <a:pt x="11" y="11"/>
                    </a:lnTo>
                    <a:lnTo>
                      <a:pt x="8" y="11"/>
                    </a:lnTo>
                    <a:lnTo>
                      <a:pt x="5" y="11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2" y="5"/>
                    </a:lnTo>
                    <a:lnTo>
                      <a:pt x="2" y="3"/>
                    </a:lnTo>
                    <a:lnTo>
                      <a:pt x="5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3" y="0"/>
                    </a:lnTo>
                    <a:lnTo>
                      <a:pt x="16" y="0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3" y="3"/>
                    </a:lnTo>
                    <a:lnTo>
                      <a:pt x="13" y="2"/>
                    </a:lnTo>
                    <a:lnTo>
                      <a:pt x="11" y="2"/>
                    </a:lnTo>
                    <a:lnTo>
                      <a:pt x="8" y="2"/>
                    </a:lnTo>
                    <a:lnTo>
                      <a:pt x="5" y="2"/>
                    </a:lnTo>
                    <a:lnTo>
                      <a:pt x="5" y="3"/>
                    </a:lnTo>
                    <a:lnTo>
                      <a:pt x="2" y="5"/>
                    </a:lnTo>
                    <a:lnTo>
                      <a:pt x="5" y="5"/>
                    </a:lnTo>
                    <a:lnTo>
                      <a:pt x="5" y="7"/>
                    </a:lnTo>
                    <a:lnTo>
                      <a:pt x="8" y="7"/>
                    </a:lnTo>
                    <a:lnTo>
                      <a:pt x="11" y="7"/>
                    </a:lnTo>
                    <a:lnTo>
                      <a:pt x="13" y="7"/>
                    </a:lnTo>
                    <a:lnTo>
                      <a:pt x="16" y="7"/>
                    </a:lnTo>
                    <a:lnTo>
                      <a:pt x="16" y="9"/>
                    </a:lnTo>
                    <a:lnTo>
                      <a:pt x="16" y="11"/>
                    </a:lnTo>
                    <a:lnTo>
                      <a:pt x="16" y="13"/>
                    </a:lnTo>
                    <a:lnTo>
                      <a:pt x="13" y="15"/>
                    </a:lnTo>
                    <a:lnTo>
                      <a:pt x="11" y="17"/>
                    </a:lnTo>
                    <a:lnTo>
                      <a:pt x="8" y="17"/>
                    </a:lnTo>
                    <a:lnTo>
                      <a:pt x="5" y="17"/>
                    </a:lnTo>
                    <a:lnTo>
                      <a:pt x="5" y="19"/>
                    </a:lnTo>
                    <a:lnTo>
                      <a:pt x="2" y="19"/>
                    </a:lnTo>
                    <a:lnTo>
                      <a:pt x="2" y="17"/>
                    </a:lnTo>
                    <a:lnTo>
                      <a:pt x="0" y="17"/>
                    </a:lnTo>
                    <a:lnTo>
                      <a:pt x="0" y="13"/>
                    </a:lnTo>
                    <a:lnTo>
                      <a:pt x="2" y="11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67" name="Freeform 17"/>
              <p:cNvSpPr>
                <a:spLocks/>
              </p:cNvSpPr>
              <p:nvPr/>
            </p:nvSpPr>
            <p:spPr bwMode="auto">
              <a:xfrm>
                <a:off x="5103" y="3471"/>
                <a:ext cx="24" cy="22"/>
              </a:xfrm>
              <a:custGeom>
                <a:avLst/>
                <a:gdLst>
                  <a:gd name="T0" fmla="*/ 0 w 24"/>
                  <a:gd name="T1" fmla="*/ 8 h 22"/>
                  <a:gd name="T2" fmla="*/ 6 w 24"/>
                  <a:gd name="T3" fmla="*/ 6 h 22"/>
                  <a:gd name="T4" fmla="*/ 4 w 24"/>
                  <a:gd name="T5" fmla="*/ 6 h 22"/>
                  <a:gd name="T6" fmla="*/ 10 w 24"/>
                  <a:gd name="T7" fmla="*/ 17 h 22"/>
                  <a:gd name="T8" fmla="*/ 12 w 24"/>
                  <a:gd name="T9" fmla="*/ 10 h 22"/>
                  <a:gd name="T10" fmla="*/ 10 w 24"/>
                  <a:gd name="T11" fmla="*/ 6 h 22"/>
                  <a:gd name="T12" fmla="*/ 8 w 24"/>
                  <a:gd name="T13" fmla="*/ 6 h 22"/>
                  <a:gd name="T14" fmla="*/ 16 w 24"/>
                  <a:gd name="T15" fmla="*/ 2 h 22"/>
                  <a:gd name="T16" fmla="*/ 16 w 24"/>
                  <a:gd name="T17" fmla="*/ 4 h 22"/>
                  <a:gd name="T18" fmla="*/ 14 w 24"/>
                  <a:gd name="T19" fmla="*/ 4 h 22"/>
                  <a:gd name="T20" fmla="*/ 18 w 24"/>
                  <a:gd name="T21" fmla="*/ 15 h 22"/>
                  <a:gd name="T22" fmla="*/ 21 w 24"/>
                  <a:gd name="T23" fmla="*/ 2 h 22"/>
                  <a:gd name="T24" fmla="*/ 19 w 24"/>
                  <a:gd name="T25" fmla="*/ 2 h 22"/>
                  <a:gd name="T26" fmla="*/ 23 w 24"/>
                  <a:gd name="T27" fmla="*/ 0 h 22"/>
                  <a:gd name="T28" fmla="*/ 21 w 24"/>
                  <a:gd name="T29" fmla="*/ 0 h 22"/>
                  <a:gd name="T30" fmla="*/ 18 w 24"/>
                  <a:gd name="T31" fmla="*/ 17 h 22"/>
                  <a:gd name="T32" fmla="*/ 16 w 24"/>
                  <a:gd name="T33" fmla="*/ 19 h 22"/>
                  <a:gd name="T34" fmla="*/ 12 w 24"/>
                  <a:gd name="T35" fmla="*/ 10 h 22"/>
                  <a:gd name="T36" fmla="*/ 8 w 24"/>
                  <a:gd name="T37" fmla="*/ 21 h 22"/>
                  <a:gd name="T38" fmla="*/ 2 w 24"/>
                  <a:gd name="T39" fmla="*/ 8 h 22"/>
                  <a:gd name="T40" fmla="*/ 0 w 24"/>
                  <a:gd name="T41" fmla="*/ 8 h 22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4"/>
                  <a:gd name="T64" fmla="*/ 0 h 22"/>
                  <a:gd name="T65" fmla="*/ 24 w 24"/>
                  <a:gd name="T66" fmla="*/ 22 h 22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4" h="22">
                    <a:moveTo>
                      <a:pt x="0" y="8"/>
                    </a:moveTo>
                    <a:lnTo>
                      <a:pt x="6" y="6"/>
                    </a:lnTo>
                    <a:lnTo>
                      <a:pt x="4" y="6"/>
                    </a:lnTo>
                    <a:lnTo>
                      <a:pt x="10" y="17"/>
                    </a:lnTo>
                    <a:lnTo>
                      <a:pt x="12" y="10"/>
                    </a:lnTo>
                    <a:lnTo>
                      <a:pt x="10" y="6"/>
                    </a:lnTo>
                    <a:lnTo>
                      <a:pt x="8" y="6"/>
                    </a:lnTo>
                    <a:lnTo>
                      <a:pt x="16" y="2"/>
                    </a:lnTo>
                    <a:lnTo>
                      <a:pt x="16" y="4"/>
                    </a:lnTo>
                    <a:lnTo>
                      <a:pt x="14" y="4"/>
                    </a:lnTo>
                    <a:lnTo>
                      <a:pt x="18" y="15"/>
                    </a:lnTo>
                    <a:lnTo>
                      <a:pt x="21" y="2"/>
                    </a:lnTo>
                    <a:lnTo>
                      <a:pt x="19" y="2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18" y="17"/>
                    </a:lnTo>
                    <a:lnTo>
                      <a:pt x="16" y="19"/>
                    </a:lnTo>
                    <a:lnTo>
                      <a:pt x="12" y="10"/>
                    </a:lnTo>
                    <a:lnTo>
                      <a:pt x="8" y="21"/>
                    </a:lnTo>
                    <a:lnTo>
                      <a:pt x="2" y="8"/>
                    </a:lnTo>
                    <a:lnTo>
                      <a:pt x="0" y="8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68" name="Freeform 18"/>
              <p:cNvSpPr>
                <a:spLocks/>
              </p:cNvSpPr>
              <p:nvPr/>
            </p:nvSpPr>
            <p:spPr bwMode="auto">
              <a:xfrm>
                <a:off x="5126" y="3465"/>
                <a:ext cx="17" cy="22"/>
              </a:xfrm>
              <a:custGeom>
                <a:avLst/>
                <a:gdLst>
                  <a:gd name="T0" fmla="*/ 0 w 17"/>
                  <a:gd name="T1" fmla="*/ 2 h 22"/>
                  <a:gd name="T2" fmla="*/ 0 w 17"/>
                  <a:gd name="T3" fmla="*/ 4 h 22"/>
                  <a:gd name="T4" fmla="*/ 5 w 17"/>
                  <a:gd name="T5" fmla="*/ 4 h 22"/>
                  <a:gd name="T6" fmla="*/ 10 w 17"/>
                  <a:gd name="T7" fmla="*/ 2 h 22"/>
                  <a:gd name="T8" fmla="*/ 10 w 17"/>
                  <a:gd name="T9" fmla="*/ 0 h 22"/>
                  <a:gd name="T10" fmla="*/ 5 w 17"/>
                  <a:gd name="T11" fmla="*/ 0 h 22"/>
                  <a:gd name="T12" fmla="*/ 0 w 17"/>
                  <a:gd name="T13" fmla="*/ 0 h 22"/>
                  <a:gd name="T14" fmla="*/ 0 w 17"/>
                  <a:gd name="T15" fmla="*/ 2 h 22"/>
                  <a:gd name="T16" fmla="*/ 10 w 17"/>
                  <a:gd name="T17" fmla="*/ 4 h 22"/>
                  <a:gd name="T18" fmla="*/ 0 w 17"/>
                  <a:gd name="T19" fmla="*/ 6 h 22"/>
                  <a:gd name="T20" fmla="*/ 0 w 17"/>
                  <a:gd name="T21" fmla="*/ 21 h 22"/>
                  <a:gd name="T22" fmla="*/ 16 w 17"/>
                  <a:gd name="T23" fmla="*/ 19 h 22"/>
                  <a:gd name="T24" fmla="*/ 10 w 17"/>
                  <a:gd name="T25" fmla="*/ 19 h 22"/>
                  <a:gd name="T26" fmla="*/ 10 w 17"/>
                  <a:gd name="T27" fmla="*/ 4 h 22"/>
                  <a:gd name="T28" fmla="*/ 0 w 17"/>
                  <a:gd name="T29" fmla="*/ 2 h 2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7"/>
                  <a:gd name="T46" fmla="*/ 0 h 22"/>
                  <a:gd name="T47" fmla="*/ 17 w 17"/>
                  <a:gd name="T48" fmla="*/ 22 h 22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7" h="22">
                    <a:moveTo>
                      <a:pt x="0" y="2"/>
                    </a:moveTo>
                    <a:lnTo>
                      <a:pt x="0" y="4"/>
                    </a:lnTo>
                    <a:lnTo>
                      <a:pt x="5" y="4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10" y="4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6" y="19"/>
                    </a:lnTo>
                    <a:lnTo>
                      <a:pt x="10" y="19"/>
                    </a:lnTo>
                    <a:lnTo>
                      <a:pt x="10" y="4"/>
                    </a:lnTo>
                    <a:lnTo>
                      <a:pt x="0" y="2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69" name="Freeform 19"/>
              <p:cNvSpPr>
                <a:spLocks/>
              </p:cNvSpPr>
              <p:nvPr/>
            </p:nvSpPr>
            <p:spPr bwMode="auto">
              <a:xfrm>
                <a:off x="5132" y="3463"/>
                <a:ext cx="17" cy="22"/>
              </a:xfrm>
              <a:custGeom>
                <a:avLst/>
                <a:gdLst>
                  <a:gd name="T0" fmla="*/ 0 w 17"/>
                  <a:gd name="T1" fmla="*/ 6 h 22"/>
                  <a:gd name="T2" fmla="*/ 3 w 17"/>
                  <a:gd name="T3" fmla="*/ 6 h 22"/>
                  <a:gd name="T4" fmla="*/ 3 w 17"/>
                  <a:gd name="T5" fmla="*/ 2 h 22"/>
                  <a:gd name="T6" fmla="*/ 9 w 17"/>
                  <a:gd name="T7" fmla="*/ 0 h 22"/>
                  <a:gd name="T8" fmla="*/ 9 w 17"/>
                  <a:gd name="T9" fmla="*/ 4 h 22"/>
                  <a:gd name="T10" fmla="*/ 12 w 17"/>
                  <a:gd name="T11" fmla="*/ 4 h 22"/>
                  <a:gd name="T12" fmla="*/ 9 w 17"/>
                  <a:gd name="T13" fmla="*/ 4 h 22"/>
                  <a:gd name="T14" fmla="*/ 9 w 17"/>
                  <a:gd name="T15" fmla="*/ 18 h 22"/>
                  <a:gd name="T16" fmla="*/ 9 w 17"/>
                  <a:gd name="T17" fmla="*/ 19 h 22"/>
                  <a:gd name="T18" fmla="*/ 12 w 17"/>
                  <a:gd name="T19" fmla="*/ 19 h 22"/>
                  <a:gd name="T20" fmla="*/ 12 w 17"/>
                  <a:gd name="T21" fmla="*/ 18 h 22"/>
                  <a:gd name="T22" fmla="*/ 16 w 17"/>
                  <a:gd name="T23" fmla="*/ 16 h 22"/>
                  <a:gd name="T24" fmla="*/ 16 w 17"/>
                  <a:gd name="T25" fmla="*/ 12 h 22"/>
                  <a:gd name="T26" fmla="*/ 16 w 17"/>
                  <a:gd name="T27" fmla="*/ 16 h 22"/>
                  <a:gd name="T28" fmla="*/ 16 w 17"/>
                  <a:gd name="T29" fmla="*/ 18 h 22"/>
                  <a:gd name="T30" fmla="*/ 12 w 17"/>
                  <a:gd name="T31" fmla="*/ 19 h 22"/>
                  <a:gd name="T32" fmla="*/ 9 w 17"/>
                  <a:gd name="T33" fmla="*/ 19 h 22"/>
                  <a:gd name="T34" fmla="*/ 9 w 17"/>
                  <a:gd name="T35" fmla="*/ 21 h 22"/>
                  <a:gd name="T36" fmla="*/ 6 w 17"/>
                  <a:gd name="T37" fmla="*/ 21 h 22"/>
                  <a:gd name="T38" fmla="*/ 6 w 17"/>
                  <a:gd name="T39" fmla="*/ 19 h 22"/>
                  <a:gd name="T40" fmla="*/ 3 w 17"/>
                  <a:gd name="T41" fmla="*/ 19 h 22"/>
                  <a:gd name="T42" fmla="*/ 3 w 17"/>
                  <a:gd name="T43" fmla="*/ 18 h 22"/>
                  <a:gd name="T44" fmla="*/ 3 w 17"/>
                  <a:gd name="T45" fmla="*/ 6 h 22"/>
                  <a:gd name="T46" fmla="*/ 0 w 17"/>
                  <a:gd name="T47" fmla="*/ 6 h 2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7"/>
                  <a:gd name="T73" fmla="*/ 0 h 22"/>
                  <a:gd name="T74" fmla="*/ 17 w 17"/>
                  <a:gd name="T75" fmla="*/ 22 h 2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7" h="22">
                    <a:moveTo>
                      <a:pt x="0" y="6"/>
                    </a:moveTo>
                    <a:lnTo>
                      <a:pt x="3" y="6"/>
                    </a:lnTo>
                    <a:lnTo>
                      <a:pt x="3" y="2"/>
                    </a:lnTo>
                    <a:lnTo>
                      <a:pt x="9" y="0"/>
                    </a:lnTo>
                    <a:lnTo>
                      <a:pt x="9" y="4"/>
                    </a:lnTo>
                    <a:lnTo>
                      <a:pt x="12" y="4"/>
                    </a:lnTo>
                    <a:lnTo>
                      <a:pt x="9" y="4"/>
                    </a:lnTo>
                    <a:lnTo>
                      <a:pt x="9" y="18"/>
                    </a:lnTo>
                    <a:lnTo>
                      <a:pt x="9" y="19"/>
                    </a:lnTo>
                    <a:lnTo>
                      <a:pt x="12" y="19"/>
                    </a:lnTo>
                    <a:lnTo>
                      <a:pt x="12" y="18"/>
                    </a:lnTo>
                    <a:lnTo>
                      <a:pt x="16" y="16"/>
                    </a:lnTo>
                    <a:lnTo>
                      <a:pt x="16" y="12"/>
                    </a:lnTo>
                    <a:lnTo>
                      <a:pt x="16" y="16"/>
                    </a:lnTo>
                    <a:lnTo>
                      <a:pt x="16" y="18"/>
                    </a:lnTo>
                    <a:lnTo>
                      <a:pt x="12" y="19"/>
                    </a:lnTo>
                    <a:lnTo>
                      <a:pt x="9" y="19"/>
                    </a:lnTo>
                    <a:lnTo>
                      <a:pt x="9" y="21"/>
                    </a:lnTo>
                    <a:lnTo>
                      <a:pt x="6" y="21"/>
                    </a:lnTo>
                    <a:lnTo>
                      <a:pt x="6" y="19"/>
                    </a:lnTo>
                    <a:lnTo>
                      <a:pt x="3" y="19"/>
                    </a:lnTo>
                    <a:lnTo>
                      <a:pt x="3" y="18"/>
                    </a:lnTo>
                    <a:lnTo>
                      <a:pt x="3" y="6"/>
                    </a:lnTo>
                    <a:lnTo>
                      <a:pt x="0" y="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70" name="Freeform 20"/>
              <p:cNvSpPr>
                <a:spLocks/>
              </p:cNvSpPr>
              <p:nvPr/>
            </p:nvSpPr>
            <p:spPr bwMode="auto">
              <a:xfrm>
                <a:off x="5142" y="3463"/>
                <a:ext cx="17" cy="19"/>
              </a:xfrm>
              <a:custGeom>
                <a:avLst/>
                <a:gdLst>
                  <a:gd name="T0" fmla="*/ 16 w 17"/>
                  <a:gd name="T1" fmla="*/ 6 h 19"/>
                  <a:gd name="T2" fmla="*/ 13 w 17"/>
                  <a:gd name="T3" fmla="*/ 4 h 19"/>
                  <a:gd name="T4" fmla="*/ 13 w 17"/>
                  <a:gd name="T5" fmla="*/ 2 h 19"/>
                  <a:gd name="T6" fmla="*/ 13 w 17"/>
                  <a:gd name="T7" fmla="*/ 0 h 19"/>
                  <a:gd name="T8" fmla="*/ 10 w 17"/>
                  <a:gd name="T9" fmla="*/ 0 h 19"/>
                  <a:gd name="T10" fmla="*/ 7 w 17"/>
                  <a:gd name="T11" fmla="*/ 0 h 19"/>
                  <a:gd name="T12" fmla="*/ 7 w 17"/>
                  <a:gd name="T13" fmla="*/ 2 h 19"/>
                  <a:gd name="T14" fmla="*/ 4 w 17"/>
                  <a:gd name="T15" fmla="*/ 4 h 19"/>
                  <a:gd name="T16" fmla="*/ 4 w 17"/>
                  <a:gd name="T17" fmla="*/ 6 h 19"/>
                  <a:gd name="T18" fmla="*/ 4 w 17"/>
                  <a:gd name="T19" fmla="*/ 8 h 19"/>
                  <a:gd name="T20" fmla="*/ 4 w 17"/>
                  <a:gd name="T21" fmla="*/ 10 h 19"/>
                  <a:gd name="T22" fmla="*/ 4 w 17"/>
                  <a:gd name="T23" fmla="*/ 12 h 19"/>
                  <a:gd name="T24" fmla="*/ 4 w 17"/>
                  <a:gd name="T25" fmla="*/ 14 h 19"/>
                  <a:gd name="T26" fmla="*/ 4 w 17"/>
                  <a:gd name="T27" fmla="*/ 16 h 19"/>
                  <a:gd name="T28" fmla="*/ 7 w 17"/>
                  <a:gd name="T29" fmla="*/ 16 h 19"/>
                  <a:gd name="T30" fmla="*/ 10 w 17"/>
                  <a:gd name="T31" fmla="*/ 16 h 19"/>
                  <a:gd name="T32" fmla="*/ 13 w 17"/>
                  <a:gd name="T33" fmla="*/ 16 h 19"/>
                  <a:gd name="T34" fmla="*/ 13 w 17"/>
                  <a:gd name="T35" fmla="*/ 14 h 19"/>
                  <a:gd name="T36" fmla="*/ 16 w 17"/>
                  <a:gd name="T37" fmla="*/ 12 h 19"/>
                  <a:gd name="T38" fmla="*/ 16 w 17"/>
                  <a:gd name="T39" fmla="*/ 10 h 19"/>
                  <a:gd name="T40" fmla="*/ 16 w 17"/>
                  <a:gd name="T41" fmla="*/ 8 h 19"/>
                  <a:gd name="T42" fmla="*/ 16 w 17"/>
                  <a:gd name="T43" fmla="*/ 10 h 19"/>
                  <a:gd name="T44" fmla="*/ 16 w 17"/>
                  <a:gd name="T45" fmla="*/ 12 h 19"/>
                  <a:gd name="T46" fmla="*/ 16 w 17"/>
                  <a:gd name="T47" fmla="*/ 14 h 19"/>
                  <a:gd name="T48" fmla="*/ 13 w 17"/>
                  <a:gd name="T49" fmla="*/ 16 h 19"/>
                  <a:gd name="T50" fmla="*/ 10 w 17"/>
                  <a:gd name="T51" fmla="*/ 16 h 19"/>
                  <a:gd name="T52" fmla="*/ 10 w 17"/>
                  <a:gd name="T53" fmla="*/ 18 h 19"/>
                  <a:gd name="T54" fmla="*/ 7 w 17"/>
                  <a:gd name="T55" fmla="*/ 18 h 19"/>
                  <a:gd name="T56" fmla="*/ 4 w 17"/>
                  <a:gd name="T57" fmla="*/ 18 h 19"/>
                  <a:gd name="T58" fmla="*/ 2 w 17"/>
                  <a:gd name="T59" fmla="*/ 16 h 19"/>
                  <a:gd name="T60" fmla="*/ 0 w 17"/>
                  <a:gd name="T61" fmla="*/ 14 h 19"/>
                  <a:gd name="T62" fmla="*/ 0 w 17"/>
                  <a:gd name="T63" fmla="*/ 12 h 19"/>
                  <a:gd name="T64" fmla="*/ 0 w 17"/>
                  <a:gd name="T65" fmla="*/ 10 h 19"/>
                  <a:gd name="T66" fmla="*/ 0 w 17"/>
                  <a:gd name="T67" fmla="*/ 8 h 19"/>
                  <a:gd name="T68" fmla="*/ 2 w 17"/>
                  <a:gd name="T69" fmla="*/ 6 h 19"/>
                  <a:gd name="T70" fmla="*/ 2 w 17"/>
                  <a:gd name="T71" fmla="*/ 4 h 19"/>
                  <a:gd name="T72" fmla="*/ 4 w 17"/>
                  <a:gd name="T73" fmla="*/ 2 h 19"/>
                  <a:gd name="T74" fmla="*/ 7 w 17"/>
                  <a:gd name="T75" fmla="*/ 0 h 19"/>
                  <a:gd name="T76" fmla="*/ 10 w 17"/>
                  <a:gd name="T77" fmla="*/ 0 h 19"/>
                  <a:gd name="T78" fmla="*/ 13 w 17"/>
                  <a:gd name="T79" fmla="*/ 0 h 19"/>
                  <a:gd name="T80" fmla="*/ 16 w 17"/>
                  <a:gd name="T81" fmla="*/ 0 h 19"/>
                  <a:gd name="T82" fmla="*/ 16 w 17"/>
                  <a:gd name="T83" fmla="*/ 6 h 1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"/>
                  <a:gd name="T127" fmla="*/ 0 h 19"/>
                  <a:gd name="T128" fmla="*/ 17 w 17"/>
                  <a:gd name="T129" fmla="*/ 19 h 19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" h="19">
                    <a:moveTo>
                      <a:pt x="16" y="6"/>
                    </a:moveTo>
                    <a:lnTo>
                      <a:pt x="13" y="4"/>
                    </a:lnTo>
                    <a:lnTo>
                      <a:pt x="13" y="2"/>
                    </a:lnTo>
                    <a:lnTo>
                      <a:pt x="13" y="0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4" y="4"/>
                    </a:lnTo>
                    <a:lnTo>
                      <a:pt x="4" y="6"/>
                    </a:lnTo>
                    <a:lnTo>
                      <a:pt x="4" y="8"/>
                    </a:lnTo>
                    <a:lnTo>
                      <a:pt x="4" y="10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4" y="16"/>
                    </a:lnTo>
                    <a:lnTo>
                      <a:pt x="7" y="16"/>
                    </a:lnTo>
                    <a:lnTo>
                      <a:pt x="10" y="16"/>
                    </a:lnTo>
                    <a:lnTo>
                      <a:pt x="13" y="16"/>
                    </a:lnTo>
                    <a:lnTo>
                      <a:pt x="13" y="14"/>
                    </a:lnTo>
                    <a:lnTo>
                      <a:pt x="16" y="12"/>
                    </a:lnTo>
                    <a:lnTo>
                      <a:pt x="16" y="10"/>
                    </a:lnTo>
                    <a:lnTo>
                      <a:pt x="16" y="8"/>
                    </a:lnTo>
                    <a:lnTo>
                      <a:pt x="16" y="10"/>
                    </a:lnTo>
                    <a:lnTo>
                      <a:pt x="16" y="12"/>
                    </a:lnTo>
                    <a:lnTo>
                      <a:pt x="16" y="14"/>
                    </a:lnTo>
                    <a:lnTo>
                      <a:pt x="13" y="16"/>
                    </a:lnTo>
                    <a:lnTo>
                      <a:pt x="10" y="16"/>
                    </a:lnTo>
                    <a:lnTo>
                      <a:pt x="10" y="18"/>
                    </a:lnTo>
                    <a:lnTo>
                      <a:pt x="7" y="18"/>
                    </a:lnTo>
                    <a:lnTo>
                      <a:pt x="4" y="18"/>
                    </a:lnTo>
                    <a:lnTo>
                      <a:pt x="2" y="16"/>
                    </a:lnTo>
                    <a:lnTo>
                      <a:pt x="0" y="14"/>
                    </a:lnTo>
                    <a:lnTo>
                      <a:pt x="0" y="12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2" y="6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3" y="0"/>
                    </a:lnTo>
                    <a:lnTo>
                      <a:pt x="16" y="0"/>
                    </a:lnTo>
                    <a:lnTo>
                      <a:pt x="16" y="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71" name="Freeform 21"/>
              <p:cNvSpPr>
                <a:spLocks/>
              </p:cNvSpPr>
              <p:nvPr/>
            </p:nvSpPr>
            <p:spPr bwMode="auto">
              <a:xfrm>
                <a:off x="5155" y="3454"/>
                <a:ext cx="17" cy="24"/>
              </a:xfrm>
              <a:custGeom>
                <a:avLst/>
                <a:gdLst>
                  <a:gd name="T0" fmla="*/ 0 w 17"/>
                  <a:gd name="T1" fmla="*/ 2 h 24"/>
                  <a:gd name="T2" fmla="*/ 4 w 17"/>
                  <a:gd name="T3" fmla="*/ 0 h 24"/>
                  <a:gd name="T4" fmla="*/ 4 w 17"/>
                  <a:gd name="T5" fmla="*/ 7 h 24"/>
                  <a:gd name="T6" fmla="*/ 7 w 17"/>
                  <a:gd name="T7" fmla="*/ 7 h 24"/>
                  <a:gd name="T8" fmla="*/ 7 w 17"/>
                  <a:gd name="T9" fmla="*/ 5 h 24"/>
                  <a:gd name="T10" fmla="*/ 9 w 17"/>
                  <a:gd name="T11" fmla="*/ 5 h 24"/>
                  <a:gd name="T12" fmla="*/ 9 w 17"/>
                  <a:gd name="T13" fmla="*/ 4 h 24"/>
                  <a:gd name="T14" fmla="*/ 12 w 17"/>
                  <a:gd name="T15" fmla="*/ 4 h 24"/>
                  <a:gd name="T16" fmla="*/ 13 w 17"/>
                  <a:gd name="T17" fmla="*/ 4 h 24"/>
                  <a:gd name="T18" fmla="*/ 13 w 17"/>
                  <a:gd name="T19" fmla="*/ 5 h 24"/>
                  <a:gd name="T20" fmla="*/ 16 w 17"/>
                  <a:gd name="T21" fmla="*/ 5 h 24"/>
                  <a:gd name="T22" fmla="*/ 16 w 17"/>
                  <a:gd name="T23" fmla="*/ 7 h 24"/>
                  <a:gd name="T24" fmla="*/ 16 w 17"/>
                  <a:gd name="T25" fmla="*/ 19 h 24"/>
                  <a:gd name="T26" fmla="*/ 9 w 17"/>
                  <a:gd name="T27" fmla="*/ 21 h 24"/>
                  <a:gd name="T28" fmla="*/ 12 w 17"/>
                  <a:gd name="T29" fmla="*/ 19 h 24"/>
                  <a:gd name="T30" fmla="*/ 12 w 17"/>
                  <a:gd name="T31" fmla="*/ 7 h 24"/>
                  <a:gd name="T32" fmla="*/ 12 w 17"/>
                  <a:gd name="T33" fmla="*/ 5 h 24"/>
                  <a:gd name="T34" fmla="*/ 9 w 17"/>
                  <a:gd name="T35" fmla="*/ 5 h 24"/>
                  <a:gd name="T36" fmla="*/ 7 w 17"/>
                  <a:gd name="T37" fmla="*/ 5 h 24"/>
                  <a:gd name="T38" fmla="*/ 7 w 17"/>
                  <a:gd name="T39" fmla="*/ 7 h 24"/>
                  <a:gd name="T40" fmla="*/ 7 w 17"/>
                  <a:gd name="T41" fmla="*/ 9 h 24"/>
                  <a:gd name="T42" fmla="*/ 4 w 17"/>
                  <a:gd name="T43" fmla="*/ 9 h 24"/>
                  <a:gd name="T44" fmla="*/ 4 w 17"/>
                  <a:gd name="T45" fmla="*/ 11 h 24"/>
                  <a:gd name="T46" fmla="*/ 4 w 17"/>
                  <a:gd name="T47" fmla="*/ 21 h 24"/>
                  <a:gd name="T48" fmla="*/ 7 w 17"/>
                  <a:gd name="T49" fmla="*/ 21 h 24"/>
                  <a:gd name="T50" fmla="*/ 0 w 17"/>
                  <a:gd name="T51" fmla="*/ 23 h 24"/>
                  <a:gd name="T52" fmla="*/ 2 w 17"/>
                  <a:gd name="T53" fmla="*/ 23 h 24"/>
                  <a:gd name="T54" fmla="*/ 2 w 17"/>
                  <a:gd name="T55" fmla="*/ 2 h 24"/>
                  <a:gd name="T56" fmla="*/ 0 w 17"/>
                  <a:gd name="T57" fmla="*/ 4 h 24"/>
                  <a:gd name="T58" fmla="*/ 0 w 17"/>
                  <a:gd name="T59" fmla="*/ 2 h 2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17"/>
                  <a:gd name="T91" fmla="*/ 0 h 24"/>
                  <a:gd name="T92" fmla="*/ 17 w 17"/>
                  <a:gd name="T93" fmla="*/ 24 h 24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17" h="24">
                    <a:moveTo>
                      <a:pt x="0" y="2"/>
                    </a:moveTo>
                    <a:lnTo>
                      <a:pt x="4" y="0"/>
                    </a:lnTo>
                    <a:lnTo>
                      <a:pt x="4" y="7"/>
                    </a:lnTo>
                    <a:lnTo>
                      <a:pt x="7" y="7"/>
                    </a:lnTo>
                    <a:lnTo>
                      <a:pt x="7" y="5"/>
                    </a:lnTo>
                    <a:lnTo>
                      <a:pt x="9" y="5"/>
                    </a:lnTo>
                    <a:lnTo>
                      <a:pt x="9" y="4"/>
                    </a:lnTo>
                    <a:lnTo>
                      <a:pt x="12" y="4"/>
                    </a:lnTo>
                    <a:lnTo>
                      <a:pt x="13" y="4"/>
                    </a:lnTo>
                    <a:lnTo>
                      <a:pt x="13" y="5"/>
                    </a:lnTo>
                    <a:lnTo>
                      <a:pt x="16" y="5"/>
                    </a:lnTo>
                    <a:lnTo>
                      <a:pt x="16" y="7"/>
                    </a:lnTo>
                    <a:lnTo>
                      <a:pt x="16" y="19"/>
                    </a:lnTo>
                    <a:lnTo>
                      <a:pt x="9" y="21"/>
                    </a:lnTo>
                    <a:lnTo>
                      <a:pt x="12" y="19"/>
                    </a:lnTo>
                    <a:lnTo>
                      <a:pt x="12" y="7"/>
                    </a:lnTo>
                    <a:lnTo>
                      <a:pt x="12" y="5"/>
                    </a:lnTo>
                    <a:lnTo>
                      <a:pt x="9" y="5"/>
                    </a:lnTo>
                    <a:lnTo>
                      <a:pt x="7" y="5"/>
                    </a:lnTo>
                    <a:lnTo>
                      <a:pt x="7" y="7"/>
                    </a:lnTo>
                    <a:lnTo>
                      <a:pt x="7" y="9"/>
                    </a:lnTo>
                    <a:lnTo>
                      <a:pt x="4" y="9"/>
                    </a:lnTo>
                    <a:lnTo>
                      <a:pt x="4" y="11"/>
                    </a:lnTo>
                    <a:lnTo>
                      <a:pt x="4" y="21"/>
                    </a:lnTo>
                    <a:lnTo>
                      <a:pt x="7" y="21"/>
                    </a:lnTo>
                    <a:lnTo>
                      <a:pt x="0" y="23"/>
                    </a:lnTo>
                    <a:lnTo>
                      <a:pt x="2" y="23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2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72" name="Freeform 22"/>
              <p:cNvSpPr>
                <a:spLocks/>
              </p:cNvSpPr>
              <p:nvPr/>
            </p:nvSpPr>
            <p:spPr bwMode="auto">
              <a:xfrm>
                <a:off x="5184" y="3444"/>
                <a:ext cx="17" cy="24"/>
              </a:xfrm>
              <a:custGeom>
                <a:avLst/>
                <a:gdLst>
                  <a:gd name="T0" fmla="*/ 0 w 17"/>
                  <a:gd name="T1" fmla="*/ 8 h 24"/>
                  <a:gd name="T2" fmla="*/ 3 w 17"/>
                  <a:gd name="T3" fmla="*/ 6 h 24"/>
                  <a:gd name="T4" fmla="*/ 3 w 17"/>
                  <a:gd name="T5" fmla="*/ 4 h 24"/>
                  <a:gd name="T6" fmla="*/ 7 w 17"/>
                  <a:gd name="T7" fmla="*/ 4 h 24"/>
                  <a:gd name="T8" fmla="*/ 7 w 17"/>
                  <a:gd name="T9" fmla="*/ 2 h 24"/>
                  <a:gd name="T10" fmla="*/ 8 w 17"/>
                  <a:gd name="T11" fmla="*/ 2 h 24"/>
                  <a:gd name="T12" fmla="*/ 8 w 17"/>
                  <a:gd name="T13" fmla="*/ 0 h 24"/>
                  <a:gd name="T14" fmla="*/ 12 w 17"/>
                  <a:gd name="T15" fmla="*/ 0 h 24"/>
                  <a:gd name="T16" fmla="*/ 12 w 17"/>
                  <a:gd name="T17" fmla="*/ 21 h 24"/>
                  <a:gd name="T18" fmla="*/ 16 w 17"/>
                  <a:gd name="T19" fmla="*/ 21 h 24"/>
                  <a:gd name="T20" fmla="*/ 3 w 17"/>
                  <a:gd name="T21" fmla="*/ 23 h 24"/>
                  <a:gd name="T22" fmla="*/ 7 w 17"/>
                  <a:gd name="T23" fmla="*/ 21 h 24"/>
                  <a:gd name="T24" fmla="*/ 7 w 17"/>
                  <a:gd name="T25" fmla="*/ 4 h 24"/>
                  <a:gd name="T26" fmla="*/ 3 w 17"/>
                  <a:gd name="T27" fmla="*/ 6 h 24"/>
                  <a:gd name="T28" fmla="*/ 0 w 17"/>
                  <a:gd name="T29" fmla="*/ 8 h 24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7"/>
                  <a:gd name="T46" fmla="*/ 0 h 24"/>
                  <a:gd name="T47" fmla="*/ 17 w 17"/>
                  <a:gd name="T48" fmla="*/ 24 h 24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7" h="24">
                    <a:moveTo>
                      <a:pt x="0" y="8"/>
                    </a:moveTo>
                    <a:lnTo>
                      <a:pt x="3" y="6"/>
                    </a:lnTo>
                    <a:lnTo>
                      <a:pt x="3" y="4"/>
                    </a:lnTo>
                    <a:lnTo>
                      <a:pt x="7" y="4"/>
                    </a:lnTo>
                    <a:lnTo>
                      <a:pt x="7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12" y="0"/>
                    </a:lnTo>
                    <a:lnTo>
                      <a:pt x="12" y="21"/>
                    </a:lnTo>
                    <a:lnTo>
                      <a:pt x="16" y="21"/>
                    </a:lnTo>
                    <a:lnTo>
                      <a:pt x="3" y="23"/>
                    </a:lnTo>
                    <a:lnTo>
                      <a:pt x="7" y="21"/>
                    </a:lnTo>
                    <a:lnTo>
                      <a:pt x="7" y="4"/>
                    </a:lnTo>
                    <a:lnTo>
                      <a:pt x="3" y="6"/>
                    </a:lnTo>
                    <a:lnTo>
                      <a:pt x="0" y="8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73" name="Freeform 23"/>
              <p:cNvSpPr>
                <a:spLocks/>
              </p:cNvSpPr>
              <p:nvPr/>
            </p:nvSpPr>
            <p:spPr bwMode="auto">
              <a:xfrm>
                <a:off x="5193" y="3440"/>
                <a:ext cx="17" cy="24"/>
              </a:xfrm>
              <a:custGeom>
                <a:avLst/>
                <a:gdLst>
                  <a:gd name="T0" fmla="*/ 10 w 17"/>
                  <a:gd name="T1" fmla="*/ 12 h 24"/>
                  <a:gd name="T2" fmla="*/ 12 w 17"/>
                  <a:gd name="T3" fmla="*/ 14 h 24"/>
                  <a:gd name="T4" fmla="*/ 12 w 17"/>
                  <a:gd name="T5" fmla="*/ 18 h 24"/>
                  <a:gd name="T6" fmla="*/ 10 w 17"/>
                  <a:gd name="T7" fmla="*/ 21 h 24"/>
                  <a:gd name="T8" fmla="*/ 6 w 17"/>
                  <a:gd name="T9" fmla="*/ 21 h 24"/>
                  <a:gd name="T10" fmla="*/ 4 w 17"/>
                  <a:gd name="T11" fmla="*/ 19 h 24"/>
                  <a:gd name="T12" fmla="*/ 4 w 17"/>
                  <a:gd name="T13" fmla="*/ 16 h 24"/>
                  <a:gd name="T14" fmla="*/ 6 w 17"/>
                  <a:gd name="T15" fmla="*/ 14 h 24"/>
                  <a:gd name="T16" fmla="*/ 8 w 17"/>
                  <a:gd name="T17" fmla="*/ 12 h 24"/>
                  <a:gd name="T18" fmla="*/ 6 w 17"/>
                  <a:gd name="T19" fmla="*/ 0 h 24"/>
                  <a:gd name="T20" fmla="*/ 4 w 17"/>
                  <a:gd name="T21" fmla="*/ 2 h 24"/>
                  <a:gd name="T22" fmla="*/ 2 w 17"/>
                  <a:gd name="T23" fmla="*/ 4 h 24"/>
                  <a:gd name="T24" fmla="*/ 2 w 17"/>
                  <a:gd name="T25" fmla="*/ 8 h 24"/>
                  <a:gd name="T26" fmla="*/ 2 w 17"/>
                  <a:gd name="T27" fmla="*/ 12 h 24"/>
                  <a:gd name="T28" fmla="*/ 6 w 17"/>
                  <a:gd name="T29" fmla="*/ 12 h 24"/>
                  <a:gd name="T30" fmla="*/ 4 w 17"/>
                  <a:gd name="T31" fmla="*/ 14 h 24"/>
                  <a:gd name="T32" fmla="*/ 2 w 17"/>
                  <a:gd name="T33" fmla="*/ 16 h 24"/>
                  <a:gd name="T34" fmla="*/ 0 w 17"/>
                  <a:gd name="T35" fmla="*/ 19 h 24"/>
                  <a:gd name="T36" fmla="*/ 2 w 17"/>
                  <a:gd name="T37" fmla="*/ 23 h 24"/>
                  <a:gd name="T38" fmla="*/ 6 w 17"/>
                  <a:gd name="T39" fmla="*/ 23 h 24"/>
                  <a:gd name="T40" fmla="*/ 10 w 17"/>
                  <a:gd name="T41" fmla="*/ 21 h 24"/>
                  <a:gd name="T42" fmla="*/ 14 w 17"/>
                  <a:gd name="T43" fmla="*/ 19 h 24"/>
                  <a:gd name="T44" fmla="*/ 16 w 17"/>
                  <a:gd name="T45" fmla="*/ 18 h 24"/>
                  <a:gd name="T46" fmla="*/ 16 w 17"/>
                  <a:gd name="T47" fmla="*/ 14 h 24"/>
                  <a:gd name="T48" fmla="*/ 14 w 17"/>
                  <a:gd name="T49" fmla="*/ 12 h 24"/>
                  <a:gd name="T50" fmla="*/ 12 w 17"/>
                  <a:gd name="T51" fmla="*/ 10 h 24"/>
                  <a:gd name="T52" fmla="*/ 12 w 17"/>
                  <a:gd name="T53" fmla="*/ 10 h 24"/>
                  <a:gd name="T54" fmla="*/ 14 w 17"/>
                  <a:gd name="T55" fmla="*/ 8 h 24"/>
                  <a:gd name="T56" fmla="*/ 16 w 17"/>
                  <a:gd name="T57" fmla="*/ 4 h 24"/>
                  <a:gd name="T58" fmla="*/ 14 w 17"/>
                  <a:gd name="T59" fmla="*/ 2 h 24"/>
                  <a:gd name="T60" fmla="*/ 12 w 17"/>
                  <a:gd name="T61" fmla="*/ 0 h 24"/>
                  <a:gd name="T62" fmla="*/ 8 w 17"/>
                  <a:gd name="T63" fmla="*/ 0 h 24"/>
                  <a:gd name="T64" fmla="*/ 10 w 17"/>
                  <a:gd name="T65" fmla="*/ 2 h 24"/>
                  <a:gd name="T66" fmla="*/ 12 w 17"/>
                  <a:gd name="T67" fmla="*/ 4 h 24"/>
                  <a:gd name="T68" fmla="*/ 12 w 17"/>
                  <a:gd name="T69" fmla="*/ 8 h 24"/>
                  <a:gd name="T70" fmla="*/ 10 w 17"/>
                  <a:gd name="T71" fmla="*/ 10 h 24"/>
                  <a:gd name="T72" fmla="*/ 6 w 17"/>
                  <a:gd name="T73" fmla="*/ 12 h 24"/>
                  <a:gd name="T74" fmla="*/ 4 w 17"/>
                  <a:gd name="T75" fmla="*/ 10 h 24"/>
                  <a:gd name="T76" fmla="*/ 4 w 17"/>
                  <a:gd name="T77" fmla="*/ 6 h 24"/>
                  <a:gd name="T78" fmla="*/ 6 w 17"/>
                  <a:gd name="T79" fmla="*/ 4 h 24"/>
                  <a:gd name="T80" fmla="*/ 8 w 17"/>
                  <a:gd name="T81" fmla="*/ 2 h 24"/>
                  <a:gd name="T82" fmla="*/ 8 w 17"/>
                  <a:gd name="T83" fmla="*/ 12 h 2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"/>
                  <a:gd name="T127" fmla="*/ 0 h 24"/>
                  <a:gd name="T128" fmla="*/ 17 w 17"/>
                  <a:gd name="T129" fmla="*/ 24 h 2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" h="24">
                    <a:moveTo>
                      <a:pt x="8" y="12"/>
                    </a:moveTo>
                    <a:lnTo>
                      <a:pt x="10" y="12"/>
                    </a:lnTo>
                    <a:lnTo>
                      <a:pt x="12" y="12"/>
                    </a:lnTo>
                    <a:lnTo>
                      <a:pt x="12" y="14"/>
                    </a:lnTo>
                    <a:lnTo>
                      <a:pt x="12" y="16"/>
                    </a:lnTo>
                    <a:lnTo>
                      <a:pt x="12" y="18"/>
                    </a:lnTo>
                    <a:lnTo>
                      <a:pt x="12" y="19"/>
                    </a:lnTo>
                    <a:lnTo>
                      <a:pt x="10" y="21"/>
                    </a:lnTo>
                    <a:lnTo>
                      <a:pt x="8" y="21"/>
                    </a:lnTo>
                    <a:lnTo>
                      <a:pt x="6" y="21"/>
                    </a:lnTo>
                    <a:lnTo>
                      <a:pt x="4" y="21"/>
                    </a:lnTo>
                    <a:lnTo>
                      <a:pt x="4" y="19"/>
                    </a:lnTo>
                    <a:lnTo>
                      <a:pt x="4" y="18"/>
                    </a:lnTo>
                    <a:lnTo>
                      <a:pt x="4" y="16"/>
                    </a:lnTo>
                    <a:lnTo>
                      <a:pt x="4" y="14"/>
                    </a:lnTo>
                    <a:lnTo>
                      <a:pt x="6" y="14"/>
                    </a:lnTo>
                    <a:lnTo>
                      <a:pt x="6" y="12"/>
                    </a:lnTo>
                    <a:lnTo>
                      <a:pt x="8" y="1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2"/>
                    </a:lnTo>
                    <a:lnTo>
                      <a:pt x="4" y="2"/>
                    </a:lnTo>
                    <a:lnTo>
                      <a:pt x="4" y="4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2" y="10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6" y="12"/>
                    </a:lnTo>
                    <a:lnTo>
                      <a:pt x="4" y="12"/>
                    </a:lnTo>
                    <a:lnTo>
                      <a:pt x="4" y="14"/>
                    </a:lnTo>
                    <a:lnTo>
                      <a:pt x="2" y="14"/>
                    </a:lnTo>
                    <a:lnTo>
                      <a:pt x="2" y="16"/>
                    </a:lnTo>
                    <a:lnTo>
                      <a:pt x="0" y="18"/>
                    </a:lnTo>
                    <a:lnTo>
                      <a:pt x="0" y="19"/>
                    </a:lnTo>
                    <a:lnTo>
                      <a:pt x="2" y="21"/>
                    </a:lnTo>
                    <a:lnTo>
                      <a:pt x="2" y="23"/>
                    </a:lnTo>
                    <a:lnTo>
                      <a:pt x="4" y="23"/>
                    </a:lnTo>
                    <a:lnTo>
                      <a:pt x="6" y="23"/>
                    </a:lnTo>
                    <a:lnTo>
                      <a:pt x="8" y="23"/>
                    </a:lnTo>
                    <a:lnTo>
                      <a:pt x="10" y="21"/>
                    </a:lnTo>
                    <a:lnTo>
                      <a:pt x="12" y="21"/>
                    </a:lnTo>
                    <a:lnTo>
                      <a:pt x="14" y="19"/>
                    </a:lnTo>
                    <a:lnTo>
                      <a:pt x="14" y="18"/>
                    </a:lnTo>
                    <a:lnTo>
                      <a:pt x="16" y="18"/>
                    </a:lnTo>
                    <a:lnTo>
                      <a:pt x="16" y="16"/>
                    </a:lnTo>
                    <a:lnTo>
                      <a:pt x="16" y="14"/>
                    </a:lnTo>
                    <a:lnTo>
                      <a:pt x="16" y="12"/>
                    </a:lnTo>
                    <a:lnTo>
                      <a:pt x="14" y="12"/>
                    </a:lnTo>
                    <a:lnTo>
                      <a:pt x="14" y="10"/>
                    </a:lnTo>
                    <a:lnTo>
                      <a:pt x="12" y="10"/>
                    </a:lnTo>
                    <a:lnTo>
                      <a:pt x="10" y="10"/>
                    </a:lnTo>
                    <a:lnTo>
                      <a:pt x="12" y="10"/>
                    </a:lnTo>
                    <a:lnTo>
                      <a:pt x="12" y="8"/>
                    </a:lnTo>
                    <a:lnTo>
                      <a:pt x="14" y="8"/>
                    </a:lnTo>
                    <a:lnTo>
                      <a:pt x="14" y="6"/>
                    </a:lnTo>
                    <a:lnTo>
                      <a:pt x="16" y="4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10" y="0"/>
                    </a:lnTo>
                    <a:lnTo>
                      <a:pt x="10" y="2"/>
                    </a:lnTo>
                    <a:lnTo>
                      <a:pt x="12" y="2"/>
                    </a:lnTo>
                    <a:lnTo>
                      <a:pt x="12" y="4"/>
                    </a:lnTo>
                    <a:lnTo>
                      <a:pt x="12" y="6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10" y="10"/>
                    </a:lnTo>
                    <a:lnTo>
                      <a:pt x="8" y="10"/>
                    </a:lnTo>
                    <a:lnTo>
                      <a:pt x="6" y="12"/>
                    </a:lnTo>
                    <a:lnTo>
                      <a:pt x="6" y="10"/>
                    </a:lnTo>
                    <a:lnTo>
                      <a:pt x="4" y="10"/>
                    </a:lnTo>
                    <a:lnTo>
                      <a:pt x="4" y="8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0"/>
                    </a:lnTo>
                    <a:lnTo>
                      <a:pt x="8" y="12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74" name="Freeform 24"/>
              <p:cNvSpPr>
                <a:spLocks/>
              </p:cNvSpPr>
              <p:nvPr/>
            </p:nvSpPr>
            <p:spPr bwMode="auto">
              <a:xfrm>
                <a:off x="5211" y="3435"/>
                <a:ext cx="17" cy="24"/>
              </a:xfrm>
              <a:custGeom>
                <a:avLst/>
                <a:gdLst>
                  <a:gd name="T0" fmla="*/ 6 w 17"/>
                  <a:gd name="T1" fmla="*/ 1 h 24"/>
                  <a:gd name="T2" fmla="*/ 8 w 17"/>
                  <a:gd name="T3" fmla="*/ 1 h 24"/>
                  <a:gd name="T4" fmla="*/ 11 w 17"/>
                  <a:gd name="T5" fmla="*/ 1 h 24"/>
                  <a:gd name="T6" fmla="*/ 11 w 17"/>
                  <a:gd name="T7" fmla="*/ 3 h 24"/>
                  <a:gd name="T8" fmla="*/ 11 w 17"/>
                  <a:gd name="T9" fmla="*/ 5 h 24"/>
                  <a:gd name="T10" fmla="*/ 11 w 17"/>
                  <a:gd name="T11" fmla="*/ 7 h 24"/>
                  <a:gd name="T12" fmla="*/ 11 w 17"/>
                  <a:gd name="T13" fmla="*/ 11 h 24"/>
                  <a:gd name="T14" fmla="*/ 11 w 17"/>
                  <a:gd name="T15" fmla="*/ 13 h 24"/>
                  <a:gd name="T16" fmla="*/ 11 w 17"/>
                  <a:gd name="T17" fmla="*/ 15 h 24"/>
                  <a:gd name="T18" fmla="*/ 11 w 17"/>
                  <a:gd name="T19" fmla="*/ 17 h 24"/>
                  <a:gd name="T20" fmla="*/ 11 w 17"/>
                  <a:gd name="T21" fmla="*/ 19 h 24"/>
                  <a:gd name="T22" fmla="*/ 8 w 17"/>
                  <a:gd name="T23" fmla="*/ 21 h 24"/>
                  <a:gd name="T24" fmla="*/ 8 w 17"/>
                  <a:gd name="T25" fmla="*/ 23 h 24"/>
                  <a:gd name="T26" fmla="*/ 6 w 17"/>
                  <a:gd name="T27" fmla="*/ 23 h 24"/>
                  <a:gd name="T28" fmla="*/ 3 w 17"/>
                  <a:gd name="T29" fmla="*/ 23 h 24"/>
                  <a:gd name="T30" fmla="*/ 3 w 17"/>
                  <a:gd name="T31" fmla="*/ 21 h 24"/>
                  <a:gd name="T32" fmla="*/ 3 w 17"/>
                  <a:gd name="T33" fmla="*/ 19 h 24"/>
                  <a:gd name="T34" fmla="*/ 1 w 17"/>
                  <a:gd name="T35" fmla="*/ 15 h 24"/>
                  <a:gd name="T36" fmla="*/ 1 w 17"/>
                  <a:gd name="T37" fmla="*/ 13 h 24"/>
                  <a:gd name="T38" fmla="*/ 1 w 17"/>
                  <a:gd name="T39" fmla="*/ 9 h 24"/>
                  <a:gd name="T40" fmla="*/ 3 w 17"/>
                  <a:gd name="T41" fmla="*/ 7 h 24"/>
                  <a:gd name="T42" fmla="*/ 3 w 17"/>
                  <a:gd name="T43" fmla="*/ 5 h 24"/>
                  <a:gd name="T44" fmla="*/ 3 w 17"/>
                  <a:gd name="T45" fmla="*/ 3 h 24"/>
                  <a:gd name="T46" fmla="*/ 3 w 17"/>
                  <a:gd name="T47" fmla="*/ 1 h 24"/>
                  <a:gd name="T48" fmla="*/ 6 w 17"/>
                  <a:gd name="T49" fmla="*/ 1 h 24"/>
                  <a:gd name="T50" fmla="*/ 6 w 17"/>
                  <a:gd name="T51" fmla="*/ 0 h 24"/>
                  <a:gd name="T52" fmla="*/ 3 w 17"/>
                  <a:gd name="T53" fmla="*/ 1 h 24"/>
                  <a:gd name="T54" fmla="*/ 1 w 17"/>
                  <a:gd name="T55" fmla="*/ 3 h 24"/>
                  <a:gd name="T56" fmla="*/ 1 w 17"/>
                  <a:gd name="T57" fmla="*/ 5 h 24"/>
                  <a:gd name="T58" fmla="*/ 0 w 17"/>
                  <a:gd name="T59" fmla="*/ 7 h 24"/>
                  <a:gd name="T60" fmla="*/ 0 w 17"/>
                  <a:gd name="T61" fmla="*/ 9 h 24"/>
                  <a:gd name="T62" fmla="*/ 0 w 17"/>
                  <a:gd name="T63" fmla="*/ 11 h 24"/>
                  <a:gd name="T64" fmla="*/ 0 w 17"/>
                  <a:gd name="T65" fmla="*/ 13 h 24"/>
                  <a:gd name="T66" fmla="*/ 0 w 17"/>
                  <a:gd name="T67" fmla="*/ 17 h 24"/>
                  <a:gd name="T68" fmla="*/ 0 w 17"/>
                  <a:gd name="T69" fmla="*/ 19 h 24"/>
                  <a:gd name="T70" fmla="*/ 0 w 17"/>
                  <a:gd name="T71" fmla="*/ 21 h 24"/>
                  <a:gd name="T72" fmla="*/ 1 w 17"/>
                  <a:gd name="T73" fmla="*/ 21 h 24"/>
                  <a:gd name="T74" fmla="*/ 1 w 17"/>
                  <a:gd name="T75" fmla="*/ 23 h 24"/>
                  <a:gd name="T76" fmla="*/ 3 w 17"/>
                  <a:gd name="T77" fmla="*/ 23 h 24"/>
                  <a:gd name="T78" fmla="*/ 6 w 17"/>
                  <a:gd name="T79" fmla="*/ 23 h 24"/>
                  <a:gd name="T80" fmla="*/ 8 w 17"/>
                  <a:gd name="T81" fmla="*/ 23 h 24"/>
                  <a:gd name="T82" fmla="*/ 11 w 17"/>
                  <a:gd name="T83" fmla="*/ 21 h 24"/>
                  <a:gd name="T84" fmla="*/ 11 w 17"/>
                  <a:gd name="T85" fmla="*/ 19 h 24"/>
                  <a:gd name="T86" fmla="*/ 13 w 17"/>
                  <a:gd name="T87" fmla="*/ 19 h 24"/>
                  <a:gd name="T88" fmla="*/ 13 w 17"/>
                  <a:gd name="T89" fmla="*/ 17 h 24"/>
                  <a:gd name="T90" fmla="*/ 16 w 17"/>
                  <a:gd name="T91" fmla="*/ 15 h 24"/>
                  <a:gd name="T92" fmla="*/ 16 w 17"/>
                  <a:gd name="T93" fmla="*/ 11 h 24"/>
                  <a:gd name="T94" fmla="*/ 16 w 17"/>
                  <a:gd name="T95" fmla="*/ 9 h 24"/>
                  <a:gd name="T96" fmla="*/ 16 w 17"/>
                  <a:gd name="T97" fmla="*/ 7 h 24"/>
                  <a:gd name="T98" fmla="*/ 16 w 17"/>
                  <a:gd name="T99" fmla="*/ 5 h 24"/>
                  <a:gd name="T100" fmla="*/ 13 w 17"/>
                  <a:gd name="T101" fmla="*/ 3 h 24"/>
                  <a:gd name="T102" fmla="*/ 13 w 17"/>
                  <a:gd name="T103" fmla="*/ 1 h 24"/>
                  <a:gd name="T104" fmla="*/ 11 w 17"/>
                  <a:gd name="T105" fmla="*/ 1 h 24"/>
                  <a:gd name="T106" fmla="*/ 11 w 17"/>
                  <a:gd name="T107" fmla="*/ 0 h 24"/>
                  <a:gd name="T108" fmla="*/ 8 w 17"/>
                  <a:gd name="T109" fmla="*/ 0 h 24"/>
                  <a:gd name="T110" fmla="*/ 6 w 17"/>
                  <a:gd name="T111" fmla="*/ 0 h 24"/>
                  <a:gd name="T112" fmla="*/ 6 w 17"/>
                  <a:gd name="T113" fmla="*/ 1 h 2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7"/>
                  <a:gd name="T172" fmla="*/ 0 h 24"/>
                  <a:gd name="T173" fmla="*/ 17 w 17"/>
                  <a:gd name="T174" fmla="*/ 24 h 24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7" h="24">
                    <a:moveTo>
                      <a:pt x="6" y="1"/>
                    </a:moveTo>
                    <a:lnTo>
                      <a:pt x="8" y="1"/>
                    </a:lnTo>
                    <a:lnTo>
                      <a:pt x="11" y="1"/>
                    </a:lnTo>
                    <a:lnTo>
                      <a:pt x="11" y="3"/>
                    </a:lnTo>
                    <a:lnTo>
                      <a:pt x="11" y="5"/>
                    </a:lnTo>
                    <a:lnTo>
                      <a:pt x="11" y="7"/>
                    </a:lnTo>
                    <a:lnTo>
                      <a:pt x="11" y="11"/>
                    </a:lnTo>
                    <a:lnTo>
                      <a:pt x="11" y="13"/>
                    </a:lnTo>
                    <a:lnTo>
                      <a:pt x="11" y="15"/>
                    </a:lnTo>
                    <a:lnTo>
                      <a:pt x="11" y="17"/>
                    </a:lnTo>
                    <a:lnTo>
                      <a:pt x="11" y="19"/>
                    </a:lnTo>
                    <a:lnTo>
                      <a:pt x="8" y="21"/>
                    </a:lnTo>
                    <a:lnTo>
                      <a:pt x="8" y="23"/>
                    </a:lnTo>
                    <a:lnTo>
                      <a:pt x="6" y="23"/>
                    </a:lnTo>
                    <a:lnTo>
                      <a:pt x="3" y="23"/>
                    </a:lnTo>
                    <a:lnTo>
                      <a:pt x="3" y="21"/>
                    </a:lnTo>
                    <a:lnTo>
                      <a:pt x="3" y="19"/>
                    </a:lnTo>
                    <a:lnTo>
                      <a:pt x="1" y="15"/>
                    </a:lnTo>
                    <a:lnTo>
                      <a:pt x="1" y="13"/>
                    </a:lnTo>
                    <a:lnTo>
                      <a:pt x="1" y="9"/>
                    </a:lnTo>
                    <a:lnTo>
                      <a:pt x="3" y="7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3" y="1"/>
                    </a:lnTo>
                    <a:lnTo>
                      <a:pt x="6" y="1"/>
                    </a:lnTo>
                    <a:lnTo>
                      <a:pt x="6" y="0"/>
                    </a:lnTo>
                    <a:lnTo>
                      <a:pt x="3" y="1"/>
                    </a:lnTo>
                    <a:lnTo>
                      <a:pt x="1" y="3"/>
                    </a:lnTo>
                    <a:lnTo>
                      <a:pt x="1" y="5"/>
                    </a:lnTo>
                    <a:lnTo>
                      <a:pt x="0" y="7"/>
                    </a:lnTo>
                    <a:lnTo>
                      <a:pt x="0" y="9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0" y="17"/>
                    </a:lnTo>
                    <a:lnTo>
                      <a:pt x="0" y="19"/>
                    </a:lnTo>
                    <a:lnTo>
                      <a:pt x="0" y="21"/>
                    </a:lnTo>
                    <a:lnTo>
                      <a:pt x="1" y="21"/>
                    </a:lnTo>
                    <a:lnTo>
                      <a:pt x="1" y="23"/>
                    </a:lnTo>
                    <a:lnTo>
                      <a:pt x="3" y="23"/>
                    </a:lnTo>
                    <a:lnTo>
                      <a:pt x="6" y="23"/>
                    </a:lnTo>
                    <a:lnTo>
                      <a:pt x="8" y="23"/>
                    </a:lnTo>
                    <a:lnTo>
                      <a:pt x="11" y="21"/>
                    </a:lnTo>
                    <a:lnTo>
                      <a:pt x="11" y="19"/>
                    </a:lnTo>
                    <a:lnTo>
                      <a:pt x="13" y="19"/>
                    </a:lnTo>
                    <a:lnTo>
                      <a:pt x="13" y="17"/>
                    </a:lnTo>
                    <a:lnTo>
                      <a:pt x="16" y="15"/>
                    </a:lnTo>
                    <a:lnTo>
                      <a:pt x="16" y="11"/>
                    </a:lnTo>
                    <a:lnTo>
                      <a:pt x="16" y="9"/>
                    </a:lnTo>
                    <a:lnTo>
                      <a:pt x="16" y="7"/>
                    </a:lnTo>
                    <a:lnTo>
                      <a:pt x="16" y="5"/>
                    </a:lnTo>
                    <a:lnTo>
                      <a:pt x="13" y="3"/>
                    </a:lnTo>
                    <a:lnTo>
                      <a:pt x="13" y="1"/>
                    </a:lnTo>
                    <a:lnTo>
                      <a:pt x="11" y="1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1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75" name="Freeform 25"/>
              <p:cNvSpPr>
                <a:spLocks/>
              </p:cNvSpPr>
              <p:nvPr/>
            </p:nvSpPr>
            <p:spPr bwMode="auto">
              <a:xfrm>
                <a:off x="4943" y="3567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7 h 24"/>
                  <a:gd name="T4" fmla="*/ 0 w 22"/>
                  <a:gd name="T5" fmla="*/ 23 h 24"/>
                  <a:gd name="T6" fmla="*/ 3 w 22"/>
                  <a:gd name="T7" fmla="*/ 23 h 24"/>
                  <a:gd name="T8" fmla="*/ 7 w 22"/>
                  <a:gd name="T9" fmla="*/ 23 h 24"/>
                  <a:gd name="T10" fmla="*/ 15 w 22"/>
                  <a:gd name="T11" fmla="*/ 21 h 24"/>
                  <a:gd name="T12" fmla="*/ 15 w 22"/>
                  <a:gd name="T13" fmla="*/ 19 h 24"/>
                  <a:gd name="T14" fmla="*/ 19 w 22"/>
                  <a:gd name="T15" fmla="*/ 19 h 24"/>
                  <a:gd name="T16" fmla="*/ 19 w 22"/>
                  <a:gd name="T17" fmla="*/ 17 h 24"/>
                  <a:gd name="T18" fmla="*/ 21 w 22"/>
                  <a:gd name="T19" fmla="*/ 17 h 24"/>
                  <a:gd name="T20" fmla="*/ 21 w 22"/>
                  <a:gd name="T21" fmla="*/ 0 h 2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2"/>
                  <a:gd name="T34" fmla="*/ 0 h 24"/>
                  <a:gd name="T35" fmla="*/ 22 w 22"/>
                  <a:gd name="T36" fmla="*/ 24 h 2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2" h="24">
                    <a:moveTo>
                      <a:pt x="21" y="0"/>
                    </a:moveTo>
                    <a:lnTo>
                      <a:pt x="0" y="7"/>
                    </a:lnTo>
                    <a:lnTo>
                      <a:pt x="0" y="23"/>
                    </a:lnTo>
                    <a:lnTo>
                      <a:pt x="3" y="23"/>
                    </a:lnTo>
                    <a:lnTo>
                      <a:pt x="7" y="23"/>
                    </a:lnTo>
                    <a:lnTo>
                      <a:pt x="15" y="21"/>
                    </a:lnTo>
                    <a:lnTo>
                      <a:pt x="15" y="19"/>
                    </a:lnTo>
                    <a:lnTo>
                      <a:pt x="19" y="19"/>
                    </a:lnTo>
                    <a:lnTo>
                      <a:pt x="19" y="17"/>
                    </a:lnTo>
                    <a:lnTo>
                      <a:pt x="21" y="17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76" name="Freeform 26"/>
              <p:cNvSpPr>
                <a:spLocks/>
              </p:cNvSpPr>
              <p:nvPr/>
            </p:nvSpPr>
            <p:spPr bwMode="auto">
              <a:xfrm>
                <a:off x="4992" y="3551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8 h 24"/>
                  <a:gd name="T4" fmla="*/ 0 w 22"/>
                  <a:gd name="T5" fmla="*/ 23 h 24"/>
                  <a:gd name="T6" fmla="*/ 4 w 22"/>
                  <a:gd name="T7" fmla="*/ 21 h 24"/>
                  <a:gd name="T8" fmla="*/ 4 w 22"/>
                  <a:gd name="T9" fmla="*/ 23 h 24"/>
                  <a:gd name="T10" fmla="*/ 6 w 22"/>
                  <a:gd name="T11" fmla="*/ 21 h 24"/>
                  <a:gd name="T12" fmla="*/ 6 w 22"/>
                  <a:gd name="T13" fmla="*/ 23 h 24"/>
                  <a:gd name="T14" fmla="*/ 14 w 22"/>
                  <a:gd name="T15" fmla="*/ 21 h 24"/>
                  <a:gd name="T16" fmla="*/ 14 w 22"/>
                  <a:gd name="T17" fmla="*/ 19 h 24"/>
                  <a:gd name="T18" fmla="*/ 18 w 22"/>
                  <a:gd name="T19" fmla="*/ 19 h 24"/>
                  <a:gd name="T20" fmla="*/ 18 w 22"/>
                  <a:gd name="T21" fmla="*/ 18 h 24"/>
                  <a:gd name="T22" fmla="*/ 21 w 22"/>
                  <a:gd name="T23" fmla="*/ 16 h 24"/>
                  <a:gd name="T24" fmla="*/ 21 w 22"/>
                  <a:gd name="T25" fmla="*/ 0 h 2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2"/>
                  <a:gd name="T40" fmla="*/ 0 h 24"/>
                  <a:gd name="T41" fmla="*/ 22 w 22"/>
                  <a:gd name="T42" fmla="*/ 24 h 2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2" h="24">
                    <a:moveTo>
                      <a:pt x="21" y="0"/>
                    </a:moveTo>
                    <a:lnTo>
                      <a:pt x="0" y="8"/>
                    </a:lnTo>
                    <a:lnTo>
                      <a:pt x="0" y="23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6" y="21"/>
                    </a:lnTo>
                    <a:lnTo>
                      <a:pt x="6" y="23"/>
                    </a:lnTo>
                    <a:lnTo>
                      <a:pt x="14" y="21"/>
                    </a:lnTo>
                    <a:lnTo>
                      <a:pt x="14" y="19"/>
                    </a:lnTo>
                    <a:lnTo>
                      <a:pt x="18" y="19"/>
                    </a:lnTo>
                    <a:lnTo>
                      <a:pt x="18" y="18"/>
                    </a:lnTo>
                    <a:lnTo>
                      <a:pt x="21" y="16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77" name="Freeform 27"/>
              <p:cNvSpPr>
                <a:spLocks/>
              </p:cNvSpPr>
              <p:nvPr/>
            </p:nvSpPr>
            <p:spPr bwMode="auto">
              <a:xfrm>
                <a:off x="5040" y="3536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6 h 24"/>
                  <a:gd name="T4" fmla="*/ 0 w 22"/>
                  <a:gd name="T5" fmla="*/ 23 h 24"/>
                  <a:gd name="T6" fmla="*/ 4 w 22"/>
                  <a:gd name="T7" fmla="*/ 21 h 24"/>
                  <a:gd name="T8" fmla="*/ 4 w 22"/>
                  <a:gd name="T9" fmla="*/ 23 h 24"/>
                  <a:gd name="T10" fmla="*/ 8 w 22"/>
                  <a:gd name="T11" fmla="*/ 21 h 24"/>
                  <a:gd name="T12" fmla="*/ 8 w 22"/>
                  <a:gd name="T13" fmla="*/ 23 h 24"/>
                  <a:gd name="T14" fmla="*/ 15 w 22"/>
                  <a:gd name="T15" fmla="*/ 21 h 24"/>
                  <a:gd name="T16" fmla="*/ 15 w 22"/>
                  <a:gd name="T17" fmla="*/ 19 h 24"/>
                  <a:gd name="T18" fmla="*/ 17 w 22"/>
                  <a:gd name="T19" fmla="*/ 17 h 24"/>
                  <a:gd name="T20" fmla="*/ 21 w 22"/>
                  <a:gd name="T21" fmla="*/ 15 h 24"/>
                  <a:gd name="T22" fmla="*/ 21 w 22"/>
                  <a:gd name="T23" fmla="*/ 0 h 2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"/>
                  <a:gd name="T37" fmla="*/ 0 h 24"/>
                  <a:gd name="T38" fmla="*/ 22 w 22"/>
                  <a:gd name="T39" fmla="*/ 24 h 2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" h="24">
                    <a:moveTo>
                      <a:pt x="21" y="0"/>
                    </a:moveTo>
                    <a:lnTo>
                      <a:pt x="0" y="6"/>
                    </a:lnTo>
                    <a:lnTo>
                      <a:pt x="0" y="23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8" y="21"/>
                    </a:lnTo>
                    <a:lnTo>
                      <a:pt x="8" y="23"/>
                    </a:lnTo>
                    <a:lnTo>
                      <a:pt x="15" y="21"/>
                    </a:lnTo>
                    <a:lnTo>
                      <a:pt x="15" y="19"/>
                    </a:lnTo>
                    <a:lnTo>
                      <a:pt x="17" y="17"/>
                    </a:lnTo>
                    <a:lnTo>
                      <a:pt x="21" y="15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78" name="Freeform 28"/>
              <p:cNvSpPr>
                <a:spLocks/>
              </p:cNvSpPr>
              <p:nvPr/>
            </p:nvSpPr>
            <p:spPr bwMode="auto">
              <a:xfrm>
                <a:off x="5090" y="3519"/>
                <a:ext cx="22" cy="26"/>
              </a:xfrm>
              <a:custGeom>
                <a:avLst/>
                <a:gdLst>
                  <a:gd name="T0" fmla="*/ 21 w 22"/>
                  <a:gd name="T1" fmla="*/ 0 h 26"/>
                  <a:gd name="T2" fmla="*/ 0 w 22"/>
                  <a:gd name="T3" fmla="*/ 7 h 26"/>
                  <a:gd name="T4" fmla="*/ 0 w 22"/>
                  <a:gd name="T5" fmla="*/ 23 h 26"/>
                  <a:gd name="T6" fmla="*/ 2 w 22"/>
                  <a:gd name="T7" fmla="*/ 23 h 26"/>
                  <a:gd name="T8" fmla="*/ 6 w 22"/>
                  <a:gd name="T9" fmla="*/ 23 h 26"/>
                  <a:gd name="T10" fmla="*/ 6 w 22"/>
                  <a:gd name="T11" fmla="*/ 25 h 26"/>
                  <a:gd name="T12" fmla="*/ 13 w 22"/>
                  <a:gd name="T13" fmla="*/ 21 h 26"/>
                  <a:gd name="T14" fmla="*/ 17 w 22"/>
                  <a:gd name="T15" fmla="*/ 19 h 26"/>
                  <a:gd name="T16" fmla="*/ 17 w 22"/>
                  <a:gd name="T17" fmla="*/ 17 h 26"/>
                  <a:gd name="T18" fmla="*/ 21 w 22"/>
                  <a:gd name="T19" fmla="*/ 17 h 26"/>
                  <a:gd name="T20" fmla="*/ 21 w 22"/>
                  <a:gd name="T21" fmla="*/ 0 h 2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2"/>
                  <a:gd name="T34" fmla="*/ 0 h 26"/>
                  <a:gd name="T35" fmla="*/ 22 w 22"/>
                  <a:gd name="T36" fmla="*/ 26 h 2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2" h="26">
                    <a:moveTo>
                      <a:pt x="21" y="0"/>
                    </a:moveTo>
                    <a:lnTo>
                      <a:pt x="0" y="7"/>
                    </a:lnTo>
                    <a:lnTo>
                      <a:pt x="0" y="23"/>
                    </a:lnTo>
                    <a:lnTo>
                      <a:pt x="2" y="23"/>
                    </a:lnTo>
                    <a:lnTo>
                      <a:pt x="6" y="23"/>
                    </a:lnTo>
                    <a:lnTo>
                      <a:pt x="6" y="25"/>
                    </a:lnTo>
                    <a:lnTo>
                      <a:pt x="13" y="21"/>
                    </a:lnTo>
                    <a:lnTo>
                      <a:pt x="17" y="19"/>
                    </a:lnTo>
                    <a:lnTo>
                      <a:pt x="17" y="17"/>
                    </a:lnTo>
                    <a:lnTo>
                      <a:pt x="21" y="17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79" name="Freeform 29"/>
              <p:cNvSpPr>
                <a:spLocks/>
              </p:cNvSpPr>
              <p:nvPr/>
            </p:nvSpPr>
            <p:spPr bwMode="auto">
              <a:xfrm>
                <a:off x="5138" y="3503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8 h 24"/>
                  <a:gd name="T4" fmla="*/ 0 w 22"/>
                  <a:gd name="T5" fmla="*/ 23 h 24"/>
                  <a:gd name="T6" fmla="*/ 4 w 22"/>
                  <a:gd name="T7" fmla="*/ 22 h 24"/>
                  <a:gd name="T8" fmla="*/ 4 w 22"/>
                  <a:gd name="T9" fmla="*/ 23 h 24"/>
                  <a:gd name="T10" fmla="*/ 7 w 22"/>
                  <a:gd name="T11" fmla="*/ 23 h 24"/>
                  <a:gd name="T12" fmla="*/ 15 w 22"/>
                  <a:gd name="T13" fmla="*/ 22 h 24"/>
                  <a:gd name="T14" fmla="*/ 15 w 22"/>
                  <a:gd name="T15" fmla="*/ 20 h 24"/>
                  <a:gd name="T16" fmla="*/ 17 w 22"/>
                  <a:gd name="T17" fmla="*/ 20 h 24"/>
                  <a:gd name="T18" fmla="*/ 17 w 22"/>
                  <a:gd name="T19" fmla="*/ 18 h 24"/>
                  <a:gd name="T20" fmla="*/ 21 w 22"/>
                  <a:gd name="T21" fmla="*/ 18 h 24"/>
                  <a:gd name="T22" fmla="*/ 21 w 22"/>
                  <a:gd name="T23" fmla="*/ 0 h 2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"/>
                  <a:gd name="T37" fmla="*/ 0 h 24"/>
                  <a:gd name="T38" fmla="*/ 22 w 22"/>
                  <a:gd name="T39" fmla="*/ 24 h 2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" h="24">
                    <a:moveTo>
                      <a:pt x="21" y="0"/>
                    </a:moveTo>
                    <a:lnTo>
                      <a:pt x="0" y="8"/>
                    </a:lnTo>
                    <a:lnTo>
                      <a:pt x="0" y="23"/>
                    </a:lnTo>
                    <a:lnTo>
                      <a:pt x="4" y="22"/>
                    </a:lnTo>
                    <a:lnTo>
                      <a:pt x="4" y="23"/>
                    </a:lnTo>
                    <a:lnTo>
                      <a:pt x="7" y="23"/>
                    </a:lnTo>
                    <a:lnTo>
                      <a:pt x="15" y="22"/>
                    </a:lnTo>
                    <a:lnTo>
                      <a:pt x="15" y="20"/>
                    </a:lnTo>
                    <a:lnTo>
                      <a:pt x="17" y="20"/>
                    </a:lnTo>
                    <a:lnTo>
                      <a:pt x="17" y="18"/>
                    </a:lnTo>
                    <a:lnTo>
                      <a:pt x="21" y="18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80" name="Freeform 30"/>
              <p:cNvSpPr>
                <a:spLocks/>
              </p:cNvSpPr>
              <p:nvPr/>
            </p:nvSpPr>
            <p:spPr bwMode="auto">
              <a:xfrm>
                <a:off x="5188" y="3488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8 h 24"/>
                  <a:gd name="T4" fmla="*/ 0 w 22"/>
                  <a:gd name="T5" fmla="*/ 23 h 24"/>
                  <a:gd name="T6" fmla="*/ 1 w 22"/>
                  <a:gd name="T7" fmla="*/ 21 h 24"/>
                  <a:gd name="T8" fmla="*/ 1 w 22"/>
                  <a:gd name="T9" fmla="*/ 23 h 24"/>
                  <a:gd name="T10" fmla="*/ 5 w 22"/>
                  <a:gd name="T11" fmla="*/ 21 h 24"/>
                  <a:gd name="T12" fmla="*/ 5 w 22"/>
                  <a:gd name="T13" fmla="*/ 23 h 24"/>
                  <a:gd name="T14" fmla="*/ 13 w 22"/>
                  <a:gd name="T15" fmla="*/ 21 h 24"/>
                  <a:gd name="T16" fmla="*/ 13 w 22"/>
                  <a:gd name="T17" fmla="*/ 19 h 24"/>
                  <a:gd name="T18" fmla="*/ 17 w 22"/>
                  <a:gd name="T19" fmla="*/ 19 h 24"/>
                  <a:gd name="T20" fmla="*/ 17 w 22"/>
                  <a:gd name="T21" fmla="*/ 17 h 24"/>
                  <a:gd name="T22" fmla="*/ 21 w 22"/>
                  <a:gd name="T23" fmla="*/ 15 h 24"/>
                  <a:gd name="T24" fmla="*/ 21 w 22"/>
                  <a:gd name="T25" fmla="*/ 0 h 2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22"/>
                  <a:gd name="T40" fmla="*/ 0 h 24"/>
                  <a:gd name="T41" fmla="*/ 22 w 22"/>
                  <a:gd name="T42" fmla="*/ 24 h 24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22" h="24">
                    <a:moveTo>
                      <a:pt x="21" y="0"/>
                    </a:moveTo>
                    <a:lnTo>
                      <a:pt x="0" y="8"/>
                    </a:lnTo>
                    <a:lnTo>
                      <a:pt x="0" y="23"/>
                    </a:lnTo>
                    <a:lnTo>
                      <a:pt x="1" y="21"/>
                    </a:lnTo>
                    <a:lnTo>
                      <a:pt x="1" y="23"/>
                    </a:lnTo>
                    <a:lnTo>
                      <a:pt x="5" y="21"/>
                    </a:lnTo>
                    <a:lnTo>
                      <a:pt x="5" y="23"/>
                    </a:lnTo>
                    <a:lnTo>
                      <a:pt x="13" y="21"/>
                    </a:lnTo>
                    <a:lnTo>
                      <a:pt x="13" y="19"/>
                    </a:lnTo>
                    <a:lnTo>
                      <a:pt x="17" y="19"/>
                    </a:lnTo>
                    <a:lnTo>
                      <a:pt x="17" y="17"/>
                    </a:lnTo>
                    <a:lnTo>
                      <a:pt x="21" y="15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81" name="Freeform 31"/>
              <p:cNvSpPr>
                <a:spLocks/>
              </p:cNvSpPr>
              <p:nvPr/>
            </p:nvSpPr>
            <p:spPr bwMode="auto">
              <a:xfrm>
                <a:off x="5235" y="3473"/>
                <a:ext cx="22" cy="24"/>
              </a:xfrm>
              <a:custGeom>
                <a:avLst/>
                <a:gdLst>
                  <a:gd name="T0" fmla="*/ 21 w 22"/>
                  <a:gd name="T1" fmla="*/ 0 h 24"/>
                  <a:gd name="T2" fmla="*/ 0 w 22"/>
                  <a:gd name="T3" fmla="*/ 6 h 24"/>
                  <a:gd name="T4" fmla="*/ 0 w 22"/>
                  <a:gd name="T5" fmla="*/ 23 h 24"/>
                  <a:gd name="T6" fmla="*/ 4 w 22"/>
                  <a:gd name="T7" fmla="*/ 21 h 24"/>
                  <a:gd name="T8" fmla="*/ 4 w 22"/>
                  <a:gd name="T9" fmla="*/ 23 h 24"/>
                  <a:gd name="T10" fmla="*/ 8 w 22"/>
                  <a:gd name="T11" fmla="*/ 21 h 24"/>
                  <a:gd name="T12" fmla="*/ 8 w 22"/>
                  <a:gd name="T13" fmla="*/ 23 h 24"/>
                  <a:gd name="T14" fmla="*/ 14 w 22"/>
                  <a:gd name="T15" fmla="*/ 21 h 24"/>
                  <a:gd name="T16" fmla="*/ 14 w 22"/>
                  <a:gd name="T17" fmla="*/ 19 h 24"/>
                  <a:gd name="T18" fmla="*/ 18 w 22"/>
                  <a:gd name="T19" fmla="*/ 17 h 24"/>
                  <a:gd name="T20" fmla="*/ 21 w 22"/>
                  <a:gd name="T21" fmla="*/ 15 h 24"/>
                  <a:gd name="T22" fmla="*/ 21 w 22"/>
                  <a:gd name="T23" fmla="*/ 0 h 2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"/>
                  <a:gd name="T37" fmla="*/ 0 h 24"/>
                  <a:gd name="T38" fmla="*/ 22 w 22"/>
                  <a:gd name="T39" fmla="*/ 24 h 2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" h="24">
                    <a:moveTo>
                      <a:pt x="21" y="0"/>
                    </a:moveTo>
                    <a:lnTo>
                      <a:pt x="0" y="6"/>
                    </a:lnTo>
                    <a:lnTo>
                      <a:pt x="0" y="23"/>
                    </a:lnTo>
                    <a:lnTo>
                      <a:pt x="4" y="21"/>
                    </a:lnTo>
                    <a:lnTo>
                      <a:pt x="4" y="23"/>
                    </a:lnTo>
                    <a:lnTo>
                      <a:pt x="8" y="21"/>
                    </a:lnTo>
                    <a:lnTo>
                      <a:pt x="8" y="23"/>
                    </a:lnTo>
                    <a:lnTo>
                      <a:pt x="14" y="21"/>
                    </a:lnTo>
                    <a:lnTo>
                      <a:pt x="14" y="19"/>
                    </a:lnTo>
                    <a:lnTo>
                      <a:pt x="18" y="17"/>
                    </a:lnTo>
                    <a:lnTo>
                      <a:pt x="21" y="15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82" name="Freeform 32"/>
              <p:cNvSpPr>
                <a:spLocks/>
              </p:cNvSpPr>
              <p:nvPr/>
            </p:nvSpPr>
            <p:spPr bwMode="auto">
              <a:xfrm>
                <a:off x="5283" y="3456"/>
                <a:ext cx="22" cy="26"/>
              </a:xfrm>
              <a:custGeom>
                <a:avLst/>
                <a:gdLst>
                  <a:gd name="T0" fmla="*/ 21 w 22"/>
                  <a:gd name="T1" fmla="*/ 0 h 26"/>
                  <a:gd name="T2" fmla="*/ 0 w 22"/>
                  <a:gd name="T3" fmla="*/ 7 h 26"/>
                  <a:gd name="T4" fmla="*/ 0 w 22"/>
                  <a:gd name="T5" fmla="*/ 23 h 26"/>
                  <a:gd name="T6" fmla="*/ 4 w 22"/>
                  <a:gd name="T7" fmla="*/ 23 h 26"/>
                  <a:gd name="T8" fmla="*/ 8 w 22"/>
                  <a:gd name="T9" fmla="*/ 23 h 26"/>
                  <a:gd name="T10" fmla="*/ 8 w 22"/>
                  <a:gd name="T11" fmla="*/ 25 h 26"/>
                  <a:gd name="T12" fmla="*/ 16 w 22"/>
                  <a:gd name="T13" fmla="*/ 21 h 26"/>
                  <a:gd name="T14" fmla="*/ 19 w 22"/>
                  <a:gd name="T15" fmla="*/ 19 h 26"/>
                  <a:gd name="T16" fmla="*/ 19 w 22"/>
                  <a:gd name="T17" fmla="*/ 17 h 26"/>
                  <a:gd name="T18" fmla="*/ 21 w 22"/>
                  <a:gd name="T19" fmla="*/ 17 h 26"/>
                  <a:gd name="T20" fmla="*/ 21 w 22"/>
                  <a:gd name="T21" fmla="*/ 0 h 2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2"/>
                  <a:gd name="T34" fmla="*/ 0 h 26"/>
                  <a:gd name="T35" fmla="*/ 22 w 22"/>
                  <a:gd name="T36" fmla="*/ 26 h 2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2" h="26">
                    <a:moveTo>
                      <a:pt x="21" y="0"/>
                    </a:moveTo>
                    <a:lnTo>
                      <a:pt x="0" y="7"/>
                    </a:lnTo>
                    <a:lnTo>
                      <a:pt x="0" y="23"/>
                    </a:lnTo>
                    <a:lnTo>
                      <a:pt x="4" y="23"/>
                    </a:lnTo>
                    <a:lnTo>
                      <a:pt x="8" y="23"/>
                    </a:lnTo>
                    <a:lnTo>
                      <a:pt x="8" y="25"/>
                    </a:lnTo>
                    <a:lnTo>
                      <a:pt x="16" y="21"/>
                    </a:lnTo>
                    <a:lnTo>
                      <a:pt x="19" y="19"/>
                    </a:lnTo>
                    <a:lnTo>
                      <a:pt x="19" y="17"/>
                    </a:lnTo>
                    <a:lnTo>
                      <a:pt x="21" y="17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83" name="Freeform 33"/>
              <p:cNvSpPr>
                <a:spLocks/>
              </p:cNvSpPr>
              <p:nvPr/>
            </p:nvSpPr>
            <p:spPr bwMode="auto">
              <a:xfrm>
                <a:off x="4943" y="3607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84" name="Freeform 34"/>
              <p:cNvSpPr>
                <a:spLocks/>
              </p:cNvSpPr>
              <p:nvPr/>
            </p:nvSpPr>
            <p:spPr bwMode="auto">
              <a:xfrm>
                <a:off x="4962" y="3601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85" name="Freeform 35"/>
              <p:cNvSpPr>
                <a:spLocks/>
              </p:cNvSpPr>
              <p:nvPr/>
            </p:nvSpPr>
            <p:spPr bwMode="auto">
              <a:xfrm>
                <a:off x="4948" y="3616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8 h 17"/>
                  <a:gd name="T6" fmla="*/ 16 w 17"/>
                  <a:gd name="T7" fmla="*/ 8 h 17"/>
                  <a:gd name="T8" fmla="*/ 10 w 17"/>
                  <a:gd name="T9" fmla="*/ 0 h 17"/>
                  <a:gd name="T10" fmla="*/ 5 w 17"/>
                  <a:gd name="T11" fmla="*/ 0 h 17"/>
                  <a:gd name="T12" fmla="*/ 5 w 17"/>
                  <a:gd name="T13" fmla="*/ 8 h 17"/>
                  <a:gd name="T14" fmla="*/ 0 w 17"/>
                  <a:gd name="T15" fmla="*/ 8 h 17"/>
                  <a:gd name="T16" fmla="*/ 0 w 17"/>
                  <a:gd name="T17" fmla="*/ 16 h 17"/>
                  <a:gd name="T18" fmla="*/ 5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8"/>
                    </a:lnTo>
                    <a:lnTo>
                      <a:pt x="16" y="8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5" y="8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86" name="Freeform 36"/>
              <p:cNvSpPr>
                <a:spLocks/>
              </p:cNvSpPr>
              <p:nvPr/>
            </p:nvSpPr>
            <p:spPr bwMode="auto">
              <a:xfrm>
                <a:off x="4967" y="3611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10 h 17"/>
                  <a:gd name="T6" fmla="*/ 16 w 17"/>
                  <a:gd name="T7" fmla="*/ 10 h 17"/>
                  <a:gd name="T8" fmla="*/ 16 w 17"/>
                  <a:gd name="T9" fmla="*/ 0 h 17"/>
                  <a:gd name="T10" fmla="*/ 10 w 17"/>
                  <a:gd name="T11" fmla="*/ 0 h 17"/>
                  <a:gd name="T12" fmla="*/ 5 w 17"/>
                  <a:gd name="T13" fmla="*/ 0 h 17"/>
                  <a:gd name="T14" fmla="*/ 0 w 17"/>
                  <a:gd name="T15" fmla="*/ 10 h 17"/>
                  <a:gd name="T16" fmla="*/ 0 w 17"/>
                  <a:gd name="T17" fmla="*/ 16 h 17"/>
                  <a:gd name="T18" fmla="*/ 5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10"/>
                    </a:lnTo>
                    <a:lnTo>
                      <a:pt x="16" y="1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87" name="Freeform 37"/>
              <p:cNvSpPr>
                <a:spLocks/>
              </p:cNvSpPr>
              <p:nvPr/>
            </p:nvSpPr>
            <p:spPr bwMode="auto">
              <a:xfrm>
                <a:off x="4990" y="3592"/>
                <a:ext cx="19" cy="23"/>
              </a:xfrm>
              <a:custGeom>
                <a:avLst/>
                <a:gdLst>
                  <a:gd name="T0" fmla="*/ 18 w 19"/>
                  <a:gd name="T1" fmla="*/ 17 h 23"/>
                  <a:gd name="T2" fmla="*/ 18 w 19"/>
                  <a:gd name="T3" fmla="*/ 0 h 23"/>
                  <a:gd name="T4" fmla="*/ 0 w 19"/>
                  <a:gd name="T5" fmla="*/ 5 h 23"/>
                  <a:gd name="T6" fmla="*/ 0 w 19"/>
                  <a:gd name="T7" fmla="*/ 22 h 23"/>
                  <a:gd name="T8" fmla="*/ 18 w 19"/>
                  <a:gd name="T9" fmla="*/ 17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3"/>
                  <a:gd name="T17" fmla="*/ 19 w 19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3">
                    <a:moveTo>
                      <a:pt x="18" y="17"/>
                    </a:moveTo>
                    <a:lnTo>
                      <a:pt x="18" y="0"/>
                    </a:lnTo>
                    <a:lnTo>
                      <a:pt x="0" y="5"/>
                    </a:lnTo>
                    <a:lnTo>
                      <a:pt x="0" y="22"/>
                    </a:lnTo>
                    <a:lnTo>
                      <a:pt x="18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88" name="Freeform 38"/>
              <p:cNvSpPr>
                <a:spLocks/>
              </p:cNvSpPr>
              <p:nvPr/>
            </p:nvSpPr>
            <p:spPr bwMode="auto">
              <a:xfrm>
                <a:off x="5010" y="3586"/>
                <a:ext cx="18" cy="22"/>
              </a:xfrm>
              <a:custGeom>
                <a:avLst/>
                <a:gdLst>
                  <a:gd name="T0" fmla="*/ 17 w 18"/>
                  <a:gd name="T1" fmla="*/ 15 h 22"/>
                  <a:gd name="T2" fmla="*/ 17 w 18"/>
                  <a:gd name="T3" fmla="*/ 0 h 22"/>
                  <a:gd name="T4" fmla="*/ 0 w 18"/>
                  <a:gd name="T5" fmla="*/ 6 h 22"/>
                  <a:gd name="T6" fmla="*/ 0 w 18"/>
                  <a:gd name="T7" fmla="*/ 21 h 22"/>
                  <a:gd name="T8" fmla="*/ 17 w 18"/>
                  <a:gd name="T9" fmla="*/ 1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2"/>
                  <a:gd name="T17" fmla="*/ 18 w 18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2">
                    <a:moveTo>
                      <a:pt x="17" y="15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7" y="15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89" name="Freeform 39"/>
              <p:cNvSpPr>
                <a:spLocks/>
              </p:cNvSpPr>
              <p:nvPr/>
            </p:nvSpPr>
            <p:spPr bwMode="auto">
              <a:xfrm>
                <a:off x="4998" y="3601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16 w 17"/>
                  <a:gd name="T3" fmla="*/ 8 h 17"/>
                  <a:gd name="T4" fmla="*/ 16 w 17"/>
                  <a:gd name="T5" fmla="*/ 0 h 17"/>
                  <a:gd name="T6" fmla="*/ 8 w 17"/>
                  <a:gd name="T7" fmla="*/ 0 h 17"/>
                  <a:gd name="T8" fmla="*/ 0 w 17"/>
                  <a:gd name="T9" fmla="*/ 0 h 17"/>
                  <a:gd name="T10" fmla="*/ 0 w 17"/>
                  <a:gd name="T11" fmla="*/ 8 h 17"/>
                  <a:gd name="T12" fmla="*/ 0 w 17"/>
                  <a:gd name="T13" fmla="*/ 16 h 17"/>
                  <a:gd name="T14" fmla="*/ 8 w 17"/>
                  <a:gd name="T15" fmla="*/ 16 h 1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"/>
                  <a:gd name="T25" fmla="*/ 0 h 17"/>
                  <a:gd name="T26" fmla="*/ 17 w 17"/>
                  <a:gd name="T27" fmla="*/ 17 h 1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" h="17">
                    <a:moveTo>
                      <a:pt x="8" y="16"/>
                    </a:moveTo>
                    <a:lnTo>
                      <a:pt x="16" y="8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90" name="Freeform 40"/>
              <p:cNvSpPr>
                <a:spLocks/>
              </p:cNvSpPr>
              <p:nvPr/>
            </p:nvSpPr>
            <p:spPr bwMode="auto">
              <a:xfrm>
                <a:off x="5017" y="3593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8 w 17"/>
                  <a:gd name="T3" fmla="*/ 10 h 17"/>
                  <a:gd name="T4" fmla="*/ 16 w 17"/>
                  <a:gd name="T5" fmla="*/ 10 h 17"/>
                  <a:gd name="T6" fmla="*/ 16 w 17"/>
                  <a:gd name="T7" fmla="*/ 5 h 17"/>
                  <a:gd name="T8" fmla="*/ 8 w 17"/>
                  <a:gd name="T9" fmla="*/ 0 h 17"/>
                  <a:gd name="T10" fmla="*/ 8 w 17"/>
                  <a:gd name="T11" fmla="*/ 5 h 17"/>
                  <a:gd name="T12" fmla="*/ 0 w 17"/>
                  <a:gd name="T13" fmla="*/ 5 h 17"/>
                  <a:gd name="T14" fmla="*/ 0 w 17"/>
                  <a:gd name="T15" fmla="*/ 10 h 17"/>
                  <a:gd name="T16" fmla="*/ 0 w 17"/>
                  <a:gd name="T17" fmla="*/ 16 h 17"/>
                  <a:gd name="T18" fmla="*/ 8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8" y="16"/>
                    </a:moveTo>
                    <a:lnTo>
                      <a:pt x="8" y="10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8" y="0"/>
                    </a:lnTo>
                    <a:lnTo>
                      <a:pt x="8" y="5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91" name="Freeform 41"/>
              <p:cNvSpPr>
                <a:spLocks/>
              </p:cNvSpPr>
              <p:nvPr/>
            </p:nvSpPr>
            <p:spPr bwMode="auto">
              <a:xfrm>
                <a:off x="5038" y="3576"/>
                <a:ext cx="20" cy="22"/>
              </a:xfrm>
              <a:custGeom>
                <a:avLst/>
                <a:gdLst>
                  <a:gd name="T0" fmla="*/ 19 w 20"/>
                  <a:gd name="T1" fmla="*/ 17 h 22"/>
                  <a:gd name="T2" fmla="*/ 19 w 20"/>
                  <a:gd name="T3" fmla="*/ 0 h 22"/>
                  <a:gd name="T4" fmla="*/ 0 w 20"/>
                  <a:gd name="T5" fmla="*/ 6 h 22"/>
                  <a:gd name="T6" fmla="*/ 0 w 20"/>
                  <a:gd name="T7" fmla="*/ 21 h 22"/>
                  <a:gd name="T8" fmla="*/ 19 w 20"/>
                  <a:gd name="T9" fmla="*/ 17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0"/>
                  <a:gd name="T16" fmla="*/ 0 h 22"/>
                  <a:gd name="T17" fmla="*/ 20 w 20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0" h="22">
                    <a:moveTo>
                      <a:pt x="19" y="17"/>
                    </a:moveTo>
                    <a:lnTo>
                      <a:pt x="19" y="0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9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92" name="Freeform 42"/>
              <p:cNvSpPr>
                <a:spLocks/>
              </p:cNvSpPr>
              <p:nvPr/>
            </p:nvSpPr>
            <p:spPr bwMode="auto">
              <a:xfrm>
                <a:off x="5059" y="3570"/>
                <a:ext cx="19" cy="23"/>
              </a:xfrm>
              <a:custGeom>
                <a:avLst/>
                <a:gdLst>
                  <a:gd name="T0" fmla="*/ 18 w 19"/>
                  <a:gd name="T1" fmla="*/ 16 h 23"/>
                  <a:gd name="T2" fmla="*/ 18 w 19"/>
                  <a:gd name="T3" fmla="*/ 0 h 23"/>
                  <a:gd name="T4" fmla="*/ 0 w 19"/>
                  <a:gd name="T5" fmla="*/ 6 h 23"/>
                  <a:gd name="T6" fmla="*/ 0 w 19"/>
                  <a:gd name="T7" fmla="*/ 22 h 23"/>
                  <a:gd name="T8" fmla="*/ 18 w 19"/>
                  <a:gd name="T9" fmla="*/ 16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3"/>
                  <a:gd name="T17" fmla="*/ 19 w 19"/>
                  <a:gd name="T18" fmla="*/ 23 h 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3">
                    <a:moveTo>
                      <a:pt x="18" y="16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0" y="22"/>
                    </a:lnTo>
                    <a:lnTo>
                      <a:pt x="18" y="1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93" name="Freeform 43"/>
              <p:cNvSpPr>
                <a:spLocks/>
              </p:cNvSpPr>
              <p:nvPr/>
            </p:nvSpPr>
            <p:spPr bwMode="auto">
              <a:xfrm>
                <a:off x="5046" y="3584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16 w 17"/>
                  <a:gd name="T3" fmla="*/ 16 h 17"/>
                  <a:gd name="T4" fmla="*/ 16 w 17"/>
                  <a:gd name="T5" fmla="*/ 10 h 17"/>
                  <a:gd name="T6" fmla="*/ 16 w 17"/>
                  <a:gd name="T7" fmla="*/ 5 h 17"/>
                  <a:gd name="T8" fmla="*/ 16 w 17"/>
                  <a:gd name="T9" fmla="*/ 0 h 17"/>
                  <a:gd name="T10" fmla="*/ 8 w 17"/>
                  <a:gd name="T11" fmla="*/ 0 h 17"/>
                  <a:gd name="T12" fmla="*/ 8 w 17"/>
                  <a:gd name="T13" fmla="*/ 5 h 17"/>
                  <a:gd name="T14" fmla="*/ 0 w 17"/>
                  <a:gd name="T15" fmla="*/ 5 h 17"/>
                  <a:gd name="T16" fmla="*/ 0 w 17"/>
                  <a:gd name="T17" fmla="*/ 10 h 17"/>
                  <a:gd name="T18" fmla="*/ 0 w 17"/>
                  <a:gd name="T19" fmla="*/ 16 h 17"/>
                  <a:gd name="T20" fmla="*/ 8 w 17"/>
                  <a:gd name="T21" fmla="*/ 16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8" y="16"/>
                    </a:moveTo>
                    <a:lnTo>
                      <a:pt x="16" y="16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8" y="5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94" name="Freeform 44"/>
              <p:cNvSpPr>
                <a:spLocks/>
              </p:cNvSpPr>
              <p:nvPr/>
            </p:nvSpPr>
            <p:spPr bwMode="auto">
              <a:xfrm>
                <a:off x="5065" y="3578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8 w 17"/>
                  <a:gd name="T3" fmla="*/ 10 h 17"/>
                  <a:gd name="T4" fmla="*/ 16 w 17"/>
                  <a:gd name="T5" fmla="*/ 10 h 17"/>
                  <a:gd name="T6" fmla="*/ 16 w 17"/>
                  <a:gd name="T7" fmla="*/ 5 h 17"/>
                  <a:gd name="T8" fmla="*/ 16 w 17"/>
                  <a:gd name="T9" fmla="*/ 0 h 17"/>
                  <a:gd name="T10" fmla="*/ 8 w 17"/>
                  <a:gd name="T11" fmla="*/ 0 h 17"/>
                  <a:gd name="T12" fmla="*/ 8 w 17"/>
                  <a:gd name="T13" fmla="*/ 5 h 17"/>
                  <a:gd name="T14" fmla="*/ 0 w 17"/>
                  <a:gd name="T15" fmla="*/ 5 h 17"/>
                  <a:gd name="T16" fmla="*/ 0 w 17"/>
                  <a:gd name="T17" fmla="*/ 10 h 17"/>
                  <a:gd name="T18" fmla="*/ 0 w 17"/>
                  <a:gd name="T19" fmla="*/ 16 h 17"/>
                  <a:gd name="T20" fmla="*/ 8 w 17"/>
                  <a:gd name="T21" fmla="*/ 16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8" y="16"/>
                    </a:moveTo>
                    <a:lnTo>
                      <a:pt x="8" y="10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8" y="5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95" name="Freeform 45"/>
              <p:cNvSpPr>
                <a:spLocks/>
              </p:cNvSpPr>
              <p:nvPr/>
            </p:nvSpPr>
            <p:spPr bwMode="auto">
              <a:xfrm>
                <a:off x="5088" y="3561"/>
                <a:ext cx="18" cy="22"/>
              </a:xfrm>
              <a:custGeom>
                <a:avLst/>
                <a:gdLst>
                  <a:gd name="T0" fmla="*/ 17 w 18"/>
                  <a:gd name="T1" fmla="*/ 15 h 22"/>
                  <a:gd name="T2" fmla="*/ 17 w 18"/>
                  <a:gd name="T3" fmla="*/ 0 h 22"/>
                  <a:gd name="T4" fmla="*/ 0 w 18"/>
                  <a:gd name="T5" fmla="*/ 6 h 22"/>
                  <a:gd name="T6" fmla="*/ 0 w 18"/>
                  <a:gd name="T7" fmla="*/ 21 h 22"/>
                  <a:gd name="T8" fmla="*/ 17 w 18"/>
                  <a:gd name="T9" fmla="*/ 1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2"/>
                  <a:gd name="T17" fmla="*/ 18 w 18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2">
                    <a:moveTo>
                      <a:pt x="17" y="15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7" y="15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96" name="Freeform 46"/>
              <p:cNvSpPr>
                <a:spLocks/>
              </p:cNvSpPr>
              <p:nvPr/>
            </p:nvSpPr>
            <p:spPr bwMode="auto">
              <a:xfrm>
                <a:off x="5107" y="3553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97" name="Freeform 47"/>
              <p:cNvSpPr>
                <a:spLocks/>
              </p:cNvSpPr>
              <p:nvPr/>
            </p:nvSpPr>
            <p:spPr bwMode="auto">
              <a:xfrm>
                <a:off x="5094" y="3569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9 h 17"/>
                  <a:gd name="T6" fmla="*/ 16 w 17"/>
                  <a:gd name="T7" fmla="*/ 3 h 17"/>
                  <a:gd name="T8" fmla="*/ 10 w 17"/>
                  <a:gd name="T9" fmla="*/ 3 h 17"/>
                  <a:gd name="T10" fmla="*/ 10 w 17"/>
                  <a:gd name="T11" fmla="*/ 0 h 17"/>
                  <a:gd name="T12" fmla="*/ 5 w 17"/>
                  <a:gd name="T13" fmla="*/ 0 h 17"/>
                  <a:gd name="T14" fmla="*/ 5 w 17"/>
                  <a:gd name="T15" fmla="*/ 3 h 17"/>
                  <a:gd name="T16" fmla="*/ 0 w 17"/>
                  <a:gd name="T17" fmla="*/ 3 h 17"/>
                  <a:gd name="T18" fmla="*/ 0 w 17"/>
                  <a:gd name="T19" fmla="*/ 9 h 17"/>
                  <a:gd name="T20" fmla="*/ 5 w 17"/>
                  <a:gd name="T21" fmla="*/ 16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9"/>
                    </a:lnTo>
                    <a:lnTo>
                      <a:pt x="16" y="3"/>
                    </a:lnTo>
                    <a:lnTo>
                      <a:pt x="10" y="3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5" y="3"/>
                    </a:lnTo>
                    <a:lnTo>
                      <a:pt x="0" y="3"/>
                    </a:lnTo>
                    <a:lnTo>
                      <a:pt x="0" y="9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98" name="Freeform 48"/>
              <p:cNvSpPr>
                <a:spLocks/>
              </p:cNvSpPr>
              <p:nvPr/>
            </p:nvSpPr>
            <p:spPr bwMode="auto">
              <a:xfrm>
                <a:off x="5113" y="3563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8 h 17"/>
                  <a:gd name="T6" fmla="*/ 16 w 17"/>
                  <a:gd name="T7" fmla="*/ 8 h 17"/>
                  <a:gd name="T8" fmla="*/ 10 w 17"/>
                  <a:gd name="T9" fmla="*/ 0 h 17"/>
                  <a:gd name="T10" fmla="*/ 5 w 17"/>
                  <a:gd name="T11" fmla="*/ 0 h 17"/>
                  <a:gd name="T12" fmla="*/ 5 w 17"/>
                  <a:gd name="T13" fmla="*/ 8 h 17"/>
                  <a:gd name="T14" fmla="*/ 0 w 17"/>
                  <a:gd name="T15" fmla="*/ 8 h 17"/>
                  <a:gd name="T16" fmla="*/ 0 w 17"/>
                  <a:gd name="T17" fmla="*/ 16 h 17"/>
                  <a:gd name="T18" fmla="*/ 5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8"/>
                    </a:lnTo>
                    <a:lnTo>
                      <a:pt x="16" y="8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5" y="8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99" name="Freeform 49"/>
              <p:cNvSpPr>
                <a:spLocks/>
              </p:cNvSpPr>
              <p:nvPr/>
            </p:nvSpPr>
            <p:spPr bwMode="auto">
              <a:xfrm>
                <a:off x="5136" y="3544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5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5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00" name="Freeform 50"/>
              <p:cNvSpPr>
                <a:spLocks/>
              </p:cNvSpPr>
              <p:nvPr/>
            </p:nvSpPr>
            <p:spPr bwMode="auto">
              <a:xfrm>
                <a:off x="5155" y="3538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01" name="Freeform 51"/>
              <p:cNvSpPr>
                <a:spLocks/>
              </p:cNvSpPr>
              <p:nvPr/>
            </p:nvSpPr>
            <p:spPr bwMode="auto">
              <a:xfrm>
                <a:off x="5144" y="3553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6 w 17"/>
                  <a:gd name="T3" fmla="*/ 16 h 17"/>
                  <a:gd name="T4" fmla="*/ 16 w 17"/>
                  <a:gd name="T5" fmla="*/ 8 h 17"/>
                  <a:gd name="T6" fmla="*/ 16 w 17"/>
                  <a:gd name="T7" fmla="*/ 0 h 17"/>
                  <a:gd name="T8" fmla="*/ 5 w 17"/>
                  <a:gd name="T9" fmla="*/ 0 h 17"/>
                  <a:gd name="T10" fmla="*/ 0 w 17"/>
                  <a:gd name="T11" fmla="*/ 0 h 17"/>
                  <a:gd name="T12" fmla="*/ 0 w 17"/>
                  <a:gd name="T13" fmla="*/ 8 h 17"/>
                  <a:gd name="T14" fmla="*/ 0 w 17"/>
                  <a:gd name="T15" fmla="*/ 16 h 17"/>
                  <a:gd name="T16" fmla="*/ 5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5" y="16"/>
                    </a:moveTo>
                    <a:lnTo>
                      <a:pt x="16" y="16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02" name="Freeform 52"/>
              <p:cNvSpPr>
                <a:spLocks/>
              </p:cNvSpPr>
              <p:nvPr/>
            </p:nvSpPr>
            <p:spPr bwMode="auto">
              <a:xfrm>
                <a:off x="5163" y="3548"/>
                <a:ext cx="17" cy="17"/>
              </a:xfrm>
              <a:custGeom>
                <a:avLst/>
                <a:gdLst>
                  <a:gd name="T0" fmla="*/ 10 w 17"/>
                  <a:gd name="T1" fmla="*/ 16 h 17"/>
                  <a:gd name="T2" fmla="*/ 16 w 17"/>
                  <a:gd name="T3" fmla="*/ 16 h 17"/>
                  <a:gd name="T4" fmla="*/ 16 w 17"/>
                  <a:gd name="T5" fmla="*/ 5 h 17"/>
                  <a:gd name="T6" fmla="*/ 16 w 17"/>
                  <a:gd name="T7" fmla="*/ 0 h 17"/>
                  <a:gd name="T8" fmla="*/ 10 w 17"/>
                  <a:gd name="T9" fmla="*/ 0 h 17"/>
                  <a:gd name="T10" fmla="*/ 0 w 17"/>
                  <a:gd name="T11" fmla="*/ 0 h 17"/>
                  <a:gd name="T12" fmla="*/ 0 w 17"/>
                  <a:gd name="T13" fmla="*/ 5 h 17"/>
                  <a:gd name="T14" fmla="*/ 0 w 17"/>
                  <a:gd name="T15" fmla="*/ 16 h 17"/>
                  <a:gd name="T16" fmla="*/ 10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10" y="16"/>
                    </a:moveTo>
                    <a:lnTo>
                      <a:pt x="16" y="16"/>
                    </a:lnTo>
                    <a:lnTo>
                      <a:pt x="16" y="5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0" y="0"/>
                    </a:lnTo>
                    <a:lnTo>
                      <a:pt x="0" y="5"/>
                    </a:lnTo>
                    <a:lnTo>
                      <a:pt x="0" y="16"/>
                    </a:lnTo>
                    <a:lnTo>
                      <a:pt x="10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03" name="Freeform 53"/>
              <p:cNvSpPr>
                <a:spLocks/>
              </p:cNvSpPr>
              <p:nvPr/>
            </p:nvSpPr>
            <p:spPr bwMode="auto">
              <a:xfrm>
                <a:off x="5186" y="3528"/>
                <a:ext cx="18" cy="24"/>
              </a:xfrm>
              <a:custGeom>
                <a:avLst/>
                <a:gdLst>
                  <a:gd name="T0" fmla="*/ 17 w 18"/>
                  <a:gd name="T1" fmla="*/ 18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8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8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8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04" name="Freeform 54"/>
              <p:cNvSpPr>
                <a:spLocks/>
              </p:cNvSpPr>
              <p:nvPr/>
            </p:nvSpPr>
            <p:spPr bwMode="auto">
              <a:xfrm>
                <a:off x="5205" y="3523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5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5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05" name="Freeform 55"/>
              <p:cNvSpPr>
                <a:spLocks/>
              </p:cNvSpPr>
              <p:nvPr/>
            </p:nvSpPr>
            <p:spPr bwMode="auto">
              <a:xfrm>
                <a:off x="5191" y="3538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16 w 17"/>
                  <a:gd name="T3" fmla="*/ 16 h 17"/>
                  <a:gd name="T4" fmla="*/ 16 w 17"/>
                  <a:gd name="T5" fmla="*/ 8 h 17"/>
                  <a:gd name="T6" fmla="*/ 16 w 17"/>
                  <a:gd name="T7" fmla="*/ 0 h 17"/>
                  <a:gd name="T8" fmla="*/ 8 w 17"/>
                  <a:gd name="T9" fmla="*/ 0 h 17"/>
                  <a:gd name="T10" fmla="*/ 0 w 17"/>
                  <a:gd name="T11" fmla="*/ 0 h 17"/>
                  <a:gd name="T12" fmla="*/ 0 w 17"/>
                  <a:gd name="T13" fmla="*/ 8 h 17"/>
                  <a:gd name="T14" fmla="*/ 0 w 17"/>
                  <a:gd name="T15" fmla="*/ 16 h 17"/>
                  <a:gd name="T16" fmla="*/ 8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8" y="16"/>
                    </a:moveTo>
                    <a:lnTo>
                      <a:pt x="16" y="16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06" name="Freeform 56"/>
              <p:cNvSpPr>
                <a:spLocks/>
              </p:cNvSpPr>
              <p:nvPr/>
            </p:nvSpPr>
            <p:spPr bwMode="auto">
              <a:xfrm>
                <a:off x="5211" y="3532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6 w 17"/>
                  <a:gd name="T3" fmla="*/ 16 h 17"/>
                  <a:gd name="T4" fmla="*/ 16 w 17"/>
                  <a:gd name="T5" fmla="*/ 8 h 17"/>
                  <a:gd name="T6" fmla="*/ 16 w 17"/>
                  <a:gd name="T7" fmla="*/ 0 h 17"/>
                  <a:gd name="T8" fmla="*/ 5 w 17"/>
                  <a:gd name="T9" fmla="*/ 0 h 17"/>
                  <a:gd name="T10" fmla="*/ 0 w 17"/>
                  <a:gd name="T11" fmla="*/ 0 h 17"/>
                  <a:gd name="T12" fmla="*/ 0 w 17"/>
                  <a:gd name="T13" fmla="*/ 8 h 17"/>
                  <a:gd name="T14" fmla="*/ 0 w 17"/>
                  <a:gd name="T15" fmla="*/ 16 h 17"/>
                  <a:gd name="T16" fmla="*/ 5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5" y="16"/>
                    </a:moveTo>
                    <a:lnTo>
                      <a:pt x="16" y="16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07" name="Freeform 57"/>
              <p:cNvSpPr>
                <a:spLocks/>
              </p:cNvSpPr>
              <p:nvPr/>
            </p:nvSpPr>
            <p:spPr bwMode="auto">
              <a:xfrm>
                <a:off x="5233" y="3513"/>
                <a:ext cx="19" cy="24"/>
              </a:xfrm>
              <a:custGeom>
                <a:avLst/>
                <a:gdLst>
                  <a:gd name="T0" fmla="*/ 18 w 19"/>
                  <a:gd name="T1" fmla="*/ 17 h 24"/>
                  <a:gd name="T2" fmla="*/ 18 w 19"/>
                  <a:gd name="T3" fmla="*/ 0 h 24"/>
                  <a:gd name="T4" fmla="*/ 0 w 19"/>
                  <a:gd name="T5" fmla="*/ 6 h 24"/>
                  <a:gd name="T6" fmla="*/ 0 w 19"/>
                  <a:gd name="T7" fmla="*/ 23 h 24"/>
                  <a:gd name="T8" fmla="*/ 18 w 19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4"/>
                  <a:gd name="T17" fmla="*/ 19 w 19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4">
                    <a:moveTo>
                      <a:pt x="18" y="17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8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08" name="Freeform 58"/>
              <p:cNvSpPr>
                <a:spLocks/>
              </p:cNvSpPr>
              <p:nvPr/>
            </p:nvSpPr>
            <p:spPr bwMode="auto">
              <a:xfrm>
                <a:off x="5253" y="3507"/>
                <a:ext cx="18" cy="22"/>
              </a:xfrm>
              <a:custGeom>
                <a:avLst/>
                <a:gdLst>
                  <a:gd name="T0" fmla="*/ 17 w 18"/>
                  <a:gd name="T1" fmla="*/ 16 h 22"/>
                  <a:gd name="T2" fmla="*/ 17 w 18"/>
                  <a:gd name="T3" fmla="*/ 0 h 22"/>
                  <a:gd name="T4" fmla="*/ 0 w 18"/>
                  <a:gd name="T5" fmla="*/ 6 h 22"/>
                  <a:gd name="T6" fmla="*/ 0 w 18"/>
                  <a:gd name="T7" fmla="*/ 21 h 22"/>
                  <a:gd name="T8" fmla="*/ 17 w 18"/>
                  <a:gd name="T9" fmla="*/ 16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2"/>
                  <a:gd name="T17" fmla="*/ 18 w 18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2">
                    <a:moveTo>
                      <a:pt x="17" y="16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1"/>
                    </a:lnTo>
                    <a:lnTo>
                      <a:pt x="17" y="16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09" name="Freeform 59"/>
              <p:cNvSpPr>
                <a:spLocks/>
              </p:cNvSpPr>
              <p:nvPr/>
            </p:nvSpPr>
            <p:spPr bwMode="auto">
              <a:xfrm>
                <a:off x="5239" y="3523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10 h 17"/>
                  <a:gd name="T6" fmla="*/ 16 w 17"/>
                  <a:gd name="T7" fmla="*/ 10 h 17"/>
                  <a:gd name="T8" fmla="*/ 16 w 17"/>
                  <a:gd name="T9" fmla="*/ 0 h 17"/>
                  <a:gd name="T10" fmla="*/ 10 w 17"/>
                  <a:gd name="T11" fmla="*/ 0 h 17"/>
                  <a:gd name="T12" fmla="*/ 5 w 17"/>
                  <a:gd name="T13" fmla="*/ 0 h 17"/>
                  <a:gd name="T14" fmla="*/ 0 w 17"/>
                  <a:gd name="T15" fmla="*/ 0 h 17"/>
                  <a:gd name="T16" fmla="*/ 0 w 17"/>
                  <a:gd name="T17" fmla="*/ 10 h 17"/>
                  <a:gd name="T18" fmla="*/ 0 w 17"/>
                  <a:gd name="T19" fmla="*/ 16 h 17"/>
                  <a:gd name="T20" fmla="*/ 5 w 17"/>
                  <a:gd name="T21" fmla="*/ 16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10"/>
                    </a:lnTo>
                    <a:lnTo>
                      <a:pt x="16" y="10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10" name="Freeform 60"/>
              <p:cNvSpPr>
                <a:spLocks/>
              </p:cNvSpPr>
              <p:nvPr/>
            </p:nvSpPr>
            <p:spPr bwMode="auto">
              <a:xfrm>
                <a:off x="5258" y="3515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10 h 17"/>
                  <a:gd name="T6" fmla="*/ 16 w 17"/>
                  <a:gd name="T7" fmla="*/ 10 h 17"/>
                  <a:gd name="T8" fmla="*/ 16 w 17"/>
                  <a:gd name="T9" fmla="*/ 5 h 17"/>
                  <a:gd name="T10" fmla="*/ 10 w 17"/>
                  <a:gd name="T11" fmla="*/ 5 h 17"/>
                  <a:gd name="T12" fmla="*/ 10 w 17"/>
                  <a:gd name="T13" fmla="*/ 0 h 17"/>
                  <a:gd name="T14" fmla="*/ 5 w 17"/>
                  <a:gd name="T15" fmla="*/ 0 h 17"/>
                  <a:gd name="T16" fmla="*/ 5 w 17"/>
                  <a:gd name="T17" fmla="*/ 5 h 17"/>
                  <a:gd name="T18" fmla="*/ 0 w 17"/>
                  <a:gd name="T19" fmla="*/ 5 h 17"/>
                  <a:gd name="T20" fmla="*/ 0 w 17"/>
                  <a:gd name="T21" fmla="*/ 10 h 17"/>
                  <a:gd name="T22" fmla="*/ 5 w 17"/>
                  <a:gd name="T23" fmla="*/ 16 h 1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7"/>
                  <a:gd name="T37" fmla="*/ 0 h 17"/>
                  <a:gd name="T38" fmla="*/ 17 w 17"/>
                  <a:gd name="T39" fmla="*/ 17 h 1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10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10" y="5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5" y="5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11" name="Freeform 61"/>
              <p:cNvSpPr>
                <a:spLocks/>
              </p:cNvSpPr>
              <p:nvPr/>
            </p:nvSpPr>
            <p:spPr bwMode="auto">
              <a:xfrm>
                <a:off x="5281" y="3498"/>
                <a:ext cx="19" cy="22"/>
              </a:xfrm>
              <a:custGeom>
                <a:avLst/>
                <a:gdLst>
                  <a:gd name="T0" fmla="*/ 18 w 19"/>
                  <a:gd name="T1" fmla="*/ 15 h 22"/>
                  <a:gd name="T2" fmla="*/ 18 w 19"/>
                  <a:gd name="T3" fmla="*/ 0 h 22"/>
                  <a:gd name="T4" fmla="*/ 0 w 19"/>
                  <a:gd name="T5" fmla="*/ 5 h 22"/>
                  <a:gd name="T6" fmla="*/ 0 w 19"/>
                  <a:gd name="T7" fmla="*/ 21 h 22"/>
                  <a:gd name="T8" fmla="*/ 18 w 19"/>
                  <a:gd name="T9" fmla="*/ 1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2"/>
                  <a:gd name="T17" fmla="*/ 19 w 19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2">
                    <a:moveTo>
                      <a:pt x="18" y="15"/>
                    </a:moveTo>
                    <a:lnTo>
                      <a:pt x="18" y="0"/>
                    </a:lnTo>
                    <a:lnTo>
                      <a:pt x="0" y="5"/>
                    </a:lnTo>
                    <a:lnTo>
                      <a:pt x="0" y="21"/>
                    </a:lnTo>
                    <a:lnTo>
                      <a:pt x="18" y="15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12" name="Freeform 62"/>
              <p:cNvSpPr>
                <a:spLocks/>
              </p:cNvSpPr>
              <p:nvPr/>
            </p:nvSpPr>
            <p:spPr bwMode="auto">
              <a:xfrm>
                <a:off x="5300" y="3492"/>
                <a:ext cx="19" cy="22"/>
              </a:xfrm>
              <a:custGeom>
                <a:avLst/>
                <a:gdLst>
                  <a:gd name="T0" fmla="*/ 18 w 19"/>
                  <a:gd name="T1" fmla="*/ 15 h 22"/>
                  <a:gd name="T2" fmla="*/ 18 w 19"/>
                  <a:gd name="T3" fmla="*/ 0 h 22"/>
                  <a:gd name="T4" fmla="*/ 0 w 19"/>
                  <a:gd name="T5" fmla="*/ 4 h 22"/>
                  <a:gd name="T6" fmla="*/ 0 w 19"/>
                  <a:gd name="T7" fmla="*/ 21 h 22"/>
                  <a:gd name="T8" fmla="*/ 18 w 19"/>
                  <a:gd name="T9" fmla="*/ 15 h 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2"/>
                  <a:gd name="T17" fmla="*/ 19 w 19"/>
                  <a:gd name="T18" fmla="*/ 22 h 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2">
                    <a:moveTo>
                      <a:pt x="18" y="15"/>
                    </a:moveTo>
                    <a:lnTo>
                      <a:pt x="18" y="0"/>
                    </a:lnTo>
                    <a:lnTo>
                      <a:pt x="0" y="4"/>
                    </a:lnTo>
                    <a:lnTo>
                      <a:pt x="0" y="21"/>
                    </a:lnTo>
                    <a:lnTo>
                      <a:pt x="18" y="15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13" name="Freeform 63"/>
              <p:cNvSpPr>
                <a:spLocks/>
              </p:cNvSpPr>
              <p:nvPr/>
            </p:nvSpPr>
            <p:spPr bwMode="auto">
              <a:xfrm>
                <a:off x="5289" y="3505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8 w 17"/>
                  <a:gd name="T3" fmla="*/ 10 h 17"/>
                  <a:gd name="T4" fmla="*/ 16 w 17"/>
                  <a:gd name="T5" fmla="*/ 10 h 17"/>
                  <a:gd name="T6" fmla="*/ 16 w 17"/>
                  <a:gd name="T7" fmla="*/ 5 h 17"/>
                  <a:gd name="T8" fmla="*/ 16 w 17"/>
                  <a:gd name="T9" fmla="*/ 0 h 17"/>
                  <a:gd name="T10" fmla="*/ 8 w 17"/>
                  <a:gd name="T11" fmla="*/ 0 h 17"/>
                  <a:gd name="T12" fmla="*/ 0 w 17"/>
                  <a:gd name="T13" fmla="*/ 5 h 17"/>
                  <a:gd name="T14" fmla="*/ 0 w 17"/>
                  <a:gd name="T15" fmla="*/ 10 h 17"/>
                  <a:gd name="T16" fmla="*/ 0 w 17"/>
                  <a:gd name="T17" fmla="*/ 16 h 17"/>
                  <a:gd name="T18" fmla="*/ 8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8" y="16"/>
                    </a:moveTo>
                    <a:lnTo>
                      <a:pt x="8" y="10"/>
                    </a:lnTo>
                    <a:lnTo>
                      <a:pt x="16" y="10"/>
                    </a:lnTo>
                    <a:lnTo>
                      <a:pt x="16" y="5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0" y="5"/>
                    </a:lnTo>
                    <a:lnTo>
                      <a:pt x="0" y="10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14" name="Freeform 64"/>
              <p:cNvSpPr>
                <a:spLocks/>
              </p:cNvSpPr>
              <p:nvPr/>
            </p:nvSpPr>
            <p:spPr bwMode="auto">
              <a:xfrm>
                <a:off x="5308" y="3500"/>
                <a:ext cx="17" cy="17"/>
              </a:xfrm>
              <a:custGeom>
                <a:avLst/>
                <a:gdLst>
                  <a:gd name="T0" fmla="*/ 8 w 17"/>
                  <a:gd name="T1" fmla="*/ 9 h 17"/>
                  <a:gd name="T2" fmla="*/ 16 w 17"/>
                  <a:gd name="T3" fmla="*/ 9 h 17"/>
                  <a:gd name="T4" fmla="*/ 16 w 17"/>
                  <a:gd name="T5" fmla="*/ 6 h 17"/>
                  <a:gd name="T6" fmla="*/ 16 w 17"/>
                  <a:gd name="T7" fmla="*/ 0 h 17"/>
                  <a:gd name="T8" fmla="*/ 8 w 17"/>
                  <a:gd name="T9" fmla="*/ 0 h 17"/>
                  <a:gd name="T10" fmla="*/ 0 w 17"/>
                  <a:gd name="T11" fmla="*/ 0 h 17"/>
                  <a:gd name="T12" fmla="*/ 0 w 17"/>
                  <a:gd name="T13" fmla="*/ 6 h 17"/>
                  <a:gd name="T14" fmla="*/ 0 w 17"/>
                  <a:gd name="T15" fmla="*/ 9 h 17"/>
                  <a:gd name="T16" fmla="*/ 0 w 17"/>
                  <a:gd name="T17" fmla="*/ 16 h 17"/>
                  <a:gd name="T18" fmla="*/ 8 w 17"/>
                  <a:gd name="T19" fmla="*/ 16 h 17"/>
                  <a:gd name="T20" fmla="*/ 8 w 17"/>
                  <a:gd name="T21" fmla="*/ 9 h 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"/>
                  <a:gd name="T34" fmla="*/ 0 h 17"/>
                  <a:gd name="T35" fmla="*/ 17 w 17"/>
                  <a:gd name="T36" fmla="*/ 17 h 1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" h="17">
                    <a:moveTo>
                      <a:pt x="8" y="9"/>
                    </a:moveTo>
                    <a:lnTo>
                      <a:pt x="16" y="9"/>
                    </a:lnTo>
                    <a:lnTo>
                      <a:pt x="16" y="6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0" y="16"/>
                    </a:lnTo>
                    <a:lnTo>
                      <a:pt x="8" y="16"/>
                    </a:lnTo>
                    <a:lnTo>
                      <a:pt x="8" y="9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15" name="Freeform 65"/>
              <p:cNvSpPr>
                <a:spLocks/>
              </p:cNvSpPr>
              <p:nvPr/>
            </p:nvSpPr>
            <p:spPr bwMode="auto">
              <a:xfrm>
                <a:off x="5373" y="3442"/>
                <a:ext cx="18" cy="24"/>
              </a:xfrm>
              <a:custGeom>
                <a:avLst/>
                <a:gdLst>
                  <a:gd name="T0" fmla="*/ 17 w 18"/>
                  <a:gd name="T1" fmla="*/ 17 h 24"/>
                  <a:gd name="T2" fmla="*/ 17 w 18"/>
                  <a:gd name="T3" fmla="*/ 0 h 24"/>
                  <a:gd name="T4" fmla="*/ 0 w 18"/>
                  <a:gd name="T5" fmla="*/ 6 h 24"/>
                  <a:gd name="T6" fmla="*/ 0 w 18"/>
                  <a:gd name="T7" fmla="*/ 23 h 24"/>
                  <a:gd name="T8" fmla="*/ 17 w 18"/>
                  <a:gd name="T9" fmla="*/ 17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"/>
                  <a:gd name="T16" fmla="*/ 0 h 24"/>
                  <a:gd name="T17" fmla="*/ 18 w 18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" h="24">
                    <a:moveTo>
                      <a:pt x="17" y="17"/>
                    </a:moveTo>
                    <a:lnTo>
                      <a:pt x="17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7" y="17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16" name="Freeform 66"/>
              <p:cNvSpPr>
                <a:spLocks/>
              </p:cNvSpPr>
              <p:nvPr/>
            </p:nvSpPr>
            <p:spPr bwMode="auto">
              <a:xfrm>
                <a:off x="5392" y="3436"/>
                <a:ext cx="19" cy="24"/>
              </a:xfrm>
              <a:custGeom>
                <a:avLst/>
                <a:gdLst>
                  <a:gd name="T0" fmla="*/ 18 w 19"/>
                  <a:gd name="T1" fmla="*/ 18 h 24"/>
                  <a:gd name="T2" fmla="*/ 18 w 19"/>
                  <a:gd name="T3" fmla="*/ 0 h 24"/>
                  <a:gd name="T4" fmla="*/ 0 w 19"/>
                  <a:gd name="T5" fmla="*/ 6 h 24"/>
                  <a:gd name="T6" fmla="*/ 0 w 19"/>
                  <a:gd name="T7" fmla="*/ 23 h 24"/>
                  <a:gd name="T8" fmla="*/ 18 w 19"/>
                  <a:gd name="T9" fmla="*/ 18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"/>
                  <a:gd name="T16" fmla="*/ 0 h 24"/>
                  <a:gd name="T17" fmla="*/ 19 w 19"/>
                  <a:gd name="T18" fmla="*/ 24 h 2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" h="24">
                    <a:moveTo>
                      <a:pt x="18" y="18"/>
                    </a:moveTo>
                    <a:lnTo>
                      <a:pt x="18" y="0"/>
                    </a:lnTo>
                    <a:lnTo>
                      <a:pt x="0" y="6"/>
                    </a:lnTo>
                    <a:lnTo>
                      <a:pt x="0" y="23"/>
                    </a:lnTo>
                    <a:lnTo>
                      <a:pt x="18" y="18"/>
                    </a:lnTo>
                  </a:path>
                </a:pathLst>
              </a:custGeom>
              <a:solidFill>
                <a:srgbClr val="0000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17" name="Freeform 67"/>
              <p:cNvSpPr>
                <a:spLocks/>
              </p:cNvSpPr>
              <p:nvPr/>
            </p:nvSpPr>
            <p:spPr bwMode="auto">
              <a:xfrm>
                <a:off x="5379" y="3452"/>
                <a:ext cx="17" cy="17"/>
              </a:xfrm>
              <a:custGeom>
                <a:avLst/>
                <a:gdLst>
                  <a:gd name="T0" fmla="*/ 8 w 17"/>
                  <a:gd name="T1" fmla="*/ 16 h 17"/>
                  <a:gd name="T2" fmla="*/ 16 w 17"/>
                  <a:gd name="T3" fmla="*/ 16 h 17"/>
                  <a:gd name="T4" fmla="*/ 16 w 17"/>
                  <a:gd name="T5" fmla="*/ 8 h 17"/>
                  <a:gd name="T6" fmla="*/ 16 w 17"/>
                  <a:gd name="T7" fmla="*/ 0 h 17"/>
                  <a:gd name="T8" fmla="*/ 8 w 17"/>
                  <a:gd name="T9" fmla="*/ 0 h 17"/>
                  <a:gd name="T10" fmla="*/ 8 w 17"/>
                  <a:gd name="T11" fmla="*/ 8 h 17"/>
                  <a:gd name="T12" fmla="*/ 0 w 17"/>
                  <a:gd name="T13" fmla="*/ 8 h 17"/>
                  <a:gd name="T14" fmla="*/ 0 w 17"/>
                  <a:gd name="T15" fmla="*/ 16 h 17"/>
                  <a:gd name="T16" fmla="*/ 8 w 17"/>
                  <a:gd name="T17" fmla="*/ 16 h 1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"/>
                  <a:gd name="T28" fmla="*/ 0 h 17"/>
                  <a:gd name="T29" fmla="*/ 17 w 17"/>
                  <a:gd name="T30" fmla="*/ 17 h 1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" h="17">
                    <a:moveTo>
                      <a:pt x="8" y="16"/>
                    </a:moveTo>
                    <a:lnTo>
                      <a:pt x="16" y="16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8" y="0"/>
                    </a:lnTo>
                    <a:lnTo>
                      <a:pt x="8" y="8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8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18" name="Freeform 68"/>
              <p:cNvSpPr>
                <a:spLocks/>
              </p:cNvSpPr>
              <p:nvPr/>
            </p:nvSpPr>
            <p:spPr bwMode="auto">
              <a:xfrm>
                <a:off x="5398" y="3446"/>
                <a:ext cx="17" cy="17"/>
              </a:xfrm>
              <a:custGeom>
                <a:avLst/>
                <a:gdLst>
                  <a:gd name="T0" fmla="*/ 5 w 17"/>
                  <a:gd name="T1" fmla="*/ 16 h 17"/>
                  <a:gd name="T2" fmla="*/ 10 w 17"/>
                  <a:gd name="T3" fmla="*/ 16 h 17"/>
                  <a:gd name="T4" fmla="*/ 10 w 17"/>
                  <a:gd name="T5" fmla="*/ 8 h 17"/>
                  <a:gd name="T6" fmla="*/ 16 w 17"/>
                  <a:gd name="T7" fmla="*/ 8 h 17"/>
                  <a:gd name="T8" fmla="*/ 16 w 17"/>
                  <a:gd name="T9" fmla="*/ 0 h 17"/>
                  <a:gd name="T10" fmla="*/ 10 w 17"/>
                  <a:gd name="T11" fmla="*/ 0 h 17"/>
                  <a:gd name="T12" fmla="*/ 5 w 17"/>
                  <a:gd name="T13" fmla="*/ 0 h 17"/>
                  <a:gd name="T14" fmla="*/ 0 w 17"/>
                  <a:gd name="T15" fmla="*/ 8 h 17"/>
                  <a:gd name="T16" fmla="*/ 0 w 17"/>
                  <a:gd name="T17" fmla="*/ 16 h 17"/>
                  <a:gd name="T18" fmla="*/ 5 w 17"/>
                  <a:gd name="T19" fmla="*/ 16 h 1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7"/>
                  <a:gd name="T31" fmla="*/ 0 h 17"/>
                  <a:gd name="T32" fmla="*/ 17 w 17"/>
                  <a:gd name="T33" fmla="*/ 17 h 1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7" h="17">
                    <a:moveTo>
                      <a:pt x="5" y="16"/>
                    </a:moveTo>
                    <a:lnTo>
                      <a:pt x="10" y="16"/>
                    </a:lnTo>
                    <a:lnTo>
                      <a:pt x="10" y="8"/>
                    </a:lnTo>
                    <a:lnTo>
                      <a:pt x="16" y="8"/>
                    </a:lnTo>
                    <a:lnTo>
                      <a:pt x="16" y="0"/>
                    </a:lnTo>
                    <a:lnTo>
                      <a:pt x="10" y="0"/>
                    </a:lnTo>
                    <a:lnTo>
                      <a:pt x="5" y="0"/>
                    </a:lnTo>
                    <a:lnTo>
                      <a:pt x="0" y="8"/>
                    </a:lnTo>
                    <a:lnTo>
                      <a:pt x="0" y="16"/>
                    </a:lnTo>
                    <a:lnTo>
                      <a:pt x="5" y="16"/>
                    </a:lnTo>
                  </a:path>
                </a:pathLst>
              </a:custGeom>
              <a:solidFill>
                <a:srgbClr val="FFFFFF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19" name="Freeform 69"/>
              <p:cNvSpPr>
                <a:spLocks/>
              </p:cNvSpPr>
              <p:nvPr/>
            </p:nvSpPr>
            <p:spPr bwMode="auto">
              <a:xfrm>
                <a:off x="4904" y="3335"/>
                <a:ext cx="574" cy="330"/>
              </a:xfrm>
              <a:custGeom>
                <a:avLst/>
                <a:gdLst>
                  <a:gd name="T0" fmla="*/ 573 w 574"/>
                  <a:gd name="T1" fmla="*/ 0 h 330"/>
                  <a:gd name="T2" fmla="*/ 0 w 574"/>
                  <a:gd name="T3" fmla="*/ 186 h 330"/>
                  <a:gd name="T4" fmla="*/ 0 w 574"/>
                  <a:gd name="T5" fmla="*/ 329 h 330"/>
                  <a:gd name="T6" fmla="*/ 0 60000 65536"/>
                  <a:gd name="T7" fmla="*/ 0 60000 65536"/>
                  <a:gd name="T8" fmla="*/ 0 60000 65536"/>
                  <a:gd name="T9" fmla="*/ 0 w 574"/>
                  <a:gd name="T10" fmla="*/ 0 h 330"/>
                  <a:gd name="T11" fmla="*/ 574 w 574"/>
                  <a:gd name="T12" fmla="*/ 330 h 33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74" h="330">
                    <a:moveTo>
                      <a:pt x="573" y="0"/>
                    </a:moveTo>
                    <a:lnTo>
                      <a:pt x="0" y="186"/>
                    </a:lnTo>
                    <a:lnTo>
                      <a:pt x="0" y="329"/>
                    </a:lnTo>
                  </a:path>
                </a:pathLst>
              </a:custGeom>
              <a:noFill/>
              <a:ln w="6350" cap="rnd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</p:grpSp>
        <p:sp>
          <p:nvSpPr>
            <p:cNvPr id="218" name="Line 313"/>
            <p:cNvSpPr>
              <a:spLocks noChangeShapeType="1"/>
            </p:cNvSpPr>
            <p:nvPr/>
          </p:nvSpPr>
          <p:spPr bwMode="auto">
            <a:xfrm flipV="1">
              <a:off x="7351713" y="2005013"/>
              <a:ext cx="1587" cy="476250"/>
            </a:xfrm>
            <a:prstGeom prst="line">
              <a:avLst/>
            </a:prstGeom>
            <a:noFill/>
            <a:ln w="158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sp>
          <p:nvSpPr>
            <p:cNvPr id="219" name="Line 310"/>
            <p:cNvSpPr>
              <a:spLocks noChangeShapeType="1"/>
            </p:cNvSpPr>
            <p:nvPr/>
          </p:nvSpPr>
          <p:spPr bwMode="auto">
            <a:xfrm flipH="1">
              <a:off x="6259513" y="1870075"/>
              <a:ext cx="1312862" cy="0"/>
            </a:xfrm>
            <a:prstGeom prst="line">
              <a:avLst/>
            </a:prstGeom>
            <a:noFill/>
            <a:ln w="25400">
              <a:solidFill>
                <a:srgbClr val="FF6600"/>
              </a:solidFill>
              <a:round/>
              <a:headEnd/>
              <a:tailEnd/>
            </a:ln>
          </p:spPr>
          <p:txBody>
            <a:bodyPr/>
            <a:lstStyle/>
            <a:p>
              <a:endParaRPr lang="ko-KR" altLang="en-US"/>
            </a:p>
          </p:txBody>
        </p:sp>
        <p:pic>
          <p:nvPicPr>
            <p:cNvPr id="220" name="그림 5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165725" y="1504950"/>
              <a:ext cx="1219200" cy="74295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</p:pic>
        <p:grpSp>
          <p:nvGrpSpPr>
            <p:cNvPr id="8" name="그룹 262"/>
            <p:cNvGrpSpPr>
              <a:grpSpLocks/>
            </p:cNvGrpSpPr>
            <p:nvPr/>
          </p:nvGrpSpPr>
          <p:grpSpPr bwMode="auto">
            <a:xfrm>
              <a:off x="7065971" y="1478166"/>
              <a:ext cx="1630364" cy="916665"/>
              <a:chOff x="6852138" y="1264446"/>
              <a:chExt cx="1804622" cy="1037033"/>
            </a:xfrm>
          </p:grpSpPr>
          <p:grpSp>
            <p:nvGrpSpPr>
              <p:cNvPr id="9" name="그룹 449"/>
              <p:cNvGrpSpPr>
                <a:grpSpLocks/>
              </p:cNvGrpSpPr>
              <p:nvPr/>
            </p:nvGrpSpPr>
            <p:grpSpPr bwMode="auto">
              <a:xfrm rot="-2831522">
                <a:off x="7972570" y="1427580"/>
                <a:ext cx="607154" cy="280886"/>
                <a:chOff x="253390" y="3211648"/>
                <a:chExt cx="1322638" cy="760103"/>
              </a:xfrm>
            </p:grpSpPr>
            <p:sp>
              <p:nvSpPr>
                <p:cNvPr id="255" name="Oval 17"/>
                <p:cNvSpPr>
                  <a:spLocks noChangeArrowheads="1"/>
                </p:cNvSpPr>
                <p:nvPr/>
              </p:nvSpPr>
              <p:spPr bwMode="auto">
                <a:xfrm rot="3285031">
                  <a:off x="649867" y="3045591"/>
                  <a:ext cx="529683" cy="1322638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ko-KR" altLang="en-US">
                    <a:ea typeface="굴림" pitchFamily="50" charset="-127"/>
                  </a:endParaRPr>
                </a:p>
              </p:txBody>
            </p:sp>
            <p:sp>
              <p:nvSpPr>
                <p:cNvPr id="256" name="Line 18"/>
                <p:cNvSpPr>
                  <a:spLocks noChangeShapeType="1"/>
                </p:cNvSpPr>
                <p:nvPr/>
              </p:nvSpPr>
              <p:spPr bwMode="auto">
                <a:xfrm rot="1395667">
                  <a:off x="649034" y="3302999"/>
                  <a:ext cx="681270" cy="21639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57" name="Line 19"/>
                <p:cNvSpPr>
                  <a:spLocks noChangeShapeType="1"/>
                </p:cNvSpPr>
                <p:nvPr/>
              </p:nvSpPr>
              <p:spPr bwMode="auto">
                <a:xfrm rot="1395667">
                  <a:off x="481791" y="3211648"/>
                  <a:ext cx="357188" cy="69578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ko-KR" altLang="en-US"/>
                </a:p>
              </p:txBody>
            </p:sp>
          </p:grpSp>
          <p:pic>
            <p:nvPicPr>
              <p:cNvPr id="244" name="Picture 2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7744219" y="1405062"/>
                <a:ext cx="351107" cy="296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5" name="Picture 2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7744219" y="1725421"/>
                <a:ext cx="351107" cy="29640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0" name="Group 8"/>
              <p:cNvGrpSpPr>
                <a:grpSpLocks/>
              </p:cNvGrpSpPr>
              <p:nvPr/>
            </p:nvGrpSpPr>
            <p:grpSpPr bwMode="auto">
              <a:xfrm>
                <a:off x="8235788" y="1694715"/>
                <a:ext cx="351109" cy="606764"/>
                <a:chOff x="5096" y="498"/>
                <a:chExt cx="492" cy="685"/>
              </a:xfrm>
            </p:grpSpPr>
            <p:pic>
              <p:nvPicPr>
                <p:cNvPr id="251" name="Picture 9" descr="방화"/>
                <p:cNvPicPr>
                  <a:picLocks noChangeAspect="1" noChangeArrowheads="1"/>
                </p:cNvPicPr>
                <p:nvPr/>
              </p:nvPicPr>
              <p:blipFill>
                <a:blip r:embed="rId6"/>
                <a:srcRect/>
                <a:stretch>
                  <a:fillRect/>
                </a:stretch>
              </p:blipFill>
              <p:spPr bwMode="auto">
                <a:xfrm>
                  <a:off x="5256" y="740"/>
                  <a:ext cx="318" cy="24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52" name="Oval 10"/>
                <p:cNvSpPr>
                  <a:spLocks noChangeArrowheads="1"/>
                </p:cNvSpPr>
                <p:nvPr/>
              </p:nvSpPr>
              <p:spPr bwMode="auto">
                <a:xfrm rot="1889364">
                  <a:off x="5225" y="498"/>
                  <a:ext cx="363" cy="685"/>
                </a:xfrm>
                <a:prstGeom prst="ellips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/>
                <a:p>
                  <a:endParaRPr lang="ko-KR" altLang="en-US">
                    <a:latin typeface="맑은 고딕" pitchFamily="50" charset="-127"/>
                    <a:ea typeface="맑은 고딕" pitchFamily="50" charset="-127"/>
                  </a:endParaRPr>
                </a:p>
              </p:txBody>
            </p:sp>
            <p:sp>
              <p:nvSpPr>
                <p:cNvPr id="253" name="Line 11"/>
                <p:cNvSpPr>
                  <a:spLocks noChangeShapeType="1"/>
                </p:cNvSpPr>
                <p:nvPr/>
              </p:nvSpPr>
              <p:spPr bwMode="auto">
                <a:xfrm>
                  <a:off x="5143" y="605"/>
                  <a:ext cx="408" cy="9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ko-KR" altLang="en-US"/>
                </a:p>
              </p:txBody>
            </p:sp>
            <p:sp>
              <p:nvSpPr>
                <p:cNvPr id="254" name="Line 12"/>
                <p:cNvSpPr>
                  <a:spLocks noChangeShapeType="1"/>
                </p:cNvSpPr>
                <p:nvPr/>
              </p:nvSpPr>
              <p:spPr bwMode="auto">
                <a:xfrm>
                  <a:off x="5096" y="621"/>
                  <a:ext cx="205" cy="41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ko-KR" altLang="en-US"/>
                </a:p>
              </p:txBody>
            </p:sp>
          </p:grpSp>
          <p:pic>
            <p:nvPicPr>
              <p:cNvPr id="247" name="Picture 3" descr="C:\Documents and Settings\권강일\Local Settings\Temporary Internet Files\Content.IE5\SRMK91FP\MC900388754[1].wmf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8305990" y="1469134"/>
                <a:ext cx="350770" cy="28578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248" name="꺾인 연결선 268"/>
              <p:cNvCxnSpPr>
                <a:cxnSpLocks noChangeShapeType="1"/>
              </p:cNvCxnSpPr>
              <p:nvPr/>
            </p:nvCxnSpPr>
            <p:spPr bwMode="auto">
              <a:xfrm flipV="1">
                <a:off x="7467440" y="1553266"/>
                <a:ext cx="276779" cy="75249"/>
              </a:xfrm>
              <a:prstGeom prst="bentConnector3">
                <a:avLst>
                  <a:gd name="adj1" fmla="val 50000"/>
                </a:avLst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cxnSp>
            <p:nvCxnSpPr>
              <p:cNvPr id="249" name="꺾인 연결선 269"/>
              <p:cNvCxnSpPr>
                <a:cxnSpLocks noChangeShapeType="1"/>
              </p:cNvCxnSpPr>
              <p:nvPr/>
            </p:nvCxnSpPr>
            <p:spPr bwMode="auto">
              <a:xfrm>
                <a:off x="7517584" y="1689642"/>
                <a:ext cx="226635" cy="183983"/>
              </a:xfrm>
              <a:prstGeom prst="bentConnector3">
                <a:avLst>
                  <a:gd name="adj1" fmla="val 50000"/>
                </a:avLst>
              </a:prstGeom>
              <a:noFill/>
              <a:ln w="9525" algn="ctr">
                <a:solidFill>
                  <a:schemeClr val="tx1"/>
                </a:solidFill>
                <a:round/>
                <a:headEnd/>
                <a:tailEnd/>
              </a:ln>
            </p:spPr>
          </p:cxnSp>
          <p:pic>
            <p:nvPicPr>
              <p:cNvPr id="250" name="Picture 2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6852138" y="1542804"/>
                <a:ext cx="674077" cy="2234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22" name="Text Box 318"/>
            <p:cNvSpPr txBox="1">
              <a:spLocks noChangeArrowheads="1"/>
            </p:cNvSpPr>
            <p:nvPr/>
          </p:nvSpPr>
          <p:spPr bwMode="auto">
            <a:xfrm>
              <a:off x="4141788" y="1454150"/>
              <a:ext cx="754878" cy="254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ko-KR" sz="1000" b="1" dirty="0">
                  <a:ea typeface="굴림" pitchFamily="50" charset="-127"/>
                </a:rPr>
                <a:t>KT</a:t>
              </a:r>
              <a:r>
                <a:rPr lang="ko-KR" altLang="en-US" sz="1000" b="1" dirty="0">
                  <a:ea typeface="굴림" pitchFamily="50" charset="-127"/>
                </a:rPr>
                <a:t>스위치</a:t>
              </a:r>
              <a:endParaRPr lang="en-US" altLang="ko-KR" sz="1000" b="1" dirty="0">
                <a:ea typeface="굴림" pitchFamily="50" charset="-127"/>
              </a:endParaRPr>
            </a:p>
          </p:txBody>
        </p:sp>
        <p:sp>
          <p:nvSpPr>
            <p:cNvPr id="223" name="Text Box 318"/>
            <p:cNvSpPr txBox="1">
              <a:spLocks noChangeArrowheads="1"/>
            </p:cNvSpPr>
            <p:nvPr/>
          </p:nvSpPr>
          <p:spPr bwMode="auto">
            <a:xfrm>
              <a:off x="5389563" y="1187449"/>
              <a:ext cx="771608" cy="254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ko-KR" sz="1000" b="1" dirty="0">
                  <a:ea typeface="굴림" pitchFamily="50" charset="-127"/>
                </a:rPr>
                <a:t>COT </a:t>
              </a:r>
              <a:r>
                <a:rPr lang="ko-KR" altLang="en-US" sz="1000" b="1" dirty="0">
                  <a:ea typeface="굴림" pitchFamily="50" charset="-127"/>
                </a:rPr>
                <a:t>장치</a:t>
              </a:r>
              <a:endParaRPr lang="en-US" altLang="ko-KR" sz="1000" b="1" dirty="0">
                <a:ea typeface="굴림" pitchFamily="50" charset="-127"/>
              </a:endParaRPr>
            </a:p>
          </p:txBody>
        </p:sp>
        <p:sp>
          <p:nvSpPr>
            <p:cNvPr id="230" name="Text Box 318"/>
            <p:cNvSpPr txBox="1">
              <a:spLocks noChangeArrowheads="1"/>
            </p:cNvSpPr>
            <p:nvPr/>
          </p:nvSpPr>
          <p:spPr bwMode="auto">
            <a:xfrm>
              <a:off x="6999287" y="1377950"/>
              <a:ext cx="669553" cy="254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ko-KR" sz="1000" b="1" dirty="0">
                  <a:ea typeface="굴림" pitchFamily="50" charset="-127"/>
                </a:rPr>
                <a:t>RT </a:t>
              </a:r>
              <a:r>
                <a:rPr lang="ko-KR" altLang="en-US" sz="1000" b="1" dirty="0">
                  <a:ea typeface="굴림" pitchFamily="50" charset="-127"/>
                </a:rPr>
                <a:t>장치</a:t>
              </a:r>
              <a:endParaRPr lang="en-US" altLang="ko-KR" sz="1000" b="1" dirty="0">
                <a:ea typeface="굴림" pitchFamily="50" charset="-127"/>
              </a:endParaRPr>
            </a:p>
          </p:txBody>
        </p:sp>
        <p:grpSp>
          <p:nvGrpSpPr>
            <p:cNvPr id="11" name="그룹 75"/>
            <p:cNvGrpSpPr>
              <a:grpSpLocks/>
            </p:cNvGrpSpPr>
            <p:nvPr/>
          </p:nvGrpSpPr>
          <p:grpSpPr bwMode="auto">
            <a:xfrm>
              <a:off x="3733800" y="1828800"/>
              <a:ext cx="152400" cy="130175"/>
              <a:chOff x="6286512" y="3952861"/>
              <a:chExt cx="185726" cy="190518"/>
            </a:xfrm>
          </p:grpSpPr>
          <p:sp>
            <p:nvSpPr>
              <p:cNvPr id="240" name="타원 239"/>
              <p:cNvSpPr/>
              <p:nvPr/>
            </p:nvSpPr>
            <p:spPr>
              <a:xfrm>
                <a:off x="6286512" y="3952861"/>
                <a:ext cx="185726" cy="190518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ko-KR" altLang="en-US">
                  <a:solidFill>
                    <a:srgbClr val="FFFFFF"/>
                  </a:solidFill>
                  <a:ea typeface="굴림" pitchFamily="50" charset="-127"/>
                </a:endParaRPr>
              </a:p>
            </p:txBody>
          </p:sp>
          <p:cxnSp>
            <p:nvCxnSpPr>
              <p:cNvPr id="241" name="직선 화살표 연결선 240"/>
              <p:cNvCxnSpPr/>
              <p:nvPr/>
            </p:nvCxnSpPr>
            <p:spPr>
              <a:xfrm rot="16200000" flipH="1">
                <a:off x="6280844" y="4023946"/>
                <a:ext cx="148697" cy="71581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2" name="직선 화살표 연결선 241"/>
              <p:cNvCxnSpPr/>
              <p:nvPr/>
            </p:nvCxnSpPr>
            <p:spPr>
              <a:xfrm rot="16200000" flipH="1">
                <a:off x="6336564" y="3978261"/>
                <a:ext cx="141728" cy="90928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그룹 75"/>
            <p:cNvGrpSpPr>
              <a:grpSpLocks/>
            </p:cNvGrpSpPr>
            <p:nvPr/>
          </p:nvGrpSpPr>
          <p:grpSpPr bwMode="auto">
            <a:xfrm>
              <a:off x="4876800" y="1828800"/>
              <a:ext cx="152400" cy="130175"/>
              <a:chOff x="6286512" y="3952861"/>
              <a:chExt cx="185726" cy="190518"/>
            </a:xfrm>
          </p:grpSpPr>
          <p:sp>
            <p:nvSpPr>
              <p:cNvPr id="237" name="타원 236"/>
              <p:cNvSpPr/>
              <p:nvPr/>
            </p:nvSpPr>
            <p:spPr>
              <a:xfrm>
                <a:off x="6286512" y="3952861"/>
                <a:ext cx="185726" cy="190518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ko-KR" altLang="en-US">
                  <a:solidFill>
                    <a:srgbClr val="FFFFFF"/>
                  </a:solidFill>
                  <a:ea typeface="굴림" pitchFamily="50" charset="-127"/>
                </a:endParaRPr>
              </a:p>
            </p:txBody>
          </p:sp>
          <p:cxnSp>
            <p:nvCxnSpPr>
              <p:cNvPr id="238" name="직선 화살표 연결선 237"/>
              <p:cNvCxnSpPr/>
              <p:nvPr/>
            </p:nvCxnSpPr>
            <p:spPr>
              <a:xfrm rot="16200000" flipH="1">
                <a:off x="6280844" y="4023946"/>
                <a:ext cx="148697" cy="71581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9" name="직선 화살표 연결선 238"/>
              <p:cNvCxnSpPr/>
              <p:nvPr/>
            </p:nvCxnSpPr>
            <p:spPr>
              <a:xfrm rot="16200000" flipH="1">
                <a:off x="6336564" y="3978261"/>
                <a:ext cx="141728" cy="90928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그룹 65"/>
            <p:cNvGrpSpPr>
              <a:grpSpLocks/>
            </p:cNvGrpSpPr>
            <p:nvPr/>
          </p:nvGrpSpPr>
          <p:grpSpPr bwMode="auto">
            <a:xfrm>
              <a:off x="6711950" y="1797050"/>
              <a:ext cx="123825" cy="138113"/>
              <a:chOff x="6858016" y="2928934"/>
              <a:chExt cx="214314" cy="214314"/>
            </a:xfrm>
          </p:grpSpPr>
          <p:sp>
            <p:nvSpPr>
              <p:cNvPr id="235" name="타원 234"/>
              <p:cNvSpPr/>
              <p:nvPr/>
            </p:nvSpPr>
            <p:spPr>
              <a:xfrm>
                <a:off x="6858016" y="2928934"/>
                <a:ext cx="214314" cy="214314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ko-KR" altLang="en-US">
                  <a:solidFill>
                    <a:srgbClr val="FFFFFF"/>
                  </a:solidFill>
                  <a:ea typeface="굴림" pitchFamily="50" charset="-127"/>
                </a:endParaRPr>
              </a:p>
            </p:txBody>
          </p:sp>
          <p:cxnSp>
            <p:nvCxnSpPr>
              <p:cNvPr id="236" name="직선 화살표 연결선 235"/>
              <p:cNvCxnSpPr/>
              <p:nvPr/>
            </p:nvCxnSpPr>
            <p:spPr>
              <a:xfrm rot="16200000" flipH="1">
                <a:off x="6884024" y="2993503"/>
                <a:ext cx="165047" cy="85177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그룹 192"/>
            <p:cNvGrpSpPr/>
            <p:nvPr/>
          </p:nvGrpSpPr>
          <p:grpSpPr>
            <a:xfrm>
              <a:off x="619831" y="1285860"/>
              <a:ext cx="2039344" cy="1444242"/>
              <a:chOff x="619831" y="1285860"/>
              <a:chExt cx="2039344" cy="1444242"/>
            </a:xfrm>
          </p:grpSpPr>
          <p:sp>
            <p:nvSpPr>
              <p:cNvPr id="200" name="Line 312"/>
              <p:cNvSpPr>
                <a:spLocks noChangeShapeType="1"/>
              </p:cNvSpPr>
              <p:nvPr/>
            </p:nvSpPr>
            <p:spPr bwMode="auto">
              <a:xfrm flipV="1">
                <a:off x="1500166" y="1428736"/>
                <a:ext cx="1587" cy="476250"/>
              </a:xfrm>
              <a:prstGeom prst="line">
                <a:avLst/>
              </a:prstGeom>
              <a:noFill/>
              <a:ln w="2540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201" name="Line 313"/>
              <p:cNvSpPr>
                <a:spLocks noChangeShapeType="1"/>
              </p:cNvSpPr>
              <p:nvPr/>
            </p:nvSpPr>
            <p:spPr bwMode="auto">
              <a:xfrm flipV="1">
                <a:off x="1816952" y="1897447"/>
                <a:ext cx="1587" cy="476250"/>
              </a:xfrm>
              <a:prstGeom prst="line">
                <a:avLst/>
              </a:prstGeom>
              <a:noFill/>
              <a:ln w="2540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202" name="Text Box 316"/>
              <p:cNvSpPr txBox="1">
                <a:spLocks noChangeArrowheads="1"/>
              </p:cNvSpPr>
              <p:nvPr/>
            </p:nvSpPr>
            <p:spPr bwMode="auto">
              <a:xfrm>
                <a:off x="667964" y="2466137"/>
                <a:ext cx="900433" cy="254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ko-KR" altLang="en-US" sz="1000" b="1" dirty="0" err="1">
                    <a:ea typeface="굴림" pitchFamily="50" charset="-127"/>
                  </a:rPr>
                  <a:t>스트림</a:t>
                </a:r>
                <a:r>
                  <a:rPr lang="ko-KR" altLang="en-US" sz="1000" b="1" dirty="0">
                    <a:ea typeface="굴림" pitchFamily="50" charset="-127"/>
                  </a:rPr>
                  <a:t> 서버</a:t>
                </a:r>
              </a:p>
            </p:txBody>
          </p:sp>
          <p:sp>
            <p:nvSpPr>
              <p:cNvPr id="203" name="Text Box 317"/>
              <p:cNvSpPr txBox="1">
                <a:spLocks noChangeArrowheads="1"/>
              </p:cNvSpPr>
              <p:nvPr/>
            </p:nvSpPr>
            <p:spPr bwMode="auto">
              <a:xfrm>
                <a:off x="2069928" y="1417277"/>
                <a:ext cx="589247" cy="254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ko-KR" altLang="en-US" sz="1000" b="1" dirty="0">
                    <a:ea typeface="굴림" pitchFamily="50" charset="-127"/>
                  </a:rPr>
                  <a:t>방화벽</a:t>
                </a:r>
              </a:p>
            </p:txBody>
          </p:sp>
          <p:sp>
            <p:nvSpPr>
              <p:cNvPr id="205" name="Text Box 319"/>
              <p:cNvSpPr txBox="1">
                <a:spLocks noChangeArrowheads="1"/>
              </p:cNvSpPr>
              <p:nvPr/>
            </p:nvSpPr>
            <p:spPr bwMode="auto">
              <a:xfrm>
                <a:off x="619831" y="1447726"/>
                <a:ext cx="721417" cy="254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ko-KR" altLang="en-US" sz="1000" b="1" dirty="0">
                    <a:ea typeface="굴림" pitchFamily="50" charset="-127"/>
                  </a:rPr>
                  <a:t>저장서버</a:t>
                </a:r>
              </a:p>
            </p:txBody>
          </p:sp>
          <p:sp>
            <p:nvSpPr>
              <p:cNvPr id="207" name="Text Box 321"/>
              <p:cNvSpPr txBox="1">
                <a:spLocks noChangeArrowheads="1"/>
              </p:cNvSpPr>
              <p:nvPr/>
            </p:nvSpPr>
            <p:spPr bwMode="auto">
              <a:xfrm>
                <a:off x="1518688" y="2475665"/>
                <a:ext cx="721417" cy="254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ko-KR" altLang="en-US" sz="1000" b="1" dirty="0">
                    <a:ea typeface="굴림" pitchFamily="50" charset="-127"/>
                  </a:rPr>
                  <a:t>운용서버</a:t>
                </a:r>
              </a:p>
            </p:txBody>
          </p:sp>
          <p:pic>
            <p:nvPicPr>
              <p:cNvPr id="210" name="그림 230"/>
              <p:cNvPicPr>
                <a:picLocks noChangeAspect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1285852" y="1285860"/>
                <a:ext cx="406400" cy="476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1" name="그림 231"/>
              <p:cNvPicPr>
                <a:picLocks noChangeAspect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1598889" y="2026344"/>
                <a:ext cx="404812" cy="476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aphicFrame>
            <p:nvGraphicFramePr>
              <p:cNvPr id="212" name="Object 4"/>
              <p:cNvGraphicFramePr>
                <a:graphicFrameLocks/>
              </p:cNvGraphicFramePr>
              <p:nvPr/>
            </p:nvGraphicFramePr>
            <p:xfrm>
              <a:off x="2206625" y="1652588"/>
              <a:ext cx="300038" cy="56673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클립" r:id="rId11" imgW="498240" imgH="545760" progId="">
                      <p:embed/>
                    </p:oleObj>
                  </mc:Choice>
                  <mc:Fallback>
                    <p:oleObj name="클립" r:id="rId11" imgW="498240" imgH="545760" progId="">
                      <p:embed/>
                      <p:pic>
                        <p:nvPicPr>
                          <p:cNvPr id="0" name="Object 4"/>
                          <p:cNvPicPr preferRelativeResize="0">
                            <a:picLocks noChangeArrowheads="1"/>
                          </p:cNvPicPr>
                          <p:nvPr/>
                        </p:nvPicPr>
                        <p:blipFill>
                          <a:blip r:embed="rId1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206625" y="1652588"/>
                            <a:ext cx="300038" cy="56673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91" name="Line 310"/>
              <p:cNvSpPr>
                <a:spLocks noChangeShapeType="1"/>
              </p:cNvSpPr>
              <p:nvPr/>
            </p:nvSpPr>
            <p:spPr bwMode="auto">
              <a:xfrm flipH="1">
                <a:off x="929723" y="1888294"/>
                <a:ext cx="1312862" cy="0"/>
              </a:xfrm>
              <a:prstGeom prst="line">
                <a:avLst/>
              </a:prstGeom>
              <a:noFill/>
              <a:ln w="2540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sp>
            <p:nvSpPr>
              <p:cNvPr id="192" name="Line 313"/>
              <p:cNvSpPr>
                <a:spLocks noChangeShapeType="1"/>
              </p:cNvSpPr>
              <p:nvPr/>
            </p:nvSpPr>
            <p:spPr bwMode="auto">
              <a:xfrm flipV="1">
                <a:off x="1216876" y="1899405"/>
                <a:ext cx="1587" cy="476250"/>
              </a:xfrm>
              <a:prstGeom prst="line">
                <a:avLst/>
              </a:prstGeom>
              <a:noFill/>
              <a:ln w="25400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ko-KR" altLang="en-US"/>
              </a:p>
            </p:txBody>
          </p:sp>
          <p:pic>
            <p:nvPicPr>
              <p:cNvPr id="209" name="그림 229"/>
              <p:cNvPicPr>
                <a:picLocks noChangeAspect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974752" y="2054604"/>
                <a:ext cx="404812" cy="476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190" name="직사각형 189"/>
          <p:cNvSpPr/>
          <p:nvPr/>
        </p:nvSpPr>
        <p:spPr>
          <a:xfrm>
            <a:off x="59447" y="67684"/>
            <a:ext cx="3012357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Ⅰ.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장치 개요 및 구성 망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93" name="직사각형 192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고장진단 </a:t>
            </a:r>
            <a:endParaRPr lang="ko-KR" altLang="en-US" sz="1600" dirty="0"/>
          </a:p>
        </p:txBody>
      </p:sp>
      <p:sp>
        <p:nvSpPr>
          <p:cNvPr id="194" name="직사각형 193"/>
          <p:cNvSpPr/>
          <p:nvPr/>
        </p:nvSpPr>
        <p:spPr>
          <a:xfrm>
            <a:off x="4303618" y="6616793"/>
            <a:ext cx="274414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43</a:t>
            </a:r>
            <a:endParaRPr lang="ko-KR" altLang="en-US" sz="600" b="1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직사각형 230"/>
          <p:cNvSpPr/>
          <p:nvPr/>
        </p:nvSpPr>
        <p:spPr>
          <a:xfrm>
            <a:off x="59444" y="67684"/>
            <a:ext cx="3298110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Ⅳ.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점검 및 장애처리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직사각형 8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장치점검 </a:t>
            </a:r>
            <a:endParaRPr lang="ko-KR" altLang="en-US" sz="1600" dirty="0"/>
          </a:p>
        </p:txBody>
      </p:sp>
      <p:pic>
        <p:nvPicPr>
          <p:cNvPr id="14" name="Picture 2" descr="Trafiig_mai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1" y="1714488"/>
            <a:ext cx="7858180" cy="4534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직사각형 14"/>
          <p:cNvSpPr/>
          <p:nvPr/>
        </p:nvSpPr>
        <p:spPr bwMode="auto">
          <a:xfrm>
            <a:off x="500035" y="1142986"/>
            <a:ext cx="8072494" cy="49243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-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노드선택한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후 시간간격과 조회횟수를 입력하여 포트마다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트래픽값과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그래프 확인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저장가능함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- EMS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에서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Traffic monitoring windows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는 최대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5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개까지 운용가능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8" name="직사각형 7"/>
          <p:cNvSpPr/>
          <p:nvPr/>
        </p:nvSpPr>
        <p:spPr bwMode="auto">
          <a:xfrm>
            <a:off x="357159" y="714358"/>
            <a:ext cx="2143140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Tx/>
              <a:buChar char="□"/>
              <a:defRPr/>
            </a:pP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RT Traffic</a:t>
            </a:r>
          </a:p>
        </p:txBody>
      </p:sp>
      <p:sp>
        <p:nvSpPr>
          <p:cNvPr id="10" name="직사각형 9"/>
          <p:cNvSpPr/>
          <p:nvPr/>
        </p:nvSpPr>
        <p:spPr>
          <a:xfrm>
            <a:off x="4303618" y="6616793"/>
            <a:ext cx="274414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44</a:t>
            </a:r>
            <a:endParaRPr lang="ko-KR" altLang="en-US" sz="600" b="1" dirty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직사각형 230"/>
          <p:cNvSpPr/>
          <p:nvPr/>
        </p:nvSpPr>
        <p:spPr>
          <a:xfrm>
            <a:off x="59444" y="67684"/>
            <a:ext cx="3298110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Ⅳ.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점검 및 장애처리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8" name="Picture 2" descr="Trafiig_Port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3" y="1500174"/>
            <a:ext cx="4930012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직사각형 10"/>
          <p:cNvSpPr/>
          <p:nvPr/>
        </p:nvSpPr>
        <p:spPr bwMode="auto">
          <a:xfrm>
            <a:off x="5500695" y="1857365"/>
            <a:ext cx="3357586" cy="2123646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defRPr/>
            </a:pP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ⓐ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사용하고자하는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노드와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포트선택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ⓑ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Traffic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확인 할 포트 선택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ⓒ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트래픽확인할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시간 격과 및 횟수 지정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시간간격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30Sec~10Min 1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분단위로 지정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조회횟수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1~3075</a:t>
            </a: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파일저장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: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경로선택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자동및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수동저장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(Excel)</a:t>
            </a:r>
          </a:p>
          <a:p>
            <a:pPr algn="l">
              <a:defRPr/>
            </a:pP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ⓓ 시작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누를면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트래픽값과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그래프출력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  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초기화 시 출력된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트래픽값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,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그래프값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init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됨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928663" y="3071812"/>
            <a:ext cx="415498" cy="307764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ⓐ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786183" y="1785926"/>
            <a:ext cx="364182" cy="30776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ⓑ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1928796" y="4714884"/>
            <a:ext cx="364182" cy="30776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ⓒ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sp>
        <p:nvSpPr>
          <p:cNvPr id="15" name="직사각형 14"/>
          <p:cNvSpPr/>
          <p:nvPr/>
        </p:nvSpPr>
        <p:spPr bwMode="auto">
          <a:xfrm>
            <a:off x="357159" y="714358"/>
            <a:ext cx="2143140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buFontTx/>
              <a:buChar char="□"/>
              <a:defRPr/>
            </a:pPr>
            <a:r>
              <a:rPr lang="en-US" altLang="ko-KR" sz="1600" u="sng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RT Traffic</a:t>
            </a:r>
          </a:p>
        </p:txBody>
      </p:sp>
      <p:sp>
        <p:nvSpPr>
          <p:cNvPr id="16" name="직사각형 15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장치점검 </a:t>
            </a:r>
            <a:endParaRPr lang="ko-KR" altLang="en-US" sz="1600" dirty="0"/>
          </a:p>
        </p:txBody>
      </p:sp>
      <p:sp>
        <p:nvSpPr>
          <p:cNvPr id="17" name="직사각형 16"/>
          <p:cNvSpPr/>
          <p:nvPr/>
        </p:nvSpPr>
        <p:spPr>
          <a:xfrm>
            <a:off x="4303618" y="6616793"/>
            <a:ext cx="274414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45</a:t>
            </a:r>
            <a:endParaRPr lang="ko-KR" altLang="en-US" sz="600" b="1" dirty="0"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" name="직사각형 9"/>
          <p:cNvSpPr/>
          <p:nvPr/>
        </p:nvSpPr>
        <p:spPr bwMode="auto">
          <a:xfrm>
            <a:off x="642910" y="3500442"/>
            <a:ext cx="7643866" cy="276987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defRPr/>
            </a:pP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ⓔ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조회중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이상이 발생되면 오른쪽 상단에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“ Port LOS!!! “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문구가 출력됨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3714744" y="2786058"/>
            <a:ext cx="415478" cy="369320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ⓑ</a:t>
            </a:r>
            <a:endParaRPr lang="ko-KR" altLang="en-US" dirty="0"/>
          </a:p>
        </p:txBody>
      </p:sp>
      <p:pic>
        <p:nvPicPr>
          <p:cNvPr id="13" name="그림 12" descr="C:\Users\user\AppData\Local\Microsoft\Windows\INetCache\Content.Word\Traffic_그래프와값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1" y="642918"/>
            <a:ext cx="7786742" cy="285752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4" name="직사각형 13"/>
          <p:cNvSpPr/>
          <p:nvPr/>
        </p:nvSpPr>
        <p:spPr>
          <a:xfrm>
            <a:off x="2285985" y="1571614"/>
            <a:ext cx="364182" cy="30776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ⓓ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pic>
        <p:nvPicPr>
          <p:cNvPr id="15" name="Picture 2" descr="Traffic_12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1" y="3857633"/>
            <a:ext cx="7786742" cy="242889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6" name="직사각형 15"/>
          <p:cNvSpPr/>
          <p:nvPr/>
        </p:nvSpPr>
        <p:spPr>
          <a:xfrm>
            <a:off x="6786579" y="3786192"/>
            <a:ext cx="364182" cy="30776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ⓔ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59444" y="67684"/>
            <a:ext cx="3298110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Ⅳ.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점검 및 장애처리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장치점검 </a:t>
            </a:r>
            <a:endParaRPr lang="ko-KR" altLang="en-US" sz="1600" dirty="0"/>
          </a:p>
        </p:txBody>
      </p:sp>
      <p:sp>
        <p:nvSpPr>
          <p:cNvPr id="19" name="직사각형 18"/>
          <p:cNvSpPr/>
          <p:nvPr/>
        </p:nvSpPr>
        <p:spPr>
          <a:xfrm>
            <a:off x="4303618" y="6616793"/>
            <a:ext cx="274414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46</a:t>
            </a:r>
            <a:endParaRPr lang="ko-KR" altLang="en-US" sz="600" b="1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5" name="직사각형 14"/>
          <p:cNvSpPr/>
          <p:nvPr/>
        </p:nvSpPr>
        <p:spPr bwMode="auto">
          <a:xfrm>
            <a:off x="428596" y="1000112"/>
            <a:ext cx="7643866" cy="276987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l">
              <a:defRPr/>
            </a:pP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ⓕ  조회 </a:t>
            </a:r>
            <a:r>
              <a:rPr lang="ko-KR" altLang="en-US" sz="1200" dirty="0" err="1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완료시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오른쪽 상단에 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“ Traffic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조회완료</a:t>
            </a:r>
            <a:r>
              <a:rPr lang="en-US" altLang="ko-KR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!” </a:t>
            </a:r>
            <a:r>
              <a:rPr lang="ko-KR" altLang="en-US" sz="12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문구가 출력됨</a:t>
            </a:r>
            <a:endParaRPr lang="en-US" altLang="ko-KR" sz="1200" dirty="0">
              <a:ln>
                <a:solidFill>
                  <a:prstClr val="white">
                    <a:alpha val="0"/>
                  </a:prstClr>
                </a:solidFill>
              </a:ln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16" name="Picture 2" descr="트래픽조회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428740"/>
            <a:ext cx="7858180" cy="4513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직사각형 16"/>
          <p:cNvSpPr/>
          <p:nvPr/>
        </p:nvSpPr>
        <p:spPr>
          <a:xfrm>
            <a:off x="7072330" y="1500175"/>
            <a:ext cx="364182" cy="30776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ko-KR" altLang="en-US" sz="14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ⓕ</a:t>
            </a:r>
            <a:endParaRPr lang="ko-KR" altLang="en-US" sz="1400" dirty="0">
              <a:solidFill>
                <a:srgbClr val="FF0000"/>
              </a:solidFill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9444" y="67684"/>
            <a:ext cx="3298110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Ⅳ.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점검 및 장애처리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장치점검 </a:t>
            </a:r>
            <a:endParaRPr lang="ko-KR" altLang="en-US" sz="1600" dirty="0"/>
          </a:p>
        </p:txBody>
      </p:sp>
      <p:sp>
        <p:nvSpPr>
          <p:cNvPr id="10" name="직사각형 9"/>
          <p:cNvSpPr/>
          <p:nvPr/>
        </p:nvSpPr>
        <p:spPr>
          <a:xfrm>
            <a:off x="4303618" y="6616793"/>
            <a:ext cx="274414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47</a:t>
            </a:r>
            <a:endParaRPr lang="ko-KR" altLang="en-US" sz="6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장치특징 </a:t>
            </a:r>
            <a:endParaRPr lang="ko-KR" altLang="en-US" sz="1600" dirty="0"/>
          </a:p>
        </p:txBody>
      </p:sp>
      <p:sp>
        <p:nvSpPr>
          <p:cNvPr id="6" name="직사각형 5"/>
          <p:cNvSpPr/>
          <p:nvPr/>
        </p:nvSpPr>
        <p:spPr>
          <a:xfrm>
            <a:off x="59447" y="67684"/>
            <a:ext cx="3012357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Ⅰ.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장치 개요 및 구성 망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339055" y="709983"/>
            <a:ext cx="1939934" cy="400097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sz="20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E7535F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Main Function</a:t>
            </a:r>
            <a:endParaRPr lang="ko-KR" altLang="en-US" sz="2000" b="1" dirty="0">
              <a:solidFill>
                <a:srgbClr val="E7535F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8" name="직사각형 7"/>
          <p:cNvSpPr/>
          <p:nvPr/>
        </p:nvSpPr>
        <p:spPr bwMode="auto">
          <a:xfrm>
            <a:off x="1725725" y="5905246"/>
            <a:ext cx="2556449" cy="30776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ea typeface="나눔바른고딕" panose="020B0603020101020101" pitchFamily="50" charset="-127"/>
              </a:rPr>
              <a:t>ICMP  Ping Test ,Loop detect</a:t>
            </a:r>
            <a:endParaRPr lang="ko-KR" altLang="en-US" sz="1000" dirty="0"/>
          </a:p>
        </p:txBody>
      </p:sp>
      <p:cxnSp>
        <p:nvCxnSpPr>
          <p:cNvPr id="9" name="직선 연결선 8"/>
          <p:cNvCxnSpPr/>
          <p:nvPr/>
        </p:nvCxnSpPr>
        <p:spPr bwMode="auto">
          <a:xfrm flipH="1">
            <a:off x="4291013" y="1893888"/>
            <a:ext cx="13970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직선 연결선 9"/>
          <p:cNvCxnSpPr/>
          <p:nvPr/>
        </p:nvCxnSpPr>
        <p:spPr bwMode="auto">
          <a:xfrm rot="16200000" flipH="1">
            <a:off x="-1114423" y="3038477"/>
            <a:ext cx="3748087" cy="4762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그룹 97"/>
          <p:cNvGrpSpPr>
            <a:grpSpLocks/>
          </p:cNvGrpSpPr>
          <p:nvPr/>
        </p:nvGrpSpPr>
        <p:grpSpPr bwMode="auto">
          <a:xfrm>
            <a:off x="785786" y="1357298"/>
            <a:ext cx="3454055" cy="338554"/>
            <a:chOff x="757726" y="1739179"/>
            <a:chExt cx="3454024" cy="339846"/>
          </a:xfrm>
        </p:grpSpPr>
        <p:sp>
          <p:nvSpPr>
            <p:cNvPr id="12" name="직사각형 11"/>
            <p:cNvSpPr/>
            <p:nvPr/>
          </p:nvSpPr>
          <p:spPr bwMode="auto">
            <a:xfrm>
              <a:off x="2656658" y="1739179"/>
              <a:ext cx="1555092" cy="3398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ko-KR" sz="16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accent2"/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ea typeface="나눔바른고딕" panose="020B0603020101020101" pitchFamily="50" charset="-127"/>
                </a:rPr>
                <a:t>Customer EMS</a:t>
              </a:r>
              <a:endParaRPr lang="ko-KR" altLang="en-US" sz="1600" dirty="0">
                <a:solidFill>
                  <a:schemeClr val="accent2"/>
                </a:solidFill>
              </a:endParaRPr>
            </a:p>
          </p:txBody>
        </p:sp>
        <p:cxnSp>
          <p:nvCxnSpPr>
            <p:cNvPr id="13" name="직선 연결선 12"/>
            <p:cNvCxnSpPr/>
            <p:nvPr/>
          </p:nvCxnSpPr>
          <p:spPr bwMode="auto">
            <a:xfrm rot="10800000" flipV="1">
              <a:off x="757726" y="1904909"/>
              <a:ext cx="1890694" cy="3187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그룹 101"/>
          <p:cNvGrpSpPr>
            <a:grpSpLocks/>
          </p:cNvGrpSpPr>
          <p:nvPr/>
        </p:nvGrpSpPr>
        <p:grpSpPr bwMode="auto">
          <a:xfrm>
            <a:off x="4291014" y="1301752"/>
            <a:ext cx="3605836" cy="461665"/>
            <a:chOff x="2500679" y="1759324"/>
            <a:chExt cx="3605090" cy="460107"/>
          </a:xfrm>
        </p:grpSpPr>
        <p:sp>
          <p:nvSpPr>
            <p:cNvPr id="15" name="직사각형 14"/>
            <p:cNvSpPr/>
            <p:nvPr/>
          </p:nvSpPr>
          <p:spPr bwMode="auto">
            <a:xfrm>
              <a:off x="2642076" y="1759324"/>
              <a:ext cx="3463693" cy="460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defRPr/>
              </a:pPr>
              <a:r>
                <a:rPr lang="en-US" altLang="ko-KR" sz="14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Cutting Test</a:t>
              </a:r>
            </a:p>
            <a:p>
              <a:pPr algn="l">
                <a:defRPr/>
              </a:pPr>
              <a:r>
                <a:rPr lang="ko-KR" altLang="en-US" sz="1000" dirty="0" err="1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ea typeface="나눔바른고딕" panose="020B0603020101020101" pitchFamily="50" charset="-127"/>
                </a:rPr>
                <a:t>고객측</a:t>
              </a:r>
              <a:r>
                <a:rPr lang="ko-KR" altLang="en-US" sz="10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ea typeface="나눔바른고딕" panose="020B0603020101020101" pitchFamily="50" charset="-127"/>
                </a:rPr>
                <a:t> 전용프로그램 </a:t>
              </a:r>
              <a:r>
                <a:rPr lang="en-US" altLang="ko-KR" sz="10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ea typeface="나눔바른고딕" panose="020B0603020101020101" pitchFamily="50" charset="-127"/>
                </a:rPr>
                <a:t>(</a:t>
              </a:r>
              <a:r>
                <a:rPr lang="ko-KR" altLang="en-US" sz="10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ea typeface="나눔바른고딕" panose="020B0603020101020101" pitchFamily="50" charset="-127"/>
                </a:rPr>
                <a:t>상향 </a:t>
              </a:r>
              <a:r>
                <a:rPr lang="en-US" altLang="ko-KR" sz="10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ea typeface="나눔바른고딕" panose="020B0603020101020101" pitchFamily="50" charset="-127"/>
                </a:rPr>
                <a:t>,</a:t>
              </a:r>
              <a:r>
                <a:rPr lang="ko-KR" altLang="en-US" sz="10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ea typeface="나눔바른고딕" panose="020B0603020101020101" pitchFamily="50" charset="-127"/>
                </a:rPr>
                <a:t>하향 신호절분 </a:t>
              </a:r>
              <a:r>
                <a:rPr lang="en-US" altLang="ko-KR" sz="10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ea typeface="나눔바른고딕" panose="020B0603020101020101" pitchFamily="50" charset="-127"/>
                </a:rPr>
                <a:t>Ping</a:t>
              </a:r>
              <a:r>
                <a:rPr lang="ko-KR" altLang="en-US" sz="10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ea typeface="나눔바른고딕" panose="020B0603020101020101" pitchFamily="50" charset="-127"/>
                </a:rPr>
                <a:t>시험가능</a:t>
              </a:r>
              <a:r>
                <a:rPr lang="en-US" altLang="ko-KR" sz="10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ea typeface="나눔바른고딕" panose="020B0603020101020101" pitchFamily="50" charset="-127"/>
                </a:rPr>
                <a:t>)</a:t>
              </a:r>
              <a:endParaRPr lang="ko-KR" altLang="en-US" sz="1000" dirty="0"/>
            </a:p>
          </p:txBody>
        </p:sp>
        <p:cxnSp>
          <p:nvCxnSpPr>
            <p:cNvPr id="16" name="직선 연결선 15"/>
            <p:cNvCxnSpPr/>
            <p:nvPr/>
          </p:nvCxnSpPr>
          <p:spPr bwMode="auto">
            <a:xfrm flipH="1">
              <a:off x="2500679" y="1903300"/>
              <a:ext cx="133322" cy="1582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" name="직선 연결선 16"/>
          <p:cNvCxnSpPr/>
          <p:nvPr/>
        </p:nvCxnSpPr>
        <p:spPr bwMode="auto">
          <a:xfrm rot="5400000" flipH="1" flipV="1">
            <a:off x="4071939" y="1668466"/>
            <a:ext cx="439738" cy="158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17"/>
          <p:cNvCxnSpPr/>
          <p:nvPr/>
        </p:nvCxnSpPr>
        <p:spPr bwMode="auto">
          <a:xfrm rot="16200000" flipV="1">
            <a:off x="1733554" y="3495675"/>
            <a:ext cx="1595437" cy="4762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직사각형 18"/>
          <p:cNvSpPr/>
          <p:nvPr/>
        </p:nvSpPr>
        <p:spPr bwMode="auto">
          <a:xfrm>
            <a:off x="4460133" y="1821851"/>
            <a:ext cx="3464390" cy="461653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pPr algn="l"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Traffic </a:t>
            </a:r>
            <a:r>
              <a:rPr lang="en-US" altLang="ko-KR" sz="1400" dirty="0" err="1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Monitering</a:t>
            </a: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algn="l">
              <a:defRPr/>
            </a:pPr>
            <a:r>
              <a:rPr lang="ko-KR" altLang="en-US" sz="1000" dirty="0" err="1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ea typeface="나눔바른고딕" panose="020B0603020101020101" pitchFamily="50" charset="-127"/>
              </a:rPr>
              <a:t>인입단측</a:t>
            </a:r>
            <a:r>
              <a:rPr lang="ko-KR" altLang="en-US" sz="10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ea typeface="나눔바른고딕" panose="020B0603020101020101" pitchFamily="50" charset="-127"/>
              </a:rPr>
              <a:t>  회선상태 감시</a:t>
            </a:r>
            <a:r>
              <a:rPr lang="en-US" altLang="ko-KR" sz="10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ea typeface="나눔바른고딕" panose="020B0603020101020101" pitchFamily="50" charset="-127"/>
              </a:rPr>
              <a:t>(</a:t>
            </a:r>
            <a:r>
              <a:rPr lang="ko-KR" altLang="en-US" sz="1000" dirty="0" err="1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ea typeface="나눔바른고딕" panose="020B0603020101020101" pitchFamily="50" charset="-127"/>
              </a:rPr>
              <a:t>ㅣ</a:t>
            </a:r>
            <a:r>
              <a:rPr lang="en-US" altLang="ko-KR" sz="10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ea typeface="나눔바른고딕" panose="020B0603020101020101" pitchFamily="50" charset="-127"/>
              </a:rPr>
              <a:t>Link</a:t>
            </a:r>
            <a:r>
              <a:rPr lang="ko-KR" altLang="en-US" sz="10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ea typeface="나눔바른고딕" panose="020B0603020101020101" pitchFamily="50" charset="-127"/>
              </a:rPr>
              <a:t>상태</a:t>
            </a:r>
            <a:r>
              <a:rPr lang="en-US" altLang="ko-KR" sz="10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ea typeface="나눔바른고딕" panose="020B0603020101020101" pitchFamily="50" charset="-127"/>
              </a:rPr>
              <a:t>,Mac</a:t>
            </a:r>
            <a:r>
              <a:rPr lang="ko-KR" altLang="en-US" sz="10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ea typeface="나눔바른고딕" panose="020B0603020101020101" pitchFamily="50" charset="-127"/>
              </a:rPr>
              <a:t>관리</a:t>
            </a:r>
            <a:r>
              <a:rPr lang="en-US" altLang="ko-KR" sz="10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ea typeface="나눔바른고딕" panose="020B0603020101020101" pitchFamily="50" charset="-127"/>
              </a:rPr>
              <a:t>,Traffic</a:t>
            </a:r>
            <a:r>
              <a:rPr lang="ko-KR" altLang="en-US" sz="10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ea typeface="나눔바른고딕" panose="020B0603020101020101" pitchFamily="50" charset="-127"/>
              </a:rPr>
              <a:t>확인</a:t>
            </a:r>
            <a:r>
              <a:rPr lang="en-US" altLang="ko-KR" sz="10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>
                    <a:lumMod val="75000"/>
                  </a:schemeClr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ea typeface="나눔바른고딕" panose="020B0603020101020101" pitchFamily="50" charset="-127"/>
              </a:rPr>
              <a:t>)</a:t>
            </a:r>
            <a:endParaRPr lang="ko-KR" altLang="en-US" sz="10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20" name="그룹 98"/>
          <p:cNvGrpSpPr>
            <a:grpSpLocks/>
          </p:cNvGrpSpPr>
          <p:nvPr/>
        </p:nvGrpSpPr>
        <p:grpSpPr bwMode="auto">
          <a:xfrm>
            <a:off x="771525" y="2624138"/>
            <a:ext cx="1572937" cy="338554"/>
            <a:chOff x="605292" y="1739179"/>
            <a:chExt cx="1573422" cy="339848"/>
          </a:xfrm>
        </p:grpSpPr>
        <p:sp>
          <p:nvSpPr>
            <p:cNvPr id="21" name="직사각형 20"/>
            <p:cNvSpPr/>
            <p:nvPr/>
          </p:nvSpPr>
          <p:spPr bwMode="auto">
            <a:xfrm>
              <a:off x="1609152" y="1739179"/>
              <a:ext cx="569562" cy="33984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ko-KR" sz="16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accent2"/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ea typeface="나눔바른고딕" panose="020B0603020101020101" pitchFamily="50" charset="-127"/>
                </a:rPr>
                <a:t>COT</a:t>
              </a:r>
              <a:endParaRPr lang="ko-KR" altLang="en-US" sz="1600" dirty="0">
                <a:solidFill>
                  <a:schemeClr val="accent2"/>
                </a:solidFill>
              </a:endParaRPr>
            </a:p>
          </p:txBody>
        </p:sp>
        <p:cxnSp>
          <p:nvCxnSpPr>
            <p:cNvPr id="22" name="직선 연결선 21"/>
            <p:cNvCxnSpPr/>
            <p:nvPr/>
          </p:nvCxnSpPr>
          <p:spPr bwMode="auto">
            <a:xfrm rot="10800000" flipV="1">
              <a:off x="605292" y="1901723"/>
              <a:ext cx="914682" cy="1593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그룹 105"/>
          <p:cNvGrpSpPr>
            <a:grpSpLocks/>
          </p:cNvGrpSpPr>
          <p:nvPr/>
        </p:nvGrpSpPr>
        <p:grpSpPr bwMode="auto">
          <a:xfrm>
            <a:off x="2533652" y="2559055"/>
            <a:ext cx="3236369" cy="307777"/>
            <a:chOff x="2500679" y="1759325"/>
            <a:chExt cx="3237410" cy="307776"/>
          </a:xfrm>
        </p:grpSpPr>
        <p:sp>
          <p:nvSpPr>
            <p:cNvPr id="24" name="직사각형 23"/>
            <p:cNvSpPr/>
            <p:nvPr/>
          </p:nvSpPr>
          <p:spPr bwMode="auto">
            <a:xfrm>
              <a:off x="2642079" y="1759325"/>
              <a:ext cx="3096010" cy="30777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defRPr/>
              </a:pPr>
              <a:r>
                <a:rPr lang="en-US" altLang="ko-KR" sz="14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Customer Mac</a:t>
              </a:r>
              <a:r>
                <a:rPr lang="ko-KR" altLang="en-US" sz="14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관리 </a:t>
              </a:r>
              <a:r>
                <a:rPr lang="en-US" altLang="ko-KR" sz="14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, Traffic</a:t>
              </a:r>
              <a:r>
                <a:rPr lang="ko-KR" altLang="en-US" sz="14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상태확인</a:t>
              </a:r>
              <a:endPara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cxnSp>
          <p:nvCxnSpPr>
            <p:cNvPr id="25" name="직선 연결선 24"/>
            <p:cNvCxnSpPr/>
            <p:nvPr/>
          </p:nvCxnSpPr>
          <p:spPr bwMode="auto">
            <a:xfrm flipH="1">
              <a:off x="2500679" y="1903788"/>
              <a:ext cx="133393" cy="1587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6" name="직선 연결선 25"/>
          <p:cNvCxnSpPr/>
          <p:nvPr/>
        </p:nvCxnSpPr>
        <p:spPr bwMode="auto">
          <a:xfrm flipH="1">
            <a:off x="2533650" y="4298950"/>
            <a:ext cx="13335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직사각형 26"/>
          <p:cNvSpPr/>
          <p:nvPr/>
        </p:nvSpPr>
        <p:spPr bwMode="auto">
          <a:xfrm>
            <a:off x="2613068" y="2963862"/>
            <a:ext cx="2902377" cy="30776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pPr algn="l"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Broadcast/Multicast </a:t>
            </a:r>
            <a:r>
              <a:rPr lang="en-US" altLang="ko-KR" sz="1400" dirty="0" err="1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Stomcontrol</a:t>
            </a:r>
            <a:endParaRPr lang="en-US" altLang="ko-KR" sz="1400" dirty="0">
              <a:ln>
                <a:solidFill>
                  <a:prstClr val="white">
                    <a:alpha val="0"/>
                  </a:prstClr>
                </a:solidFill>
              </a:ln>
              <a:effectLst>
                <a:outerShdw blurRad="50800" dir="2700000" algn="tl" rotWithShape="0">
                  <a:prstClr val="black">
                    <a:alpha val="40000"/>
                  </a:prstClr>
                </a:outerShdw>
              </a:effectLst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28" name="그룹 98"/>
          <p:cNvGrpSpPr>
            <a:grpSpLocks/>
          </p:cNvGrpSpPr>
          <p:nvPr/>
        </p:nvGrpSpPr>
        <p:grpSpPr bwMode="auto">
          <a:xfrm>
            <a:off x="757241" y="4752975"/>
            <a:ext cx="711830" cy="338554"/>
            <a:chOff x="714847" y="1801329"/>
            <a:chExt cx="711759" cy="339422"/>
          </a:xfrm>
        </p:grpSpPr>
        <p:sp>
          <p:nvSpPr>
            <p:cNvPr id="29" name="직사각형 28"/>
            <p:cNvSpPr/>
            <p:nvPr/>
          </p:nvSpPr>
          <p:spPr bwMode="auto">
            <a:xfrm>
              <a:off x="1013649" y="1801329"/>
              <a:ext cx="412957" cy="3394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ko-KR" sz="16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accent2"/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ea typeface="나눔바른고딕" panose="020B0603020101020101" pitchFamily="50" charset="-127"/>
                </a:rPr>
                <a:t>RT</a:t>
              </a:r>
              <a:endParaRPr lang="ko-KR" altLang="en-US" sz="1600" dirty="0">
                <a:solidFill>
                  <a:schemeClr val="accent2"/>
                </a:solidFill>
              </a:endParaRPr>
            </a:p>
          </p:txBody>
        </p:sp>
        <p:cxnSp>
          <p:nvCxnSpPr>
            <p:cNvPr id="30" name="직선 연결선 29"/>
            <p:cNvCxnSpPr/>
            <p:nvPr/>
          </p:nvCxnSpPr>
          <p:spPr bwMode="auto">
            <a:xfrm rot="10800000" flipV="1">
              <a:off x="714847" y="1963669"/>
              <a:ext cx="276198" cy="1592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직선 연결선 30"/>
          <p:cNvCxnSpPr/>
          <p:nvPr/>
        </p:nvCxnSpPr>
        <p:spPr bwMode="auto">
          <a:xfrm flipH="1">
            <a:off x="2533650" y="3551240"/>
            <a:ext cx="13335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 31"/>
          <p:cNvCxnSpPr/>
          <p:nvPr/>
        </p:nvCxnSpPr>
        <p:spPr bwMode="auto">
          <a:xfrm rot="16200000" flipV="1">
            <a:off x="952502" y="5419728"/>
            <a:ext cx="1166812" cy="14287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그룹 105"/>
          <p:cNvGrpSpPr>
            <a:grpSpLocks/>
          </p:cNvGrpSpPr>
          <p:nvPr/>
        </p:nvGrpSpPr>
        <p:grpSpPr bwMode="auto">
          <a:xfrm>
            <a:off x="1543051" y="4702180"/>
            <a:ext cx="3641137" cy="307777"/>
            <a:chOff x="2500679" y="1759331"/>
            <a:chExt cx="3642718" cy="308296"/>
          </a:xfrm>
        </p:grpSpPr>
        <p:sp>
          <p:nvSpPr>
            <p:cNvPr id="34" name="직사각형 33"/>
            <p:cNvSpPr/>
            <p:nvPr/>
          </p:nvSpPr>
          <p:spPr bwMode="auto">
            <a:xfrm>
              <a:off x="2642074" y="1759331"/>
              <a:ext cx="3501323" cy="308296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algn="l">
                <a:defRPr/>
              </a:pPr>
              <a:r>
                <a:rPr lang="ko-KR" altLang="en-US" sz="14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원격 </a:t>
              </a:r>
              <a:r>
                <a:rPr lang="en-US" altLang="ko-KR" sz="14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Reset  (</a:t>
              </a:r>
              <a:r>
                <a:rPr lang="en-US" altLang="ko-KR" sz="14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ea typeface="나눔바른고딕" panose="020B0603020101020101" pitchFamily="50" charset="-127"/>
                </a:rPr>
                <a:t>RT Modem </a:t>
              </a:r>
              <a:r>
                <a:rPr lang="ko-KR" altLang="en-US" sz="14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ea typeface="나눔바른고딕" panose="020B0603020101020101" pitchFamily="50" charset="-127"/>
                </a:rPr>
                <a:t>원격 </a:t>
              </a:r>
              <a:r>
                <a:rPr lang="en-US" altLang="ko-KR" sz="14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ea typeface="나눔바른고딕" panose="020B0603020101020101" pitchFamily="50" charset="-127"/>
                </a:rPr>
                <a:t>Rebooting)</a:t>
              </a:r>
              <a:endParaRPr lang="ko-KR" altLang="en-US" sz="1400" dirty="0"/>
            </a:p>
          </p:txBody>
        </p:sp>
        <p:cxnSp>
          <p:nvCxnSpPr>
            <p:cNvPr id="35" name="직선 연결선 34"/>
            <p:cNvCxnSpPr/>
            <p:nvPr/>
          </p:nvCxnSpPr>
          <p:spPr bwMode="auto">
            <a:xfrm flipH="1">
              <a:off x="2500679" y="1904032"/>
              <a:ext cx="133408" cy="159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6" name="직선 연결선 35"/>
          <p:cNvCxnSpPr/>
          <p:nvPr/>
        </p:nvCxnSpPr>
        <p:spPr bwMode="auto">
          <a:xfrm flipH="1">
            <a:off x="1562100" y="5275265"/>
            <a:ext cx="13335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직사각형 36"/>
          <p:cNvSpPr/>
          <p:nvPr/>
        </p:nvSpPr>
        <p:spPr bwMode="auto">
          <a:xfrm>
            <a:off x="1693906" y="5111750"/>
            <a:ext cx="1730710" cy="30776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pPr algn="l"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Rate Limit Control</a:t>
            </a:r>
          </a:p>
        </p:txBody>
      </p:sp>
      <p:cxnSp>
        <p:nvCxnSpPr>
          <p:cNvPr id="38" name="직선 연결선 37"/>
          <p:cNvCxnSpPr/>
          <p:nvPr/>
        </p:nvCxnSpPr>
        <p:spPr bwMode="auto">
          <a:xfrm flipH="1">
            <a:off x="1552576" y="5608640"/>
            <a:ext cx="13335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직사각형 38"/>
          <p:cNvSpPr/>
          <p:nvPr/>
        </p:nvSpPr>
        <p:spPr bwMode="auto">
          <a:xfrm>
            <a:off x="1636758" y="5483226"/>
            <a:ext cx="2668467" cy="30776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pPr algn="l"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Mac Filtering or Limit Control</a:t>
            </a:r>
          </a:p>
        </p:txBody>
      </p:sp>
      <p:cxnSp>
        <p:nvCxnSpPr>
          <p:cNvPr id="40" name="직선 연결선 39"/>
          <p:cNvCxnSpPr/>
          <p:nvPr/>
        </p:nvCxnSpPr>
        <p:spPr bwMode="auto">
          <a:xfrm flipH="1">
            <a:off x="1562100" y="6008690"/>
            <a:ext cx="13335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직선 연결선 40"/>
          <p:cNvCxnSpPr/>
          <p:nvPr/>
        </p:nvCxnSpPr>
        <p:spPr bwMode="auto">
          <a:xfrm flipH="1">
            <a:off x="2533650" y="3098801"/>
            <a:ext cx="13335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직선 연결선 41"/>
          <p:cNvCxnSpPr/>
          <p:nvPr/>
        </p:nvCxnSpPr>
        <p:spPr bwMode="auto">
          <a:xfrm flipH="1">
            <a:off x="2533650" y="3932240"/>
            <a:ext cx="133350" cy="1588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직사각형 42"/>
          <p:cNvSpPr/>
          <p:nvPr/>
        </p:nvSpPr>
        <p:spPr bwMode="auto">
          <a:xfrm>
            <a:off x="2613071" y="3406776"/>
            <a:ext cx="3674063" cy="30776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pPr algn="l"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STP ,RPVST+, LLCP , Switching Protection </a:t>
            </a:r>
          </a:p>
        </p:txBody>
      </p:sp>
      <p:sp>
        <p:nvSpPr>
          <p:cNvPr id="44" name="직사각형 43"/>
          <p:cNvSpPr/>
          <p:nvPr/>
        </p:nvSpPr>
        <p:spPr bwMode="auto">
          <a:xfrm>
            <a:off x="2613067" y="3802063"/>
            <a:ext cx="3911563" cy="30776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pPr algn="l"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802.1Q  Tagged VLAN or Port-based VLAN </a:t>
            </a:r>
          </a:p>
        </p:txBody>
      </p:sp>
      <p:sp>
        <p:nvSpPr>
          <p:cNvPr id="45" name="직사각형 44"/>
          <p:cNvSpPr/>
          <p:nvPr/>
        </p:nvSpPr>
        <p:spPr bwMode="auto">
          <a:xfrm>
            <a:off x="2613070" y="4144963"/>
            <a:ext cx="4360469" cy="30776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pPr algn="l">
              <a:defRPr/>
            </a:pPr>
            <a:r>
              <a:rPr lang="en-US" altLang="ko-KR" sz="14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System Loop Detect ( Up/Downlink ), TCA Block </a:t>
            </a:r>
          </a:p>
        </p:txBody>
      </p:sp>
      <p:sp>
        <p:nvSpPr>
          <p:cNvPr id="46" name="직사각형 45"/>
          <p:cNvSpPr/>
          <p:nvPr/>
        </p:nvSpPr>
        <p:spPr>
          <a:xfrm>
            <a:off x="4303618" y="6616793"/>
            <a:ext cx="229530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4</a:t>
            </a:r>
            <a:endParaRPr lang="ko-KR" altLang="en-US" sz="600" b="1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0" y="0"/>
            <a:ext cx="184710" cy="36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30" tIns="45714" rIns="91430" bIns="45714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4303618" y="6616793"/>
            <a:ext cx="274414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47</a:t>
            </a:r>
            <a:endParaRPr lang="ko-KR" altLang="en-US" sz="600" b="1" dirty="0"/>
          </a:p>
        </p:txBody>
      </p:sp>
      <p:pic>
        <p:nvPicPr>
          <p:cNvPr id="11" name="그림 6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2643182"/>
            <a:ext cx="367969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직사각형 11"/>
          <p:cNvSpPr/>
          <p:nvPr/>
        </p:nvSpPr>
        <p:spPr bwMode="auto">
          <a:xfrm>
            <a:off x="3214678" y="3429000"/>
            <a:ext cx="2143140" cy="400097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ctr">
              <a:defRPr/>
            </a:pPr>
            <a:r>
              <a:rPr lang="ko-KR" altLang="en-US" sz="20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감사합니다</a:t>
            </a:r>
            <a:r>
              <a:rPr lang="en-US" altLang="ko-KR" sz="16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5" name="그룹 264"/>
          <p:cNvGrpSpPr/>
          <p:nvPr/>
        </p:nvGrpSpPr>
        <p:grpSpPr>
          <a:xfrm>
            <a:off x="214285" y="1214425"/>
            <a:ext cx="8658271" cy="4441876"/>
            <a:chOff x="214282" y="1618992"/>
            <a:chExt cx="8658271" cy="4441877"/>
          </a:xfrm>
        </p:grpSpPr>
        <p:sp>
          <p:nvSpPr>
            <p:cNvPr id="187" name="직사각형 186"/>
            <p:cNvSpPr/>
            <p:nvPr/>
          </p:nvSpPr>
          <p:spPr>
            <a:xfrm>
              <a:off x="3929058" y="2643182"/>
              <a:ext cx="479618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ko-KR" sz="8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Uplink</a:t>
              </a:r>
              <a:endParaRPr lang="ko-KR" altLang="en-US" sz="800" dirty="0"/>
            </a:p>
          </p:txBody>
        </p:sp>
        <p:sp>
          <p:nvSpPr>
            <p:cNvPr id="211" name="직사각형 210"/>
            <p:cNvSpPr/>
            <p:nvPr/>
          </p:nvSpPr>
          <p:spPr>
            <a:xfrm>
              <a:off x="2941822" y="4581804"/>
              <a:ext cx="479618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ko-KR" sz="800" dirty="0">
                  <a:ln>
                    <a:solidFill>
                      <a:prstClr val="white">
                        <a:alpha val="0"/>
                      </a:prstClr>
                    </a:solidFill>
                  </a:ln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Uplink</a:t>
              </a:r>
              <a:endParaRPr lang="ko-KR" altLang="en-US" sz="800" dirty="0"/>
            </a:p>
          </p:txBody>
        </p:sp>
        <p:grpSp>
          <p:nvGrpSpPr>
            <p:cNvPr id="264" name="그룹 263"/>
            <p:cNvGrpSpPr/>
            <p:nvPr/>
          </p:nvGrpSpPr>
          <p:grpSpPr>
            <a:xfrm>
              <a:off x="214282" y="1618992"/>
              <a:ext cx="8658271" cy="4441877"/>
              <a:chOff x="214282" y="1618992"/>
              <a:chExt cx="8658271" cy="4441877"/>
            </a:xfrm>
          </p:grpSpPr>
          <p:grpSp>
            <p:nvGrpSpPr>
              <p:cNvPr id="184" name="그룹 183"/>
              <p:cNvGrpSpPr/>
              <p:nvPr/>
            </p:nvGrpSpPr>
            <p:grpSpPr>
              <a:xfrm>
                <a:off x="214282" y="1618992"/>
                <a:ext cx="8658271" cy="4441877"/>
                <a:chOff x="214282" y="1618992"/>
                <a:chExt cx="8658271" cy="4441877"/>
              </a:xfrm>
            </p:grpSpPr>
            <p:cxnSp>
              <p:nvCxnSpPr>
                <p:cNvPr id="165" name="직선 연결선 164"/>
                <p:cNvCxnSpPr/>
                <p:nvPr/>
              </p:nvCxnSpPr>
              <p:spPr>
                <a:xfrm>
                  <a:off x="3767973" y="2904565"/>
                  <a:ext cx="785818" cy="1588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" name="직사각형 56"/>
                <p:cNvSpPr>
                  <a:spLocks noChangeArrowheads="1"/>
                </p:cNvSpPr>
                <p:nvPr/>
              </p:nvSpPr>
              <p:spPr bwMode="auto">
                <a:xfrm>
                  <a:off x="3143240" y="2285992"/>
                  <a:ext cx="3100393" cy="1744917"/>
                </a:xfrm>
                <a:prstGeom prst="rect">
                  <a:avLst/>
                </a:prstGeom>
                <a:noFill/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square" lIns="82124" tIns="41061" rIns="82124" bIns="41061" anchor="ctr">
                  <a:spAutoFit/>
                </a:bodyPr>
                <a:lstStyle/>
                <a:p>
                  <a:pPr defTabSz="814296"/>
                  <a:endParaRPr lang="en-US" altLang="ko-KR" dirty="0">
                    <a:ea typeface="굴림" pitchFamily="50" charset="-127"/>
                  </a:endParaRPr>
                </a:p>
                <a:p>
                  <a:pPr defTabSz="814296"/>
                  <a:endParaRPr lang="en-US" altLang="ko-KR" dirty="0">
                    <a:ea typeface="굴림" pitchFamily="50" charset="-127"/>
                  </a:endParaRPr>
                </a:p>
                <a:p>
                  <a:pPr defTabSz="814296"/>
                  <a:endParaRPr lang="en-US" altLang="ko-KR" dirty="0">
                    <a:ea typeface="굴림" pitchFamily="50" charset="-127"/>
                  </a:endParaRPr>
                </a:p>
                <a:p>
                  <a:pPr defTabSz="814296"/>
                  <a:endParaRPr lang="en-US" altLang="ko-KR" dirty="0">
                    <a:ea typeface="굴림" pitchFamily="50" charset="-127"/>
                  </a:endParaRPr>
                </a:p>
                <a:p>
                  <a:pPr defTabSz="814296"/>
                  <a:endParaRPr lang="en-US" altLang="ko-KR" dirty="0">
                    <a:ea typeface="굴림" pitchFamily="50" charset="-127"/>
                  </a:endParaRPr>
                </a:p>
                <a:p>
                  <a:pPr defTabSz="814296"/>
                  <a:endParaRPr lang="ko-KR" altLang="en-US" dirty="0">
                    <a:ea typeface="굴림" pitchFamily="50" charset="-127"/>
                  </a:endParaRPr>
                </a:p>
              </p:txBody>
            </p:sp>
            <p:grpSp>
              <p:nvGrpSpPr>
                <p:cNvPr id="19" name="그룹 243"/>
                <p:cNvGrpSpPr>
                  <a:grpSpLocks/>
                </p:cNvGrpSpPr>
                <p:nvPr/>
              </p:nvGrpSpPr>
              <p:grpSpPr bwMode="auto">
                <a:xfrm>
                  <a:off x="285720" y="2643182"/>
                  <a:ext cx="2214577" cy="1071569"/>
                  <a:chOff x="453158" y="3798277"/>
                  <a:chExt cx="2921479" cy="1500554"/>
                </a:xfrm>
              </p:grpSpPr>
              <p:pic>
                <p:nvPicPr>
                  <p:cNvPr id="20" name="Picture 20"/>
                  <p:cNvPicPr>
                    <a:picLocks noChangeArrowheads="1"/>
                  </p:cNvPicPr>
                  <p:nvPr/>
                </p:nvPicPr>
                <p:blipFill>
                  <a:blip r:embed="rId2"/>
                  <a:srcRect/>
                  <a:stretch>
                    <a:fillRect/>
                  </a:stretch>
                </p:blipFill>
                <p:spPr bwMode="auto">
                  <a:xfrm>
                    <a:off x="1742832" y="3832950"/>
                    <a:ext cx="281353" cy="5502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cxnSp>
                <p:nvCxnSpPr>
                  <p:cNvPr id="21" name="직선 연결선 20"/>
                  <p:cNvCxnSpPr/>
                  <p:nvPr/>
                </p:nvCxnSpPr>
                <p:spPr>
                  <a:xfrm rot="10800000">
                    <a:off x="2013078" y="4039668"/>
                    <a:ext cx="425289" cy="1588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" name="직선 연결선 21"/>
                  <p:cNvCxnSpPr/>
                  <p:nvPr/>
                </p:nvCxnSpPr>
                <p:spPr>
                  <a:xfrm rot="10800000">
                    <a:off x="2011492" y="4127013"/>
                    <a:ext cx="425289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3" name="직선 연결선 22"/>
                  <p:cNvCxnSpPr/>
                  <p:nvPr/>
                </p:nvCxnSpPr>
                <p:spPr>
                  <a:xfrm rot="10800000">
                    <a:off x="2011492" y="4212770"/>
                    <a:ext cx="425289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4" name="직선 연결선 23"/>
                  <p:cNvCxnSpPr/>
                  <p:nvPr/>
                </p:nvCxnSpPr>
                <p:spPr>
                  <a:xfrm rot="10800000">
                    <a:off x="1330712" y="4020611"/>
                    <a:ext cx="425289" cy="1588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" name="직선 연결선 24"/>
                  <p:cNvCxnSpPr/>
                  <p:nvPr/>
                </p:nvCxnSpPr>
                <p:spPr>
                  <a:xfrm rot="10800000">
                    <a:off x="1332300" y="4103192"/>
                    <a:ext cx="425289" cy="1588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" name="직선 연결선 25"/>
                  <p:cNvCxnSpPr/>
                  <p:nvPr/>
                </p:nvCxnSpPr>
                <p:spPr>
                  <a:xfrm rot="10800000">
                    <a:off x="1332300" y="4188949"/>
                    <a:ext cx="425289" cy="1588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28" name="Group 120"/>
                  <p:cNvGrpSpPr>
                    <a:grpSpLocks/>
                  </p:cNvGrpSpPr>
                  <p:nvPr/>
                </p:nvGrpSpPr>
                <p:grpSpPr bwMode="auto">
                  <a:xfrm>
                    <a:off x="1258190" y="4822428"/>
                    <a:ext cx="523718" cy="257571"/>
                    <a:chOff x="3192" y="2374"/>
                    <a:chExt cx="335" cy="303"/>
                  </a:xfrm>
                </p:grpSpPr>
                <p:sp>
                  <p:nvSpPr>
                    <p:cNvPr id="45" name="AutoShape 1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05" y="2374"/>
                      <a:ext cx="322" cy="303"/>
                    </a:xfrm>
                    <a:prstGeom prst="cube">
                      <a:avLst>
                        <a:gd name="adj" fmla="val 24995"/>
                      </a:avLst>
                    </a:prstGeom>
                    <a:solidFill>
                      <a:srgbClr val="676767"/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ko-KR" altLang="en-US">
                        <a:latin typeface="맑은 고딕" pitchFamily="50" charset="-127"/>
                        <a:ea typeface="맑은 고딕" pitchFamily="50" charset="-127"/>
                      </a:endParaRPr>
                    </a:p>
                  </p:txBody>
                </p:sp>
                <p:pic>
                  <p:nvPicPr>
                    <p:cNvPr id="46" name="Picture 122"/>
                    <p:cNvPicPr>
                      <a:picLocks noChangeArrowheads="1"/>
                    </p:cNvPicPr>
                    <p:nvPr/>
                  </p:nvPicPr>
                  <p:blipFill>
                    <a:blip r:embed="rId3"/>
                    <a:srcRect t="10280" r="529" b="4070"/>
                    <a:stretch>
                      <a:fillRect/>
                    </a:stretch>
                  </p:blipFill>
                  <p:spPr bwMode="auto">
                    <a:xfrm>
                      <a:off x="3195" y="2444"/>
                      <a:ext cx="250" cy="233"/>
                    </a:xfrm>
                    <a:prstGeom prst="rect">
                      <a:avLst/>
                    </a:prstGeom>
                    <a:solidFill>
                      <a:schemeClr val="accent1"/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  <p:sp>
                  <p:nvSpPr>
                    <p:cNvPr id="47" name="AutoShape 12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92" y="2376"/>
                      <a:ext cx="330" cy="68"/>
                    </a:xfrm>
                    <a:prstGeom prst="parallelogram">
                      <a:avLst>
                        <a:gd name="adj" fmla="val 121301"/>
                      </a:avLst>
                    </a:prstGeom>
                    <a:gradFill rotWithShape="0">
                      <a:gsLst>
                        <a:gs pos="0">
                          <a:srgbClr val="3D3D3D"/>
                        </a:gs>
                        <a:gs pos="100000">
                          <a:srgbClr val="CECECE"/>
                        </a:gs>
                      </a:gsLst>
                      <a:lin ang="5400000" scaled="1"/>
                    </a:gra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ko-KR" altLang="en-US">
                        <a:latin typeface="맑은 고딕" pitchFamily="50" charset="-127"/>
                        <a:ea typeface="맑은 고딕" pitchFamily="50" charset="-127"/>
                      </a:endParaRPr>
                    </a:p>
                  </p:txBody>
                </p:sp>
              </p:grpSp>
              <p:cxnSp>
                <p:nvCxnSpPr>
                  <p:cNvPr id="31" name="직선 연결선 30"/>
                  <p:cNvCxnSpPr/>
                  <p:nvPr/>
                </p:nvCxnSpPr>
                <p:spPr>
                  <a:xfrm rot="10800000">
                    <a:off x="1781391" y="4959176"/>
                    <a:ext cx="425289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pic>
                <p:nvPicPr>
                  <p:cNvPr id="34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4"/>
                  <a:srcRect/>
                  <a:stretch>
                    <a:fillRect/>
                  </a:stretch>
                </p:blipFill>
                <p:spPr bwMode="auto">
                  <a:xfrm>
                    <a:off x="453158" y="3806092"/>
                    <a:ext cx="854310" cy="63182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cxnSp>
                <p:nvCxnSpPr>
                  <p:cNvPr id="37" name="꺾인 연결선 180"/>
                  <p:cNvCxnSpPr>
                    <a:cxnSpLocks noChangeShapeType="1"/>
                  </p:cNvCxnSpPr>
                  <p:nvPr/>
                </p:nvCxnSpPr>
                <p:spPr bwMode="auto">
                  <a:xfrm rot="16200000" flipH="1">
                    <a:off x="872437" y="4590522"/>
                    <a:ext cx="612165" cy="168722"/>
                  </a:xfrm>
                  <a:prstGeom prst="bentConnector2">
                    <a:avLst/>
                  </a:prstGeom>
                  <a:noFill/>
                  <a:ln w="12700" algn="ctr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</p:spPr>
              </p:cxnSp>
              <p:pic>
                <p:nvPicPr>
                  <p:cNvPr id="38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4"/>
                  <a:srcRect/>
                  <a:stretch>
                    <a:fillRect/>
                  </a:stretch>
                </p:blipFill>
                <p:spPr bwMode="auto">
                  <a:xfrm>
                    <a:off x="2520327" y="3798277"/>
                    <a:ext cx="854310" cy="627913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40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5" cstate="print"/>
                  <a:srcRect/>
                  <a:stretch>
                    <a:fillRect/>
                  </a:stretch>
                </p:blipFill>
                <p:spPr bwMode="auto">
                  <a:xfrm>
                    <a:off x="2244237" y="4651864"/>
                    <a:ext cx="1004045" cy="646967"/>
                  </a:xfrm>
                  <a:prstGeom prst="rect">
                    <a:avLst/>
                  </a:prstGeom>
                  <a:noFill/>
                  <a:ln w="9525" algn="ctr">
                    <a:noFill/>
                    <a:miter lim="800000"/>
                    <a:headEnd/>
                    <a:tailEnd/>
                  </a:ln>
                </p:spPr>
              </p:pic>
            </p:grpSp>
            <p:sp>
              <p:nvSpPr>
                <p:cNvPr id="51" name="직사각형 50"/>
                <p:cNvSpPr/>
                <p:nvPr/>
              </p:nvSpPr>
              <p:spPr>
                <a:xfrm>
                  <a:off x="884118" y="1678070"/>
                  <a:ext cx="1005403" cy="338554"/>
                </a:xfrm>
                <a:prstGeom prst="rect">
                  <a:avLst/>
                </a:prstGeom>
                <a:solidFill>
                  <a:schemeClr val="tx2">
                    <a:lumMod val="75000"/>
                    <a:alpha val="30000"/>
                  </a:schemeClr>
                </a:solidFill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600" dirty="0">
                      <a:ln>
                        <a:solidFill>
                          <a:prstClr val="white">
                            <a:alpha val="0"/>
                          </a:prstClr>
                        </a:solidFill>
                      </a:ln>
                      <a:latin typeface="나눔바른고딕" panose="020B0603020101020101" pitchFamily="50" charset="-127"/>
                      <a:ea typeface="나눔바른고딕" panose="020B0603020101020101" pitchFamily="50" charset="-127"/>
                    </a:rPr>
                    <a:t>관제센터</a:t>
                  </a:r>
                  <a:endParaRPr lang="ko-KR" altLang="en-US" sz="1600" dirty="0">
                    <a:latin typeface="나눔바른고딕" panose="020B0603020101020101" pitchFamily="50" charset="-127"/>
                    <a:ea typeface="나눔바른고딕" panose="020B0603020101020101" pitchFamily="50" charset="-127"/>
                  </a:endParaRPr>
                </a:p>
              </p:txBody>
            </p:sp>
            <p:sp>
              <p:nvSpPr>
                <p:cNvPr id="52" name="직사각형 51"/>
                <p:cNvSpPr>
                  <a:spLocks noChangeArrowheads="1"/>
                </p:cNvSpPr>
                <p:nvPr/>
              </p:nvSpPr>
              <p:spPr bwMode="auto">
                <a:xfrm>
                  <a:off x="4253745" y="1638312"/>
                  <a:ext cx="898003" cy="338554"/>
                </a:xfrm>
                <a:prstGeom prst="rect">
                  <a:avLst/>
                </a:prstGeom>
                <a:solidFill>
                  <a:schemeClr val="accent4">
                    <a:lumMod val="60000"/>
                    <a:lumOff val="40000"/>
                    <a:alpha val="60000"/>
                  </a:schemeClr>
                </a:solidFill>
                <a:ln w="9525">
                  <a:solidFill>
                    <a:schemeClr val="tx1">
                      <a:lumMod val="65000"/>
                      <a:lumOff val="35000"/>
                    </a:schemeClr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r>
                    <a:rPr lang="en-US" altLang="ko-KR" sz="1600" dirty="0">
                      <a:latin typeface="나눔바른고딕"/>
                      <a:ea typeface="나눔바른고딕"/>
                      <a:cs typeface="나눔바른고딕"/>
                    </a:rPr>
                    <a:t>KT </a:t>
                  </a:r>
                  <a:r>
                    <a:rPr lang="ko-KR" altLang="en-US" sz="1600" dirty="0">
                      <a:latin typeface="나눔바른고딕"/>
                      <a:ea typeface="나눔바른고딕"/>
                      <a:cs typeface="나눔바른고딕"/>
                    </a:rPr>
                    <a:t>국사</a:t>
                  </a:r>
                </a:p>
              </p:txBody>
            </p:sp>
            <p:grpSp>
              <p:nvGrpSpPr>
                <p:cNvPr id="53" name="그룹 65"/>
                <p:cNvGrpSpPr>
                  <a:grpSpLocks/>
                </p:cNvGrpSpPr>
                <p:nvPr/>
              </p:nvGrpSpPr>
              <p:grpSpPr bwMode="auto">
                <a:xfrm>
                  <a:off x="6429388" y="2571744"/>
                  <a:ext cx="123825" cy="138113"/>
                  <a:chOff x="6858016" y="2928934"/>
                  <a:chExt cx="214314" cy="214314"/>
                </a:xfrm>
              </p:grpSpPr>
              <p:sp>
                <p:nvSpPr>
                  <p:cNvPr id="54" name="타원 53"/>
                  <p:cNvSpPr/>
                  <p:nvPr/>
                </p:nvSpPr>
                <p:spPr>
                  <a:xfrm>
                    <a:off x="6858016" y="2928934"/>
                    <a:ext cx="214314" cy="21431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>
                      <a:defRPr/>
                    </a:pPr>
                    <a:endParaRPr lang="ko-KR" altLang="en-US">
                      <a:solidFill>
                        <a:srgbClr val="FFFFFF"/>
                      </a:solidFill>
                      <a:ea typeface="굴림" pitchFamily="50" charset="-127"/>
                    </a:endParaRPr>
                  </a:p>
                </p:txBody>
              </p:sp>
              <p:cxnSp>
                <p:nvCxnSpPr>
                  <p:cNvPr id="55" name="직선 화살표 연결선 54"/>
                  <p:cNvCxnSpPr/>
                  <p:nvPr/>
                </p:nvCxnSpPr>
                <p:spPr>
                  <a:xfrm rot="16200000" flipH="1">
                    <a:off x="6884024" y="2993503"/>
                    <a:ext cx="165047" cy="85177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59" name="그룹 75"/>
                <p:cNvGrpSpPr>
                  <a:grpSpLocks/>
                </p:cNvGrpSpPr>
                <p:nvPr/>
              </p:nvGrpSpPr>
              <p:grpSpPr bwMode="auto">
                <a:xfrm>
                  <a:off x="4143372" y="2857496"/>
                  <a:ext cx="132513" cy="108398"/>
                  <a:chOff x="6286512" y="3952861"/>
                  <a:chExt cx="185726" cy="190518"/>
                </a:xfrm>
              </p:grpSpPr>
              <p:sp>
                <p:nvSpPr>
                  <p:cNvPr id="60" name="타원 59"/>
                  <p:cNvSpPr/>
                  <p:nvPr/>
                </p:nvSpPr>
                <p:spPr>
                  <a:xfrm>
                    <a:off x="6286512" y="3952861"/>
                    <a:ext cx="185726" cy="190518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>
                      <a:defRPr/>
                    </a:pPr>
                    <a:endParaRPr lang="ko-KR" altLang="en-US">
                      <a:solidFill>
                        <a:srgbClr val="FFFFFF"/>
                      </a:solidFill>
                      <a:ea typeface="굴림" pitchFamily="50" charset="-127"/>
                    </a:endParaRPr>
                  </a:p>
                </p:txBody>
              </p:sp>
              <p:cxnSp>
                <p:nvCxnSpPr>
                  <p:cNvPr id="61" name="직선 화살표 연결선 60"/>
                  <p:cNvCxnSpPr/>
                  <p:nvPr/>
                </p:nvCxnSpPr>
                <p:spPr>
                  <a:xfrm rot="16200000" flipH="1">
                    <a:off x="6280844" y="4023946"/>
                    <a:ext cx="148697" cy="71581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2" name="직선 화살표 연결선 61"/>
                  <p:cNvCxnSpPr/>
                  <p:nvPr/>
                </p:nvCxnSpPr>
                <p:spPr>
                  <a:xfrm rot="16200000" flipH="1">
                    <a:off x="6336564" y="3978261"/>
                    <a:ext cx="141728" cy="90928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65" name="직사각형 258"/>
                <p:cNvSpPr>
                  <a:spLocks noChangeArrowheads="1"/>
                </p:cNvSpPr>
                <p:nvPr/>
              </p:nvSpPr>
              <p:spPr bwMode="auto">
                <a:xfrm>
                  <a:off x="6818313" y="3054350"/>
                  <a:ext cx="2024062" cy="1006254"/>
                </a:xfrm>
                <a:prstGeom prst="rect">
                  <a:avLst/>
                </a:prstGeom>
                <a:solidFill>
                  <a:schemeClr val="bg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lIns="82124" tIns="41061" rIns="82124" bIns="41061" anchor="ctr">
                  <a:spAutoFit/>
                </a:bodyPr>
                <a:lstStyle/>
                <a:p>
                  <a:pPr defTabSz="814296"/>
                  <a:endParaRPr lang="en-US" altLang="ko-KR" sz="2000" dirty="0">
                    <a:ea typeface="굴림" pitchFamily="50" charset="-127"/>
                  </a:endParaRPr>
                </a:p>
                <a:p>
                  <a:pPr defTabSz="814296"/>
                  <a:endParaRPr lang="en-US" altLang="ko-KR" sz="2000" dirty="0">
                    <a:ea typeface="굴림" pitchFamily="50" charset="-127"/>
                  </a:endParaRPr>
                </a:p>
                <a:p>
                  <a:pPr defTabSz="814296"/>
                  <a:endParaRPr lang="ko-KR" altLang="en-US" sz="2000" dirty="0">
                    <a:ea typeface="굴림" pitchFamily="50" charset="-127"/>
                  </a:endParaRPr>
                </a:p>
              </p:txBody>
            </p:sp>
            <p:grpSp>
              <p:nvGrpSpPr>
                <p:cNvPr id="68" name="그룹 262"/>
                <p:cNvGrpSpPr>
                  <a:grpSpLocks/>
                </p:cNvGrpSpPr>
                <p:nvPr/>
              </p:nvGrpSpPr>
              <p:grpSpPr bwMode="auto">
                <a:xfrm>
                  <a:off x="7143768" y="2313915"/>
                  <a:ext cx="1630362" cy="899379"/>
                  <a:chOff x="6852138" y="1274256"/>
                  <a:chExt cx="1804622" cy="1017478"/>
                </a:xfrm>
              </p:grpSpPr>
              <p:grpSp>
                <p:nvGrpSpPr>
                  <p:cNvPr id="69" name="그룹 449"/>
                  <p:cNvGrpSpPr>
                    <a:grpSpLocks/>
                  </p:cNvGrpSpPr>
                  <p:nvPr/>
                </p:nvGrpSpPr>
                <p:grpSpPr bwMode="auto">
                  <a:xfrm rot="-2831522">
                    <a:off x="7982376" y="1427588"/>
                    <a:ext cx="587549" cy="280886"/>
                    <a:chOff x="274741" y="3211648"/>
                    <a:chExt cx="1279930" cy="760100"/>
                  </a:xfrm>
                </p:grpSpPr>
                <p:sp>
                  <p:nvSpPr>
                    <p:cNvPr id="81" name="Oval 17"/>
                    <p:cNvSpPr>
                      <a:spLocks noChangeArrowheads="1"/>
                    </p:cNvSpPr>
                    <p:nvPr/>
                  </p:nvSpPr>
                  <p:spPr bwMode="auto">
                    <a:xfrm rot="3285031">
                      <a:off x="649866" y="3066944"/>
                      <a:ext cx="529679" cy="1279930"/>
                    </a:xfrm>
                    <a:prstGeom prst="ellips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/>
                    </a:ln>
                  </p:spPr>
                  <p:txBody>
                    <a:bodyPr anchor="ctr">
                      <a:spAutoFit/>
                    </a:bodyPr>
                    <a:lstStyle/>
                    <a:p>
                      <a:endParaRPr lang="ko-KR" altLang="en-US">
                        <a:ea typeface="굴림" pitchFamily="50" charset="-127"/>
                      </a:endParaRPr>
                    </a:p>
                  </p:txBody>
                </p:sp>
                <p:sp>
                  <p:nvSpPr>
                    <p:cNvPr id="82" name="Line 18"/>
                    <p:cNvSpPr>
                      <a:spLocks noChangeShapeType="1"/>
                    </p:cNvSpPr>
                    <p:nvPr/>
                  </p:nvSpPr>
                  <p:spPr bwMode="auto">
                    <a:xfrm rot="1395667">
                      <a:off x="649034" y="3302999"/>
                      <a:ext cx="681270" cy="216392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endParaRPr lang="ko-KR" altLang="en-US"/>
                    </a:p>
                  </p:txBody>
                </p:sp>
                <p:sp>
                  <p:nvSpPr>
                    <p:cNvPr id="83" name="Line 19"/>
                    <p:cNvSpPr>
                      <a:spLocks noChangeShapeType="1"/>
                    </p:cNvSpPr>
                    <p:nvPr/>
                  </p:nvSpPr>
                  <p:spPr bwMode="auto">
                    <a:xfrm rot="1395667">
                      <a:off x="481791" y="3211648"/>
                      <a:ext cx="357188" cy="695783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endParaRPr lang="ko-KR" altLang="en-US"/>
                    </a:p>
                  </p:txBody>
                </p:sp>
              </p:grpSp>
              <p:pic>
                <p:nvPicPr>
                  <p:cNvPr id="70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6"/>
                  <a:srcRect/>
                  <a:stretch>
                    <a:fillRect/>
                  </a:stretch>
                </p:blipFill>
                <p:spPr bwMode="auto">
                  <a:xfrm>
                    <a:off x="7744219" y="1405062"/>
                    <a:ext cx="351107" cy="29640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71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7"/>
                  <a:srcRect/>
                  <a:stretch>
                    <a:fillRect/>
                  </a:stretch>
                </p:blipFill>
                <p:spPr bwMode="auto">
                  <a:xfrm>
                    <a:off x="7744219" y="1725421"/>
                    <a:ext cx="351107" cy="29640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grpSp>
                <p:nvGrpSpPr>
                  <p:cNvPr id="72" name="Group 8"/>
                  <p:cNvGrpSpPr>
                    <a:grpSpLocks/>
                  </p:cNvGrpSpPr>
                  <p:nvPr/>
                </p:nvGrpSpPr>
                <p:grpSpPr bwMode="auto">
                  <a:xfrm>
                    <a:off x="8235788" y="1704458"/>
                    <a:ext cx="351109" cy="587276"/>
                    <a:chOff x="5096" y="509"/>
                    <a:chExt cx="492" cy="663"/>
                  </a:xfrm>
                </p:grpSpPr>
                <p:pic>
                  <p:nvPicPr>
                    <p:cNvPr id="77" name="Picture 9" descr="방화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8"/>
                    <a:srcRect/>
                    <a:stretch>
                      <a:fillRect/>
                    </a:stretch>
                  </p:blipFill>
                  <p:spPr bwMode="auto">
                    <a:xfrm>
                      <a:off x="5256" y="740"/>
                      <a:ext cx="318" cy="243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  <p:sp>
                  <p:nvSpPr>
                    <p:cNvPr id="78" name="Oval 10"/>
                    <p:cNvSpPr>
                      <a:spLocks noChangeArrowheads="1"/>
                    </p:cNvSpPr>
                    <p:nvPr/>
                  </p:nvSpPr>
                  <p:spPr bwMode="auto">
                    <a:xfrm rot="1889364">
                      <a:off x="5225" y="509"/>
                      <a:ext cx="363" cy="663"/>
                    </a:xfrm>
                    <a:prstGeom prst="ellips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/>
                    </a:ln>
                  </p:spPr>
                  <p:txBody>
                    <a:bodyPr anchor="ctr">
                      <a:spAutoFit/>
                    </a:bodyPr>
                    <a:lstStyle/>
                    <a:p>
                      <a:endParaRPr lang="ko-KR" altLang="en-US">
                        <a:latin typeface="맑은 고딕" pitchFamily="50" charset="-127"/>
                        <a:ea typeface="맑은 고딕" pitchFamily="50" charset="-127"/>
                      </a:endParaRPr>
                    </a:p>
                  </p:txBody>
                </p:sp>
                <p:sp>
                  <p:nvSpPr>
                    <p:cNvPr id="79" name="Line 1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43" y="605"/>
                      <a:ext cx="408" cy="91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endParaRPr lang="ko-KR" altLang="en-US"/>
                    </a:p>
                  </p:txBody>
                </p:sp>
                <p:sp>
                  <p:nvSpPr>
                    <p:cNvPr id="80" name="Line 1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096" y="621"/>
                      <a:ext cx="205" cy="4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endParaRPr lang="ko-KR" altLang="en-US"/>
                    </a:p>
                  </p:txBody>
                </p:sp>
              </p:grpSp>
              <p:pic>
                <p:nvPicPr>
                  <p:cNvPr id="73" name="Picture 3" descr="C:\Documents and Settings\권강일\Local Settings\Temporary Internet Files\Content.IE5\SRMK91FP\MC900388754[1].wmf"/>
                  <p:cNvPicPr>
                    <a:picLocks noChangeAspect="1" noChangeArrowheads="1"/>
                  </p:cNvPicPr>
                  <p:nvPr/>
                </p:nvPicPr>
                <p:blipFill>
                  <a:blip r:embed="rId9"/>
                  <a:srcRect/>
                  <a:stretch>
                    <a:fillRect/>
                  </a:stretch>
                </p:blipFill>
                <p:spPr bwMode="auto">
                  <a:xfrm>
                    <a:off x="8305990" y="1469134"/>
                    <a:ext cx="350770" cy="2857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cxnSp>
                <p:nvCxnSpPr>
                  <p:cNvPr id="74" name="꺾인 연결선 268"/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7467440" y="1553266"/>
                    <a:ext cx="276779" cy="75249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algn="ctr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75" name="꺾인 연결선 269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7517584" y="1689642"/>
                    <a:ext cx="226635" cy="183983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algn="ctr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pic>
                <p:nvPicPr>
                  <p:cNvPr id="76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10"/>
                  <a:srcRect/>
                  <a:stretch>
                    <a:fillRect/>
                  </a:stretch>
                </p:blipFill>
                <p:spPr bwMode="auto">
                  <a:xfrm>
                    <a:off x="6852138" y="1542804"/>
                    <a:ext cx="674077" cy="22347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grpSp>
              <p:nvGrpSpPr>
                <p:cNvPr id="116" name="그룹 294"/>
                <p:cNvGrpSpPr>
                  <a:grpSpLocks/>
                </p:cNvGrpSpPr>
                <p:nvPr/>
              </p:nvGrpSpPr>
              <p:grpSpPr bwMode="auto">
                <a:xfrm>
                  <a:off x="7127875" y="3014011"/>
                  <a:ext cx="1630363" cy="899379"/>
                  <a:chOff x="6852138" y="1274256"/>
                  <a:chExt cx="1804622" cy="1017478"/>
                </a:xfrm>
              </p:grpSpPr>
              <p:grpSp>
                <p:nvGrpSpPr>
                  <p:cNvPr id="117" name="그룹 449"/>
                  <p:cNvGrpSpPr>
                    <a:grpSpLocks/>
                  </p:cNvGrpSpPr>
                  <p:nvPr/>
                </p:nvGrpSpPr>
                <p:grpSpPr bwMode="auto">
                  <a:xfrm rot="-2831522">
                    <a:off x="7982376" y="1427588"/>
                    <a:ext cx="587549" cy="280886"/>
                    <a:chOff x="274741" y="3211648"/>
                    <a:chExt cx="1279930" cy="760100"/>
                  </a:xfrm>
                </p:grpSpPr>
                <p:sp>
                  <p:nvSpPr>
                    <p:cNvPr id="129" name="Oval 17"/>
                    <p:cNvSpPr>
                      <a:spLocks noChangeArrowheads="1"/>
                    </p:cNvSpPr>
                    <p:nvPr/>
                  </p:nvSpPr>
                  <p:spPr bwMode="auto">
                    <a:xfrm rot="3285031">
                      <a:off x="649866" y="3066944"/>
                      <a:ext cx="529679" cy="1279930"/>
                    </a:xfrm>
                    <a:prstGeom prst="ellips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/>
                    </a:ln>
                  </p:spPr>
                  <p:txBody>
                    <a:bodyPr anchor="ctr">
                      <a:spAutoFit/>
                    </a:bodyPr>
                    <a:lstStyle/>
                    <a:p>
                      <a:endParaRPr lang="ko-KR" altLang="en-US">
                        <a:ea typeface="굴림" pitchFamily="50" charset="-127"/>
                      </a:endParaRPr>
                    </a:p>
                  </p:txBody>
                </p:sp>
                <p:sp>
                  <p:nvSpPr>
                    <p:cNvPr id="130" name="Line 18"/>
                    <p:cNvSpPr>
                      <a:spLocks noChangeShapeType="1"/>
                    </p:cNvSpPr>
                    <p:nvPr/>
                  </p:nvSpPr>
                  <p:spPr bwMode="auto">
                    <a:xfrm rot="1395667">
                      <a:off x="649034" y="3302999"/>
                      <a:ext cx="681270" cy="216392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endParaRPr lang="ko-KR" altLang="en-US"/>
                    </a:p>
                  </p:txBody>
                </p:sp>
                <p:sp>
                  <p:nvSpPr>
                    <p:cNvPr id="131" name="Line 19"/>
                    <p:cNvSpPr>
                      <a:spLocks noChangeShapeType="1"/>
                    </p:cNvSpPr>
                    <p:nvPr/>
                  </p:nvSpPr>
                  <p:spPr bwMode="auto">
                    <a:xfrm rot="1395667">
                      <a:off x="481791" y="3211648"/>
                      <a:ext cx="357188" cy="695783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endParaRPr lang="ko-KR" altLang="en-US"/>
                    </a:p>
                  </p:txBody>
                </p:sp>
              </p:grpSp>
              <p:pic>
                <p:nvPicPr>
                  <p:cNvPr id="118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6"/>
                  <a:srcRect/>
                  <a:stretch>
                    <a:fillRect/>
                  </a:stretch>
                </p:blipFill>
                <p:spPr bwMode="auto">
                  <a:xfrm>
                    <a:off x="7744219" y="1405062"/>
                    <a:ext cx="351107" cy="29640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119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6"/>
                  <a:srcRect/>
                  <a:stretch>
                    <a:fillRect/>
                  </a:stretch>
                </p:blipFill>
                <p:spPr bwMode="auto">
                  <a:xfrm>
                    <a:off x="7744219" y="1725421"/>
                    <a:ext cx="351107" cy="29640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grpSp>
                <p:nvGrpSpPr>
                  <p:cNvPr id="120" name="Group 8"/>
                  <p:cNvGrpSpPr>
                    <a:grpSpLocks/>
                  </p:cNvGrpSpPr>
                  <p:nvPr/>
                </p:nvGrpSpPr>
                <p:grpSpPr bwMode="auto">
                  <a:xfrm>
                    <a:off x="8235788" y="1704458"/>
                    <a:ext cx="351109" cy="587276"/>
                    <a:chOff x="5096" y="509"/>
                    <a:chExt cx="492" cy="663"/>
                  </a:xfrm>
                </p:grpSpPr>
                <p:pic>
                  <p:nvPicPr>
                    <p:cNvPr id="125" name="Picture 9" descr="방화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8"/>
                    <a:srcRect/>
                    <a:stretch>
                      <a:fillRect/>
                    </a:stretch>
                  </p:blipFill>
                  <p:spPr bwMode="auto">
                    <a:xfrm>
                      <a:off x="5256" y="740"/>
                      <a:ext cx="318" cy="243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  <p:sp>
                  <p:nvSpPr>
                    <p:cNvPr id="126" name="Oval 10"/>
                    <p:cNvSpPr>
                      <a:spLocks noChangeArrowheads="1"/>
                    </p:cNvSpPr>
                    <p:nvPr/>
                  </p:nvSpPr>
                  <p:spPr bwMode="auto">
                    <a:xfrm rot="1889364">
                      <a:off x="5225" y="509"/>
                      <a:ext cx="363" cy="663"/>
                    </a:xfrm>
                    <a:prstGeom prst="ellips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/>
                    </a:ln>
                  </p:spPr>
                  <p:txBody>
                    <a:bodyPr anchor="ctr">
                      <a:spAutoFit/>
                    </a:bodyPr>
                    <a:lstStyle/>
                    <a:p>
                      <a:endParaRPr lang="ko-KR" altLang="en-US">
                        <a:latin typeface="맑은 고딕" pitchFamily="50" charset="-127"/>
                        <a:ea typeface="맑은 고딕" pitchFamily="50" charset="-127"/>
                      </a:endParaRPr>
                    </a:p>
                  </p:txBody>
                </p:sp>
                <p:sp>
                  <p:nvSpPr>
                    <p:cNvPr id="127" name="Line 1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43" y="605"/>
                      <a:ext cx="408" cy="91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endParaRPr lang="ko-KR" altLang="en-US"/>
                    </a:p>
                  </p:txBody>
                </p:sp>
                <p:sp>
                  <p:nvSpPr>
                    <p:cNvPr id="128" name="Line 1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096" y="621"/>
                      <a:ext cx="205" cy="4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endParaRPr lang="ko-KR" altLang="en-US"/>
                    </a:p>
                  </p:txBody>
                </p:sp>
              </p:grpSp>
              <p:pic>
                <p:nvPicPr>
                  <p:cNvPr id="121" name="Picture 3" descr="C:\Documents and Settings\권강일\Local Settings\Temporary Internet Files\Content.IE5\SRMK91FP\MC900388754[1].wmf"/>
                  <p:cNvPicPr>
                    <a:picLocks noChangeAspect="1" noChangeArrowheads="1"/>
                  </p:cNvPicPr>
                  <p:nvPr/>
                </p:nvPicPr>
                <p:blipFill>
                  <a:blip r:embed="rId9"/>
                  <a:srcRect/>
                  <a:stretch>
                    <a:fillRect/>
                  </a:stretch>
                </p:blipFill>
                <p:spPr bwMode="auto">
                  <a:xfrm>
                    <a:off x="8305990" y="1469134"/>
                    <a:ext cx="350770" cy="2857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cxnSp>
                <p:nvCxnSpPr>
                  <p:cNvPr id="122" name="꺾인 연결선 300"/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7467440" y="1553266"/>
                    <a:ext cx="276779" cy="75249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algn="ctr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123" name="꺾인 연결선 301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7517584" y="1689642"/>
                    <a:ext cx="226635" cy="183983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algn="ctr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pic>
                <p:nvPicPr>
                  <p:cNvPr id="124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10"/>
                  <a:srcRect/>
                  <a:stretch>
                    <a:fillRect/>
                  </a:stretch>
                </p:blipFill>
                <p:spPr bwMode="auto">
                  <a:xfrm>
                    <a:off x="6852138" y="1542804"/>
                    <a:ext cx="674077" cy="22347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sp>
              <p:nvSpPr>
                <p:cNvPr id="133" name="자유형 132"/>
                <p:cNvSpPr/>
                <p:nvPr/>
              </p:nvSpPr>
              <p:spPr>
                <a:xfrm flipH="1" flipV="1">
                  <a:off x="5881688" y="3225801"/>
                  <a:ext cx="1284287" cy="160338"/>
                </a:xfrm>
                <a:custGeom>
                  <a:avLst/>
                  <a:gdLst>
                    <a:gd name="connsiteX0" fmla="*/ 1439334 w 1439334"/>
                    <a:gd name="connsiteY0" fmla="*/ 347133 h 347133"/>
                    <a:gd name="connsiteX1" fmla="*/ 1092201 w 1439334"/>
                    <a:gd name="connsiteY1" fmla="*/ 0 h 347133"/>
                    <a:gd name="connsiteX2" fmla="*/ 0 w 1439334"/>
                    <a:gd name="connsiteY2" fmla="*/ 0 h 347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39334" h="347133">
                      <a:moveTo>
                        <a:pt x="1439334" y="347133"/>
                      </a:moveTo>
                      <a:lnTo>
                        <a:pt x="1092201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2700">
                  <a:solidFill>
                    <a:srgbClr val="E7535F"/>
                  </a:solidFill>
                  <a:prstDash val="sysDot"/>
                  <a:tailEnd type="oval" w="sm" len="sm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ko-KR" altLang="en-US" b="1">
                    <a:latin typeface="나눔바른고딕" panose="020B0603020101020101" pitchFamily="50" charset="-127"/>
                    <a:ea typeface="나눔바른고딕" panose="020B0603020101020101" pitchFamily="50" charset="-127"/>
                  </a:endParaRPr>
                </a:p>
              </p:txBody>
            </p:sp>
            <p:grpSp>
              <p:nvGrpSpPr>
                <p:cNvPr id="135" name="그룹 65"/>
                <p:cNvGrpSpPr>
                  <a:grpSpLocks/>
                </p:cNvGrpSpPr>
                <p:nvPr/>
              </p:nvGrpSpPr>
              <p:grpSpPr bwMode="auto">
                <a:xfrm>
                  <a:off x="6446838" y="3309939"/>
                  <a:ext cx="123825" cy="138112"/>
                  <a:chOff x="6858016" y="2928934"/>
                  <a:chExt cx="214314" cy="214314"/>
                </a:xfrm>
              </p:grpSpPr>
              <p:sp>
                <p:nvSpPr>
                  <p:cNvPr id="136" name="타원 135"/>
                  <p:cNvSpPr/>
                  <p:nvPr/>
                </p:nvSpPr>
                <p:spPr>
                  <a:xfrm>
                    <a:off x="6858016" y="2928934"/>
                    <a:ext cx="214314" cy="21431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>
                      <a:defRPr/>
                    </a:pPr>
                    <a:endParaRPr lang="ko-KR" altLang="en-US">
                      <a:solidFill>
                        <a:srgbClr val="FFFFFF"/>
                      </a:solidFill>
                      <a:ea typeface="굴림" pitchFamily="50" charset="-127"/>
                    </a:endParaRPr>
                  </a:p>
                </p:txBody>
              </p:sp>
              <p:cxnSp>
                <p:nvCxnSpPr>
                  <p:cNvPr id="137" name="직선 화살표 연결선 136"/>
                  <p:cNvCxnSpPr/>
                  <p:nvPr/>
                </p:nvCxnSpPr>
                <p:spPr>
                  <a:xfrm rot="16200000" flipH="1">
                    <a:off x="6884023" y="2993503"/>
                    <a:ext cx="165046" cy="85175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41" name="직사각형 140"/>
                <p:cNvSpPr>
                  <a:spLocks noChangeArrowheads="1"/>
                </p:cNvSpPr>
                <p:nvPr/>
              </p:nvSpPr>
              <p:spPr bwMode="auto">
                <a:xfrm>
                  <a:off x="4665003" y="2403100"/>
                  <a:ext cx="1053430" cy="2769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ko-KR" sz="1200" dirty="0">
                      <a:latin typeface="나눔바른고딕"/>
                      <a:ea typeface="나눔바른고딕"/>
                      <a:cs typeface="나눔바른고딕"/>
                    </a:rPr>
                    <a:t>WTLAN-96G</a:t>
                  </a:r>
                  <a:endParaRPr lang="ko-KR" altLang="en-US" sz="1200" dirty="0">
                    <a:latin typeface="나눔바른고딕"/>
                    <a:ea typeface="나눔바른고딕"/>
                    <a:cs typeface="나눔바른고딕"/>
                  </a:endParaRPr>
                </a:p>
              </p:txBody>
            </p:sp>
            <p:sp>
              <p:nvSpPr>
                <p:cNvPr id="142" name="직사각형 141"/>
                <p:cNvSpPr>
                  <a:spLocks noChangeArrowheads="1"/>
                </p:cNvSpPr>
                <p:nvPr/>
              </p:nvSpPr>
              <p:spPr bwMode="auto">
                <a:xfrm>
                  <a:off x="7286644" y="2285992"/>
                  <a:ext cx="356701" cy="2769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ko-KR" sz="1200" dirty="0">
                      <a:latin typeface="나눔바른고딕"/>
                      <a:ea typeface="나눔바른고딕"/>
                      <a:cs typeface="나눔바른고딕"/>
                    </a:rPr>
                    <a:t>RT</a:t>
                  </a:r>
                  <a:endParaRPr lang="ko-KR" altLang="en-US" sz="1200" dirty="0">
                    <a:latin typeface="나눔바른고딕"/>
                    <a:ea typeface="나눔바른고딕"/>
                    <a:cs typeface="나눔바른고딕"/>
                  </a:endParaRPr>
                </a:p>
              </p:txBody>
            </p:sp>
            <p:sp>
              <p:nvSpPr>
                <p:cNvPr id="143" name="직사각형 142"/>
                <p:cNvSpPr>
                  <a:spLocks noChangeArrowheads="1"/>
                </p:cNvSpPr>
                <p:nvPr/>
              </p:nvSpPr>
              <p:spPr bwMode="auto">
                <a:xfrm>
                  <a:off x="357158" y="2500306"/>
                  <a:ext cx="697627" cy="21544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ko-KR" altLang="en-US" sz="800" b="1" dirty="0" err="1">
                      <a:latin typeface="나눔바른고딕"/>
                      <a:ea typeface="나눔바른고딕"/>
                      <a:cs typeface="나눔바른고딕"/>
                    </a:rPr>
                    <a:t>백본스위치</a:t>
                  </a:r>
                  <a:endParaRPr lang="ko-KR" altLang="en-US" sz="800" b="1" dirty="0">
                    <a:latin typeface="나눔바른고딕"/>
                    <a:ea typeface="나눔바른고딕"/>
                    <a:cs typeface="나눔바른고딕"/>
                  </a:endParaRPr>
                </a:p>
              </p:txBody>
            </p:sp>
            <p:sp>
              <p:nvSpPr>
                <p:cNvPr id="144" name="직사각형 143"/>
                <p:cNvSpPr>
                  <a:spLocks noChangeArrowheads="1"/>
                </p:cNvSpPr>
                <p:nvPr/>
              </p:nvSpPr>
              <p:spPr bwMode="auto">
                <a:xfrm>
                  <a:off x="1928794" y="2500306"/>
                  <a:ext cx="617477" cy="21544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ko-KR" sz="800" b="1" dirty="0">
                      <a:latin typeface="나눔바른고딕"/>
                      <a:ea typeface="나눔바른고딕"/>
                      <a:cs typeface="나눔바른고딕"/>
                    </a:rPr>
                    <a:t>KT</a:t>
                  </a:r>
                  <a:r>
                    <a:rPr lang="ko-KR" altLang="en-US" sz="800" b="1" dirty="0">
                      <a:latin typeface="나눔바른고딕"/>
                      <a:ea typeface="나눔바른고딕"/>
                      <a:cs typeface="나눔바른고딕"/>
                    </a:rPr>
                    <a:t>스위치</a:t>
                  </a:r>
                </a:p>
              </p:txBody>
            </p:sp>
            <p:sp>
              <p:nvSpPr>
                <p:cNvPr id="145" name="직사각형 144"/>
                <p:cNvSpPr>
                  <a:spLocks noChangeArrowheads="1"/>
                </p:cNvSpPr>
                <p:nvPr/>
              </p:nvSpPr>
              <p:spPr bwMode="auto">
                <a:xfrm>
                  <a:off x="1714480" y="3071810"/>
                  <a:ext cx="554960" cy="21544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ko-KR" altLang="en-US" sz="800" b="1" dirty="0">
                      <a:latin typeface="나눔바른고딕"/>
                      <a:ea typeface="나눔바른고딕"/>
                      <a:cs typeface="나눔바른고딕"/>
                    </a:rPr>
                    <a:t>관제 </a:t>
                  </a:r>
                  <a:r>
                    <a:rPr lang="en-US" altLang="ko-KR" sz="800" b="1" dirty="0">
                      <a:latin typeface="나눔바른고딕"/>
                      <a:ea typeface="나눔바른고딕"/>
                      <a:cs typeface="나눔바른고딕"/>
                    </a:rPr>
                    <a:t>PC</a:t>
                  </a:r>
                  <a:endParaRPr lang="ko-KR" altLang="en-US" sz="800" b="1" dirty="0">
                    <a:latin typeface="나눔바른고딕"/>
                    <a:ea typeface="나눔바른고딕"/>
                    <a:cs typeface="나눔바른고딕"/>
                  </a:endParaRPr>
                </a:p>
              </p:txBody>
            </p:sp>
            <p:sp>
              <p:nvSpPr>
                <p:cNvPr id="146" name="직사각형 145"/>
                <p:cNvSpPr>
                  <a:spLocks noChangeArrowheads="1"/>
                </p:cNvSpPr>
                <p:nvPr/>
              </p:nvSpPr>
              <p:spPr bwMode="auto">
                <a:xfrm>
                  <a:off x="785786" y="3571876"/>
                  <a:ext cx="595035" cy="21544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ko-KR" altLang="en-US" sz="800" b="1" dirty="0">
                      <a:latin typeface="나눔바른고딕"/>
                      <a:ea typeface="나눔바른고딕"/>
                      <a:cs typeface="나눔바른고딕"/>
                    </a:rPr>
                    <a:t>관제서버</a:t>
                  </a:r>
                </a:p>
              </p:txBody>
            </p:sp>
            <p:pic>
              <p:nvPicPr>
                <p:cNvPr id="149" name="그림 148"/>
                <p:cNvPicPr>
                  <a:picLocks noChangeAspect="1"/>
                </p:cNvPicPr>
                <p:nvPr/>
              </p:nvPicPr>
              <p:blipFill>
                <a:blip r:embed="rId11" cstate="print"/>
                <a:srcRect/>
                <a:stretch>
                  <a:fillRect/>
                </a:stretch>
              </p:blipFill>
              <p:spPr bwMode="auto">
                <a:xfrm>
                  <a:off x="4286248" y="3429000"/>
                  <a:ext cx="459329" cy="42862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cxnSp>
              <p:nvCxnSpPr>
                <p:cNvPr id="150" name="꺾인 연결선 180"/>
                <p:cNvCxnSpPr>
                  <a:cxnSpLocks noChangeShapeType="1"/>
                </p:cNvCxnSpPr>
                <p:nvPr/>
              </p:nvCxnSpPr>
              <p:spPr bwMode="auto">
                <a:xfrm rot="10800000" flipV="1">
                  <a:off x="4643438" y="3357562"/>
                  <a:ext cx="542930" cy="288131"/>
                </a:xfrm>
                <a:prstGeom prst="bentConnector3">
                  <a:avLst>
                    <a:gd name="adj1" fmla="val 50000"/>
                  </a:avLst>
                </a:prstGeom>
                <a:noFill/>
                <a:ln w="12700" algn="ctr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</p:cxnSp>
            <p:sp>
              <p:nvSpPr>
                <p:cNvPr id="151" name="직사각형 150"/>
                <p:cNvSpPr>
                  <a:spLocks noChangeArrowheads="1"/>
                </p:cNvSpPr>
                <p:nvPr/>
              </p:nvSpPr>
              <p:spPr bwMode="auto">
                <a:xfrm>
                  <a:off x="4714876" y="3643314"/>
                  <a:ext cx="639919" cy="21544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ko-KR" sz="800" b="1" dirty="0">
                      <a:latin typeface="나눔바른고딕"/>
                      <a:ea typeface="나눔바른고딕"/>
                      <a:cs typeface="나눔바른고딕"/>
                    </a:rPr>
                    <a:t>EMS -</a:t>
                  </a:r>
                  <a:r>
                    <a:rPr lang="ko-KR" altLang="en-US" sz="800" b="1" dirty="0">
                      <a:latin typeface="나눔바른고딕"/>
                      <a:ea typeface="나눔바른고딕"/>
                      <a:cs typeface="나눔바른고딕"/>
                    </a:rPr>
                    <a:t> </a:t>
                  </a:r>
                  <a:r>
                    <a:rPr lang="en-US" altLang="ko-KR" sz="800" b="1" dirty="0">
                      <a:latin typeface="나눔바른고딕"/>
                      <a:ea typeface="나눔바른고딕"/>
                      <a:cs typeface="나눔바른고딕"/>
                    </a:rPr>
                    <a:t>PC</a:t>
                  </a:r>
                  <a:endParaRPr lang="ko-KR" altLang="en-US" sz="800" b="1" dirty="0">
                    <a:latin typeface="나눔바른고딕"/>
                    <a:ea typeface="나눔바른고딕"/>
                    <a:cs typeface="나눔바른고딕"/>
                  </a:endParaRPr>
                </a:p>
              </p:txBody>
            </p:sp>
            <p:sp>
              <p:nvSpPr>
                <p:cNvPr id="152" name="직사각형 151"/>
                <p:cNvSpPr/>
                <p:nvPr/>
              </p:nvSpPr>
              <p:spPr>
                <a:xfrm>
                  <a:off x="2538690" y="2992814"/>
                  <a:ext cx="574196" cy="21544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en-US" altLang="ko-KR" sz="800" dirty="0">
                      <a:ln>
                        <a:solidFill>
                          <a:prstClr val="white">
                            <a:alpha val="0"/>
                          </a:prstClr>
                        </a:solidFill>
                      </a:ln>
                      <a:latin typeface="나눔바른고딕" panose="020B0603020101020101" pitchFamily="50" charset="-127"/>
                      <a:ea typeface="나눔바른고딕" panose="020B0603020101020101" pitchFamily="50" charset="-127"/>
                    </a:rPr>
                    <a:t>1G /10G</a:t>
                  </a:r>
                  <a:endParaRPr lang="ko-KR" altLang="en-US" sz="800" dirty="0"/>
                </a:p>
              </p:txBody>
            </p:sp>
            <p:sp>
              <p:nvSpPr>
                <p:cNvPr id="153" name="직사각형 152"/>
                <p:cNvSpPr/>
                <p:nvPr/>
              </p:nvSpPr>
              <p:spPr bwMode="auto">
                <a:xfrm>
                  <a:off x="214282" y="2285992"/>
                  <a:ext cx="2357454" cy="174491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square" lIns="82124" tIns="41061" rIns="82124" bIns="41061" anchor="ctr">
                  <a:spAutoFit/>
                </a:bodyPr>
                <a:lstStyle/>
                <a:p>
                  <a:pPr defTabSz="814296">
                    <a:defRPr/>
                  </a:pPr>
                  <a:endParaRPr lang="en-US" altLang="ko-KR" dirty="0">
                    <a:ea typeface="굴림" pitchFamily="50" charset="-127"/>
                  </a:endParaRPr>
                </a:p>
                <a:p>
                  <a:pPr defTabSz="814296">
                    <a:defRPr/>
                  </a:pPr>
                  <a:endParaRPr lang="en-US" altLang="ko-KR" dirty="0">
                    <a:ea typeface="굴림" pitchFamily="50" charset="-127"/>
                  </a:endParaRPr>
                </a:p>
                <a:p>
                  <a:pPr defTabSz="814296">
                    <a:defRPr/>
                  </a:pPr>
                  <a:endParaRPr lang="en-US" altLang="ko-KR" dirty="0">
                    <a:ea typeface="굴림" pitchFamily="50" charset="-127"/>
                  </a:endParaRPr>
                </a:p>
                <a:p>
                  <a:pPr defTabSz="814296">
                    <a:defRPr/>
                  </a:pPr>
                  <a:endParaRPr lang="en-US" altLang="ko-KR" dirty="0">
                    <a:ea typeface="굴림" pitchFamily="50" charset="-127"/>
                  </a:endParaRPr>
                </a:p>
                <a:p>
                  <a:pPr defTabSz="814296">
                    <a:defRPr/>
                  </a:pPr>
                  <a:endParaRPr lang="en-US" altLang="ko-KR" dirty="0">
                    <a:ea typeface="굴림" pitchFamily="50" charset="-127"/>
                  </a:endParaRPr>
                </a:p>
                <a:p>
                  <a:pPr defTabSz="814296">
                    <a:defRPr/>
                  </a:pPr>
                  <a:endParaRPr lang="ko-KR" altLang="en-US" dirty="0">
                    <a:ea typeface="굴림" pitchFamily="50" charset="-127"/>
                  </a:endParaRPr>
                </a:p>
              </p:txBody>
            </p:sp>
            <p:sp>
              <p:nvSpPr>
                <p:cNvPr id="154" name="직사각형 153"/>
                <p:cNvSpPr/>
                <p:nvPr/>
              </p:nvSpPr>
              <p:spPr bwMode="auto">
                <a:xfrm>
                  <a:off x="6786578" y="2285992"/>
                  <a:ext cx="2085975" cy="174491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lIns="82124" tIns="41061" rIns="82124" bIns="41061" anchor="ctr">
                  <a:spAutoFit/>
                </a:bodyPr>
                <a:lstStyle/>
                <a:p>
                  <a:pPr defTabSz="814296">
                    <a:defRPr/>
                  </a:pPr>
                  <a:endParaRPr lang="en-US" altLang="ko-KR" dirty="0">
                    <a:ea typeface="굴림" pitchFamily="50" charset="-127"/>
                  </a:endParaRPr>
                </a:p>
                <a:p>
                  <a:pPr defTabSz="814296">
                    <a:defRPr/>
                  </a:pPr>
                  <a:endParaRPr lang="en-US" altLang="ko-KR" dirty="0">
                    <a:ea typeface="굴림" pitchFamily="50" charset="-127"/>
                  </a:endParaRPr>
                </a:p>
                <a:p>
                  <a:pPr defTabSz="814296">
                    <a:defRPr/>
                  </a:pPr>
                  <a:endParaRPr lang="en-US" altLang="ko-KR" dirty="0">
                    <a:ea typeface="굴림" pitchFamily="50" charset="-127"/>
                  </a:endParaRPr>
                </a:p>
                <a:p>
                  <a:pPr defTabSz="814296">
                    <a:defRPr/>
                  </a:pPr>
                  <a:endParaRPr lang="en-US" altLang="ko-KR" dirty="0">
                    <a:ea typeface="굴림" pitchFamily="50" charset="-127"/>
                  </a:endParaRPr>
                </a:p>
                <a:p>
                  <a:pPr defTabSz="814296">
                    <a:defRPr/>
                  </a:pPr>
                  <a:endParaRPr lang="en-US" altLang="ko-KR" dirty="0">
                    <a:ea typeface="굴림" pitchFamily="50" charset="-127"/>
                  </a:endParaRPr>
                </a:p>
                <a:p>
                  <a:pPr defTabSz="814296">
                    <a:defRPr/>
                  </a:pPr>
                  <a:endParaRPr lang="en-US" altLang="ko-KR" dirty="0">
                    <a:ea typeface="굴림" pitchFamily="50" charset="-127"/>
                  </a:endParaRPr>
                </a:p>
              </p:txBody>
            </p:sp>
            <p:sp>
              <p:nvSpPr>
                <p:cNvPr id="155" name="자유형 154"/>
                <p:cNvSpPr/>
                <p:nvPr/>
              </p:nvSpPr>
              <p:spPr>
                <a:xfrm flipH="1">
                  <a:off x="5857884" y="2643182"/>
                  <a:ext cx="1284287" cy="234953"/>
                </a:xfrm>
                <a:custGeom>
                  <a:avLst/>
                  <a:gdLst>
                    <a:gd name="connsiteX0" fmla="*/ 1439334 w 1439334"/>
                    <a:gd name="connsiteY0" fmla="*/ 347133 h 347133"/>
                    <a:gd name="connsiteX1" fmla="*/ 1092201 w 1439334"/>
                    <a:gd name="connsiteY1" fmla="*/ 0 h 347133"/>
                    <a:gd name="connsiteX2" fmla="*/ 0 w 1439334"/>
                    <a:gd name="connsiteY2" fmla="*/ 0 h 347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39334" h="347133">
                      <a:moveTo>
                        <a:pt x="1439334" y="347133"/>
                      </a:moveTo>
                      <a:lnTo>
                        <a:pt x="1092201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2700">
                  <a:solidFill>
                    <a:srgbClr val="E7535F"/>
                  </a:solidFill>
                  <a:prstDash val="sysDot"/>
                  <a:tailEnd type="oval" w="sm" len="sm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ko-KR" altLang="en-US" b="1">
                    <a:latin typeface="나눔바른고딕" panose="020B0603020101020101" pitchFamily="50" charset="-127"/>
                    <a:ea typeface="나눔바른고딕" panose="020B0603020101020101" pitchFamily="50" charset="-127"/>
                  </a:endParaRPr>
                </a:p>
              </p:txBody>
            </p:sp>
            <p:cxnSp>
              <p:nvCxnSpPr>
                <p:cNvPr id="157" name="직선 연결선 156"/>
                <p:cNvCxnSpPr/>
                <p:nvPr/>
              </p:nvCxnSpPr>
              <p:spPr>
                <a:xfrm>
                  <a:off x="2422708" y="2875433"/>
                  <a:ext cx="1000132" cy="1588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pic>
              <p:nvPicPr>
                <p:cNvPr id="158" name="Picture 2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3286116" y="2714620"/>
                  <a:ext cx="647595" cy="44840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5" name="그림 57"/>
                <p:cNvPicPr>
                  <a:picLocks noChangeAspect="1" noChangeArrowheads="1"/>
                </p:cNvPicPr>
                <p:nvPr/>
              </p:nvPicPr>
              <p:blipFill>
                <a:blip r:embed="rId12" cstate="print"/>
                <a:srcRect/>
                <a:stretch>
                  <a:fillRect/>
                </a:stretch>
              </p:blipFill>
              <p:spPr bwMode="auto">
                <a:xfrm>
                  <a:off x="4500562" y="2714620"/>
                  <a:ext cx="1465311" cy="642942"/>
                </a:xfrm>
                <a:prstGeom prst="rect">
                  <a:avLst/>
                </a:prstGeom>
                <a:no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</p:pic>
            <p:grpSp>
              <p:nvGrpSpPr>
                <p:cNvPr id="166" name="그룹 75"/>
                <p:cNvGrpSpPr>
                  <a:grpSpLocks/>
                </p:cNvGrpSpPr>
                <p:nvPr/>
              </p:nvGrpSpPr>
              <p:grpSpPr bwMode="auto">
                <a:xfrm>
                  <a:off x="2762264" y="2826706"/>
                  <a:ext cx="132513" cy="108398"/>
                  <a:chOff x="6286512" y="3952861"/>
                  <a:chExt cx="185726" cy="190518"/>
                </a:xfrm>
              </p:grpSpPr>
              <p:sp>
                <p:nvSpPr>
                  <p:cNvPr id="167" name="타원 166"/>
                  <p:cNvSpPr/>
                  <p:nvPr/>
                </p:nvSpPr>
                <p:spPr>
                  <a:xfrm>
                    <a:off x="6286512" y="3952861"/>
                    <a:ext cx="185726" cy="190518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>
                      <a:defRPr/>
                    </a:pPr>
                    <a:endParaRPr lang="ko-KR" altLang="en-US">
                      <a:solidFill>
                        <a:srgbClr val="FFFFFF"/>
                      </a:solidFill>
                      <a:ea typeface="굴림" pitchFamily="50" charset="-127"/>
                    </a:endParaRPr>
                  </a:p>
                </p:txBody>
              </p:sp>
              <p:cxnSp>
                <p:nvCxnSpPr>
                  <p:cNvPr id="168" name="직선 화살표 연결선 167"/>
                  <p:cNvCxnSpPr/>
                  <p:nvPr/>
                </p:nvCxnSpPr>
                <p:spPr>
                  <a:xfrm rot="16200000" flipH="1">
                    <a:off x="6280844" y="4023946"/>
                    <a:ext cx="148697" cy="71581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9" name="직선 화살표 연결선 168"/>
                  <p:cNvCxnSpPr/>
                  <p:nvPr/>
                </p:nvCxnSpPr>
                <p:spPr>
                  <a:xfrm rot="16200000" flipH="1">
                    <a:off x="6336564" y="3978261"/>
                    <a:ext cx="141728" cy="90928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70" name="직사각형 169"/>
                <p:cNvSpPr>
                  <a:spLocks noChangeArrowheads="1"/>
                </p:cNvSpPr>
                <p:nvPr/>
              </p:nvSpPr>
              <p:spPr bwMode="auto">
                <a:xfrm>
                  <a:off x="3220846" y="2510118"/>
                  <a:ext cx="617477" cy="21544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ko-KR" sz="800" b="1" dirty="0">
                      <a:latin typeface="나눔바른고딕"/>
                      <a:ea typeface="나눔바른고딕"/>
                      <a:cs typeface="나눔바른고딕"/>
                    </a:rPr>
                    <a:t>KT</a:t>
                  </a:r>
                  <a:r>
                    <a:rPr lang="ko-KR" altLang="en-US" sz="800" b="1" dirty="0">
                      <a:latin typeface="나눔바른고딕"/>
                      <a:ea typeface="나눔바른고딕"/>
                      <a:cs typeface="나눔바른고딕"/>
                    </a:rPr>
                    <a:t>스위치</a:t>
                  </a:r>
                </a:p>
              </p:txBody>
            </p:sp>
            <p:sp>
              <p:nvSpPr>
                <p:cNvPr id="171" name="직사각형 170"/>
                <p:cNvSpPr>
                  <a:spLocks noChangeArrowheads="1"/>
                </p:cNvSpPr>
                <p:nvPr/>
              </p:nvSpPr>
              <p:spPr bwMode="auto">
                <a:xfrm>
                  <a:off x="7286644" y="3000372"/>
                  <a:ext cx="356701" cy="2769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ko-KR" sz="1200" dirty="0">
                      <a:latin typeface="나눔바른고딕"/>
                      <a:ea typeface="나눔바른고딕"/>
                      <a:cs typeface="나눔바른고딕"/>
                    </a:rPr>
                    <a:t>RT</a:t>
                  </a:r>
                  <a:endParaRPr lang="ko-KR" altLang="en-US" sz="1200" dirty="0">
                    <a:latin typeface="나눔바른고딕"/>
                    <a:ea typeface="나눔바른고딕"/>
                    <a:cs typeface="나눔바른고딕"/>
                  </a:endParaRPr>
                </a:p>
              </p:txBody>
            </p:sp>
            <p:sp>
              <p:nvSpPr>
                <p:cNvPr id="172" name="직사각형 171"/>
                <p:cNvSpPr>
                  <a:spLocks noChangeArrowheads="1"/>
                </p:cNvSpPr>
                <p:nvPr/>
              </p:nvSpPr>
              <p:spPr bwMode="auto">
                <a:xfrm>
                  <a:off x="7559157" y="1618992"/>
                  <a:ext cx="595035" cy="338554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  <a:alpha val="70000"/>
                  </a:schemeClr>
                </a:solidFill>
                <a:ln w="9525">
                  <a:solidFill>
                    <a:schemeClr val="tx1">
                      <a:lumMod val="65000"/>
                      <a:lumOff val="35000"/>
                    </a:schemeClr>
                  </a:solidFill>
                  <a:miter lim="800000"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r>
                    <a:rPr lang="ko-KR" altLang="en-US" sz="1600" dirty="0">
                      <a:latin typeface="나눔바른고딕"/>
                      <a:ea typeface="나눔바른고딕"/>
                      <a:cs typeface="나눔바른고딕"/>
                    </a:rPr>
                    <a:t>현장</a:t>
                  </a:r>
                </a:p>
              </p:txBody>
            </p:sp>
            <p:sp>
              <p:nvSpPr>
                <p:cNvPr id="174" name="직사각형 173"/>
                <p:cNvSpPr/>
                <p:nvPr/>
              </p:nvSpPr>
              <p:spPr>
                <a:xfrm>
                  <a:off x="3857620" y="3000372"/>
                  <a:ext cx="574196" cy="21544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en-US" altLang="ko-KR" sz="800" dirty="0">
                      <a:ln>
                        <a:solidFill>
                          <a:prstClr val="white">
                            <a:alpha val="0"/>
                          </a:prstClr>
                        </a:solidFill>
                      </a:ln>
                      <a:effectLst>
                        <a:outerShdw blurRad="508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latin typeface="나눔바른고딕" panose="020B0603020101020101" pitchFamily="50" charset="-127"/>
                      <a:ea typeface="나눔바른고딕" panose="020B0603020101020101" pitchFamily="50" charset="-127"/>
                    </a:rPr>
                    <a:t>1G /10G</a:t>
                  </a:r>
                  <a:endParaRPr lang="ko-KR" altLang="en-US" sz="800" dirty="0"/>
                </a:p>
              </p:txBody>
            </p:sp>
            <p:sp>
              <p:nvSpPr>
                <p:cNvPr id="175" name="직사각형 56"/>
                <p:cNvSpPr>
                  <a:spLocks noChangeArrowheads="1"/>
                </p:cNvSpPr>
                <p:nvPr/>
              </p:nvSpPr>
              <p:spPr bwMode="auto">
                <a:xfrm>
                  <a:off x="3714744" y="4286256"/>
                  <a:ext cx="2528889" cy="1744917"/>
                </a:xfrm>
                <a:prstGeom prst="rect">
                  <a:avLst/>
                </a:prstGeom>
                <a:noFill/>
                <a:ln w="9525" algn="ctr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square" lIns="82124" tIns="41061" rIns="82124" bIns="41061" anchor="ctr">
                  <a:spAutoFit/>
                </a:bodyPr>
                <a:lstStyle/>
                <a:p>
                  <a:pPr defTabSz="814296"/>
                  <a:endParaRPr lang="en-US" altLang="ko-KR" dirty="0">
                    <a:ea typeface="굴림" pitchFamily="50" charset="-127"/>
                  </a:endParaRPr>
                </a:p>
                <a:p>
                  <a:pPr defTabSz="814296"/>
                  <a:endParaRPr lang="en-US" altLang="ko-KR" dirty="0">
                    <a:ea typeface="굴림" pitchFamily="50" charset="-127"/>
                  </a:endParaRPr>
                </a:p>
                <a:p>
                  <a:pPr defTabSz="814296"/>
                  <a:endParaRPr lang="en-US" altLang="ko-KR" dirty="0">
                    <a:ea typeface="굴림" pitchFamily="50" charset="-127"/>
                  </a:endParaRPr>
                </a:p>
                <a:p>
                  <a:pPr defTabSz="814296"/>
                  <a:endParaRPr lang="en-US" altLang="ko-KR" dirty="0">
                    <a:ea typeface="굴림" pitchFamily="50" charset="-127"/>
                  </a:endParaRPr>
                </a:p>
                <a:p>
                  <a:pPr defTabSz="814296"/>
                  <a:endParaRPr lang="en-US" altLang="ko-KR" dirty="0">
                    <a:ea typeface="굴림" pitchFamily="50" charset="-127"/>
                  </a:endParaRPr>
                </a:p>
                <a:p>
                  <a:pPr defTabSz="814296"/>
                  <a:endParaRPr lang="ko-KR" altLang="en-US" dirty="0">
                    <a:ea typeface="굴림" pitchFamily="50" charset="-127"/>
                  </a:endParaRPr>
                </a:p>
              </p:txBody>
            </p:sp>
            <p:grpSp>
              <p:nvGrpSpPr>
                <p:cNvPr id="176" name="그룹 75"/>
                <p:cNvGrpSpPr>
                  <a:grpSpLocks/>
                </p:cNvGrpSpPr>
                <p:nvPr/>
              </p:nvGrpSpPr>
              <p:grpSpPr bwMode="auto">
                <a:xfrm>
                  <a:off x="3102348" y="4793601"/>
                  <a:ext cx="132513" cy="108398"/>
                  <a:chOff x="6286512" y="3952861"/>
                  <a:chExt cx="185726" cy="190518"/>
                </a:xfrm>
              </p:grpSpPr>
              <p:sp>
                <p:nvSpPr>
                  <p:cNvPr id="177" name="타원 176"/>
                  <p:cNvSpPr/>
                  <p:nvPr/>
                </p:nvSpPr>
                <p:spPr>
                  <a:xfrm>
                    <a:off x="6286512" y="3952861"/>
                    <a:ext cx="185726" cy="190518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>
                      <a:defRPr/>
                    </a:pPr>
                    <a:endParaRPr lang="ko-KR" altLang="en-US">
                      <a:solidFill>
                        <a:srgbClr val="FFFFFF"/>
                      </a:solidFill>
                      <a:ea typeface="굴림" pitchFamily="50" charset="-127"/>
                    </a:endParaRPr>
                  </a:p>
                </p:txBody>
              </p:sp>
              <p:cxnSp>
                <p:nvCxnSpPr>
                  <p:cNvPr id="178" name="직선 화살표 연결선 177"/>
                  <p:cNvCxnSpPr/>
                  <p:nvPr/>
                </p:nvCxnSpPr>
                <p:spPr>
                  <a:xfrm rot="16200000" flipH="1">
                    <a:off x="6280844" y="4023946"/>
                    <a:ext cx="148697" cy="71581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9" name="직선 화살표 연결선 178"/>
                  <p:cNvCxnSpPr/>
                  <p:nvPr/>
                </p:nvCxnSpPr>
                <p:spPr>
                  <a:xfrm rot="16200000" flipH="1">
                    <a:off x="6336564" y="3978261"/>
                    <a:ext cx="141728" cy="90928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80" name="직사각형 179"/>
                <p:cNvSpPr>
                  <a:spLocks noChangeArrowheads="1"/>
                </p:cNvSpPr>
                <p:nvPr/>
              </p:nvSpPr>
              <p:spPr bwMode="auto">
                <a:xfrm>
                  <a:off x="4714876" y="4357695"/>
                  <a:ext cx="1053430" cy="2769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ko-KR" sz="1200" dirty="0">
                      <a:latin typeface="나눔바른고딕"/>
                      <a:ea typeface="나눔바른고딕"/>
                      <a:cs typeface="나눔바른고딕"/>
                    </a:rPr>
                    <a:t>WTLAN-96G</a:t>
                  </a:r>
                  <a:endParaRPr lang="ko-KR" altLang="en-US" sz="1200" dirty="0">
                    <a:latin typeface="나눔바른고딕"/>
                    <a:ea typeface="나눔바른고딕"/>
                    <a:cs typeface="나눔바른고딕"/>
                  </a:endParaRPr>
                </a:p>
              </p:txBody>
            </p:sp>
            <p:pic>
              <p:nvPicPr>
                <p:cNvPr id="181" name="그림 180"/>
                <p:cNvPicPr>
                  <a:picLocks noChangeAspect="1"/>
                </p:cNvPicPr>
                <p:nvPr/>
              </p:nvPicPr>
              <p:blipFill>
                <a:blip r:embed="rId11" cstate="print"/>
                <a:srcRect/>
                <a:stretch>
                  <a:fillRect/>
                </a:stretch>
              </p:blipFill>
              <p:spPr bwMode="auto">
                <a:xfrm>
                  <a:off x="4214810" y="5429264"/>
                  <a:ext cx="459329" cy="42862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83" name="직사각형 182"/>
                <p:cNvSpPr>
                  <a:spLocks noChangeArrowheads="1"/>
                </p:cNvSpPr>
                <p:nvPr/>
              </p:nvSpPr>
              <p:spPr bwMode="auto">
                <a:xfrm>
                  <a:off x="4643438" y="5643579"/>
                  <a:ext cx="639919" cy="21544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ko-KR" sz="800" b="1" dirty="0">
                      <a:latin typeface="나눔바른고딕"/>
                      <a:ea typeface="나눔바른고딕"/>
                      <a:cs typeface="나눔바른고딕"/>
                    </a:rPr>
                    <a:t>EMS -</a:t>
                  </a:r>
                  <a:r>
                    <a:rPr lang="ko-KR" altLang="en-US" sz="800" b="1" dirty="0">
                      <a:latin typeface="나눔바른고딕"/>
                      <a:ea typeface="나눔바른고딕"/>
                      <a:cs typeface="나눔바른고딕"/>
                    </a:rPr>
                    <a:t> </a:t>
                  </a:r>
                  <a:r>
                    <a:rPr lang="en-US" altLang="ko-KR" sz="800" b="1" dirty="0">
                      <a:latin typeface="나눔바른고딕"/>
                      <a:ea typeface="나눔바른고딕"/>
                      <a:cs typeface="나눔바른고딕"/>
                    </a:rPr>
                    <a:t>PC</a:t>
                  </a:r>
                  <a:endParaRPr lang="ko-KR" altLang="en-US" sz="800" b="1" dirty="0">
                    <a:latin typeface="나눔바른고딕"/>
                    <a:ea typeface="나눔바른고딕"/>
                    <a:cs typeface="나눔바른고딕"/>
                  </a:endParaRPr>
                </a:p>
              </p:txBody>
            </p:sp>
            <p:cxnSp>
              <p:nvCxnSpPr>
                <p:cNvPr id="185" name="직선 연결선 184"/>
                <p:cNvCxnSpPr/>
                <p:nvPr/>
              </p:nvCxnSpPr>
              <p:spPr>
                <a:xfrm>
                  <a:off x="2500298" y="4857760"/>
                  <a:ext cx="1912016" cy="1588"/>
                </a:xfrm>
                <a:prstGeom prst="line">
                  <a:avLst/>
                </a:prstGeom>
                <a:ln>
                  <a:solidFill>
                    <a:srgbClr val="FF0000"/>
                  </a:solidFill>
                  <a:prstDash val="sysDot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8" name="직사각형 187"/>
                <p:cNvSpPr/>
                <p:nvPr/>
              </p:nvSpPr>
              <p:spPr>
                <a:xfrm>
                  <a:off x="2888313" y="4920225"/>
                  <a:ext cx="574196" cy="21544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en-US" altLang="ko-KR" sz="800" dirty="0">
                      <a:ln>
                        <a:solidFill>
                          <a:prstClr val="white">
                            <a:alpha val="0"/>
                          </a:prstClr>
                        </a:solidFill>
                      </a:ln>
                      <a:latin typeface="나눔바른고딕" panose="020B0603020101020101" pitchFamily="50" charset="-127"/>
                      <a:ea typeface="나눔바른고딕" panose="020B0603020101020101" pitchFamily="50" charset="-127"/>
                    </a:rPr>
                    <a:t>1G /10G</a:t>
                  </a:r>
                  <a:endParaRPr lang="ko-KR" altLang="en-US" sz="800" dirty="0"/>
                </a:p>
              </p:txBody>
            </p:sp>
            <p:grpSp>
              <p:nvGrpSpPr>
                <p:cNvPr id="189" name="그룹 243"/>
                <p:cNvGrpSpPr>
                  <a:grpSpLocks/>
                </p:cNvGrpSpPr>
                <p:nvPr/>
              </p:nvGrpSpPr>
              <p:grpSpPr bwMode="auto">
                <a:xfrm>
                  <a:off x="285720" y="4643446"/>
                  <a:ext cx="2214577" cy="1071569"/>
                  <a:chOff x="453158" y="3798277"/>
                  <a:chExt cx="2921479" cy="1500554"/>
                </a:xfrm>
              </p:grpSpPr>
              <p:pic>
                <p:nvPicPr>
                  <p:cNvPr id="190" name="Picture 20"/>
                  <p:cNvPicPr>
                    <a:picLocks noChangeArrowheads="1"/>
                  </p:cNvPicPr>
                  <p:nvPr/>
                </p:nvPicPr>
                <p:blipFill>
                  <a:blip r:embed="rId2"/>
                  <a:srcRect/>
                  <a:stretch>
                    <a:fillRect/>
                  </a:stretch>
                </p:blipFill>
                <p:spPr bwMode="auto">
                  <a:xfrm>
                    <a:off x="1742832" y="3832950"/>
                    <a:ext cx="281353" cy="55023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cxnSp>
                <p:nvCxnSpPr>
                  <p:cNvPr id="191" name="직선 연결선 190"/>
                  <p:cNvCxnSpPr/>
                  <p:nvPr/>
                </p:nvCxnSpPr>
                <p:spPr>
                  <a:xfrm rot="10800000">
                    <a:off x="2013078" y="4039668"/>
                    <a:ext cx="425289" cy="1588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2" name="직선 연결선 191"/>
                  <p:cNvCxnSpPr/>
                  <p:nvPr/>
                </p:nvCxnSpPr>
                <p:spPr>
                  <a:xfrm rot="10800000">
                    <a:off x="2011492" y="4127013"/>
                    <a:ext cx="425289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3" name="직선 연결선 192"/>
                  <p:cNvCxnSpPr/>
                  <p:nvPr/>
                </p:nvCxnSpPr>
                <p:spPr>
                  <a:xfrm rot="10800000">
                    <a:off x="2011492" y="4212770"/>
                    <a:ext cx="425289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4" name="직선 연결선 193"/>
                  <p:cNvCxnSpPr/>
                  <p:nvPr/>
                </p:nvCxnSpPr>
                <p:spPr>
                  <a:xfrm rot="10800000">
                    <a:off x="1330712" y="4020611"/>
                    <a:ext cx="425289" cy="1588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5" name="직선 연결선 194"/>
                  <p:cNvCxnSpPr/>
                  <p:nvPr/>
                </p:nvCxnSpPr>
                <p:spPr>
                  <a:xfrm rot="10800000">
                    <a:off x="1332300" y="4103192"/>
                    <a:ext cx="425289" cy="1588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6" name="직선 연결선 195"/>
                  <p:cNvCxnSpPr/>
                  <p:nvPr/>
                </p:nvCxnSpPr>
                <p:spPr>
                  <a:xfrm rot="10800000">
                    <a:off x="1332300" y="4188949"/>
                    <a:ext cx="425289" cy="1588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197" name="Group 120"/>
                  <p:cNvGrpSpPr>
                    <a:grpSpLocks/>
                  </p:cNvGrpSpPr>
                  <p:nvPr/>
                </p:nvGrpSpPr>
                <p:grpSpPr bwMode="auto">
                  <a:xfrm>
                    <a:off x="1258190" y="4822428"/>
                    <a:ext cx="523718" cy="257571"/>
                    <a:chOff x="3192" y="2374"/>
                    <a:chExt cx="335" cy="303"/>
                  </a:xfrm>
                </p:grpSpPr>
                <p:sp>
                  <p:nvSpPr>
                    <p:cNvPr id="203" name="AutoShape 1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205" y="2374"/>
                      <a:ext cx="322" cy="303"/>
                    </a:xfrm>
                    <a:prstGeom prst="cube">
                      <a:avLst>
                        <a:gd name="adj" fmla="val 24995"/>
                      </a:avLst>
                    </a:prstGeom>
                    <a:solidFill>
                      <a:srgbClr val="676767"/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ko-KR" altLang="en-US">
                        <a:latin typeface="맑은 고딕" pitchFamily="50" charset="-127"/>
                        <a:ea typeface="맑은 고딕" pitchFamily="50" charset="-127"/>
                      </a:endParaRPr>
                    </a:p>
                  </p:txBody>
                </p:sp>
                <p:pic>
                  <p:nvPicPr>
                    <p:cNvPr id="204" name="Picture 122"/>
                    <p:cNvPicPr>
                      <a:picLocks noChangeArrowheads="1"/>
                    </p:cNvPicPr>
                    <p:nvPr/>
                  </p:nvPicPr>
                  <p:blipFill>
                    <a:blip r:embed="rId3"/>
                    <a:srcRect t="10280" r="529" b="4070"/>
                    <a:stretch>
                      <a:fillRect/>
                    </a:stretch>
                  </p:blipFill>
                  <p:spPr bwMode="auto">
                    <a:xfrm>
                      <a:off x="3195" y="2444"/>
                      <a:ext cx="250" cy="233"/>
                    </a:xfrm>
                    <a:prstGeom prst="rect">
                      <a:avLst/>
                    </a:prstGeom>
                    <a:solidFill>
                      <a:schemeClr val="accent1"/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  <p:sp>
                  <p:nvSpPr>
                    <p:cNvPr id="205" name="AutoShape 12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192" y="2376"/>
                      <a:ext cx="330" cy="68"/>
                    </a:xfrm>
                    <a:prstGeom prst="parallelogram">
                      <a:avLst>
                        <a:gd name="adj" fmla="val 121301"/>
                      </a:avLst>
                    </a:prstGeom>
                    <a:gradFill rotWithShape="0">
                      <a:gsLst>
                        <a:gs pos="0">
                          <a:srgbClr val="3D3D3D"/>
                        </a:gs>
                        <a:gs pos="100000">
                          <a:srgbClr val="CECECE"/>
                        </a:gs>
                      </a:gsLst>
                      <a:lin ang="5400000" scaled="1"/>
                    </a:gra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endParaRPr lang="ko-KR" altLang="en-US">
                        <a:latin typeface="맑은 고딕" pitchFamily="50" charset="-127"/>
                        <a:ea typeface="맑은 고딕" pitchFamily="50" charset="-127"/>
                      </a:endParaRPr>
                    </a:p>
                  </p:txBody>
                </p:sp>
              </p:grpSp>
              <p:cxnSp>
                <p:nvCxnSpPr>
                  <p:cNvPr id="198" name="직선 연결선 197"/>
                  <p:cNvCxnSpPr/>
                  <p:nvPr/>
                </p:nvCxnSpPr>
                <p:spPr>
                  <a:xfrm rot="10800000">
                    <a:off x="1781391" y="4959176"/>
                    <a:ext cx="425289" cy="0"/>
                  </a:xfrm>
                  <a:prstGeom prst="line">
                    <a:avLst/>
                  </a:prstGeom>
                  <a:ln w="12700">
                    <a:solidFill>
                      <a:schemeClr val="tx1"/>
                    </a:solidFill>
                    <a:headEnd type="triangle"/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pic>
                <p:nvPicPr>
                  <p:cNvPr id="199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4"/>
                  <a:srcRect/>
                  <a:stretch>
                    <a:fillRect/>
                  </a:stretch>
                </p:blipFill>
                <p:spPr bwMode="auto">
                  <a:xfrm>
                    <a:off x="453158" y="3806092"/>
                    <a:ext cx="854310" cy="63182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cxnSp>
                <p:nvCxnSpPr>
                  <p:cNvPr id="200" name="꺾인 연결선 180"/>
                  <p:cNvCxnSpPr>
                    <a:cxnSpLocks noChangeShapeType="1"/>
                  </p:cNvCxnSpPr>
                  <p:nvPr/>
                </p:nvCxnSpPr>
                <p:spPr bwMode="auto">
                  <a:xfrm rot="16200000" flipH="1">
                    <a:off x="872437" y="4590522"/>
                    <a:ext cx="612165" cy="168722"/>
                  </a:xfrm>
                  <a:prstGeom prst="bentConnector2">
                    <a:avLst/>
                  </a:prstGeom>
                  <a:noFill/>
                  <a:ln w="12700" algn="ctr">
                    <a:solidFill>
                      <a:schemeClr val="tx1"/>
                    </a:solidFill>
                    <a:round/>
                    <a:headEnd/>
                    <a:tailEnd type="triangle" w="med" len="med"/>
                  </a:ln>
                </p:spPr>
              </p:cxnSp>
              <p:pic>
                <p:nvPicPr>
                  <p:cNvPr id="201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4"/>
                  <a:srcRect/>
                  <a:stretch>
                    <a:fillRect/>
                  </a:stretch>
                </p:blipFill>
                <p:spPr bwMode="auto">
                  <a:xfrm>
                    <a:off x="2520327" y="3798277"/>
                    <a:ext cx="854310" cy="627913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202" name="Picture 3"/>
                  <p:cNvPicPr>
                    <a:picLocks noChangeAspect="1" noChangeArrowheads="1"/>
                  </p:cNvPicPr>
                  <p:nvPr/>
                </p:nvPicPr>
                <p:blipFill>
                  <a:blip r:embed="rId5" cstate="print"/>
                  <a:srcRect/>
                  <a:stretch>
                    <a:fillRect/>
                  </a:stretch>
                </p:blipFill>
                <p:spPr bwMode="auto">
                  <a:xfrm>
                    <a:off x="2244237" y="4651864"/>
                    <a:ext cx="1004045" cy="646967"/>
                  </a:xfrm>
                  <a:prstGeom prst="rect">
                    <a:avLst/>
                  </a:prstGeom>
                  <a:noFill/>
                  <a:ln w="9525" algn="ctr">
                    <a:noFill/>
                    <a:miter lim="800000"/>
                    <a:headEnd/>
                    <a:tailEnd/>
                  </a:ln>
                </p:spPr>
              </p:pic>
            </p:grpSp>
            <p:sp>
              <p:nvSpPr>
                <p:cNvPr id="206" name="직사각형 205"/>
                <p:cNvSpPr>
                  <a:spLocks noChangeArrowheads="1"/>
                </p:cNvSpPr>
                <p:nvPr/>
              </p:nvSpPr>
              <p:spPr bwMode="auto">
                <a:xfrm>
                  <a:off x="428596" y="4500570"/>
                  <a:ext cx="697627" cy="21544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ko-KR" altLang="en-US" sz="800" b="1" dirty="0" err="1">
                      <a:latin typeface="나눔바른고딕"/>
                      <a:ea typeface="나눔바른고딕"/>
                      <a:cs typeface="나눔바른고딕"/>
                    </a:rPr>
                    <a:t>백본스위치</a:t>
                  </a:r>
                  <a:endParaRPr lang="ko-KR" altLang="en-US" sz="800" b="1" dirty="0">
                    <a:latin typeface="나눔바른고딕"/>
                    <a:ea typeface="나눔바른고딕"/>
                    <a:cs typeface="나눔바른고딕"/>
                  </a:endParaRPr>
                </a:p>
              </p:txBody>
            </p:sp>
            <p:sp>
              <p:nvSpPr>
                <p:cNvPr id="207" name="직사각형 206"/>
                <p:cNvSpPr>
                  <a:spLocks noChangeArrowheads="1"/>
                </p:cNvSpPr>
                <p:nvPr/>
              </p:nvSpPr>
              <p:spPr bwMode="auto">
                <a:xfrm>
                  <a:off x="2000232" y="4500570"/>
                  <a:ext cx="617477" cy="21544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ko-KR" sz="800" b="1" dirty="0">
                      <a:latin typeface="나눔바른고딕"/>
                      <a:ea typeface="나눔바른고딕"/>
                      <a:cs typeface="나눔바른고딕"/>
                    </a:rPr>
                    <a:t>KT</a:t>
                  </a:r>
                  <a:r>
                    <a:rPr lang="ko-KR" altLang="en-US" sz="800" b="1" dirty="0">
                      <a:latin typeface="나눔바른고딕"/>
                      <a:ea typeface="나눔바른고딕"/>
                      <a:cs typeface="나눔바른고딕"/>
                    </a:rPr>
                    <a:t>스위치</a:t>
                  </a:r>
                </a:p>
              </p:txBody>
            </p:sp>
            <p:sp>
              <p:nvSpPr>
                <p:cNvPr id="208" name="직사각형 207"/>
                <p:cNvSpPr>
                  <a:spLocks noChangeArrowheads="1"/>
                </p:cNvSpPr>
                <p:nvPr/>
              </p:nvSpPr>
              <p:spPr bwMode="auto">
                <a:xfrm>
                  <a:off x="1785918" y="5072074"/>
                  <a:ext cx="554960" cy="21544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ko-KR" altLang="en-US" sz="800" b="1" dirty="0">
                      <a:latin typeface="나눔바른고딕"/>
                      <a:ea typeface="나눔바른고딕"/>
                      <a:cs typeface="나눔바른고딕"/>
                    </a:rPr>
                    <a:t>관제 </a:t>
                  </a:r>
                  <a:r>
                    <a:rPr lang="en-US" altLang="ko-KR" sz="800" b="1" dirty="0">
                      <a:latin typeface="나눔바른고딕"/>
                      <a:ea typeface="나눔바른고딕"/>
                      <a:cs typeface="나눔바른고딕"/>
                    </a:rPr>
                    <a:t>PC</a:t>
                  </a:r>
                  <a:endParaRPr lang="ko-KR" altLang="en-US" sz="800" b="1" dirty="0">
                    <a:latin typeface="나눔바른고딕"/>
                    <a:ea typeface="나눔바른고딕"/>
                    <a:cs typeface="나눔바른고딕"/>
                  </a:endParaRPr>
                </a:p>
              </p:txBody>
            </p:sp>
            <p:sp>
              <p:nvSpPr>
                <p:cNvPr id="209" name="직사각형 208"/>
                <p:cNvSpPr>
                  <a:spLocks noChangeArrowheads="1"/>
                </p:cNvSpPr>
                <p:nvPr/>
              </p:nvSpPr>
              <p:spPr bwMode="auto">
                <a:xfrm>
                  <a:off x="857224" y="5572141"/>
                  <a:ext cx="595035" cy="21544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ko-KR" altLang="en-US" sz="800" b="1" dirty="0">
                      <a:latin typeface="나눔바른고딕"/>
                      <a:ea typeface="나눔바른고딕"/>
                      <a:cs typeface="나눔바른고딕"/>
                    </a:rPr>
                    <a:t>관제서버</a:t>
                  </a:r>
                </a:p>
              </p:txBody>
            </p:sp>
            <p:sp>
              <p:nvSpPr>
                <p:cNvPr id="210" name="직사각형 209"/>
                <p:cNvSpPr/>
                <p:nvPr/>
              </p:nvSpPr>
              <p:spPr bwMode="auto">
                <a:xfrm>
                  <a:off x="214282" y="4286256"/>
                  <a:ext cx="2357454" cy="174491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square" lIns="82124" tIns="41061" rIns="82124" bIns="41061" anchor="ctr">
                  <a:spAutoFit/>
                </a:bodyPr>
                <a:lstStyle/>
                <a:p>
                  <a:pPr defTabSz="814296">
                    <a:defRPr/>
                  </a:pPr>
                  <a:endParaRPr lang="en-US" altLang="ko-KR" dirty="0">
                    <a:ea typeface="굴림" pitchFamily="50" charset="-127"/>
                  </a:endParaRPr>
                </a:p>
                <a:p>
                  <a:pPr defTabSz="814296">
                    <a:defRPr/>
                  </a:pPr>
                  <a:endParaRPr lang="en-US" altLang="ko-KR" dirty="0">
                    <a:ea typeface="굴림" pitchFamily="50" charset="-127"/>
                  </a:endParaRPr>
                </a:p>
                <a:p>
                  <a:pPr defTabSz="814296">
                    <a:defRPr/>
                  </a:pPr>
                  <a:endParaRPr lang="en-US" altLang="ko-KR" dirty="0">
                    <a:ea typeface="굴림" pitchFamily="50" charset="-127"/>
                  </a:endParaRPr>
                </a:p>
                <a:p>
                  <a:pPr defTabSz="814296">
                    <a:defRPr/>
                  </a:pPr>
                  <a:endParaRPr lang="en-US" altLang="ko-KR" dirty="0">
                    <a:ea typeface="굴림" pitchFamily="50" charset="-127"/>
                  </a:endParaRPr>
                </a:p>
                <a:p>
                  <a:pPr defTabSz="814296">
                    <a:defRPr/>
                  </a:pPr>
                  <a:endParaRPr lang="en-US" altLang="ko-KR" dirty="0">
                    <a:ea typeface="굴림" pitchFamily="50" charset="-127"/>
                  </a:endParaRPr>
                </a:p>
                <a:p>
                  <a:pPr defTabSz="814296">
                    <a:defRPr/>
                  </a:pPr>
                  <a:endParaRPr lang="ko-KR" altLang="en-US" dirty="0">
                    <a:ea typeface="굴림" pitchFamily="50" charset="-127"/>
                  </a:endParaRPr>
                </a:p>
              </p:txBody>
            </p:sp>
            <p:sp>
              <p:nvSpPr>
                <p:cNvPr id="214" name="직사각형 258"/>
                <p:cNvSpPr>
                  <a:spLocks noChangeArrowheads="1"/>
                </p:cNvSpPr>
                <p:nvPr/>
              </p:nvSpPr>
              <p:spPr bwMode="auto">
                <a:xfrm>
                  <a:off x="6818313" y="5054615"/>
                  <a:ext cx="2024062" cy="1006254"/>
                </a:xfrm>
                <a:prstGeom prst="rect">
                  <a:avLst/>
                </a:prstGeom>
                <a:solidFill>
                  <a:schemeClr val="bg1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 lIns="82124" tIns="41061" rIns="82124" bIns="41061" anchor="ctr">
                  <a:spAutoFit/>
                </a:bodyPr>
                <a:lstStyle/>
                <a:p>
                  <a:pPr defTabSz="814296"/>
                  <a:endParaRPr lang="en-US" altLang="ko-KR" sz="2000" dirty="0">
                    <a:ea typeface="굴림" pitchFamily="50" charset="-127"/>
                  </a:endParaRPr>
                </a:p>
                <a:p>
                  <a:pPr defTabSz="814296"/>
                  <a:endParaRPr lang="en-US" altLang="ko-KR" sz="2000" dirty="0">
                    <a:ea typeface="굴림" pitchFamily="50" charset="-127"/>
                  </a:endParaRPr>
                </a:p>
                <a:p>
                  <a:pPr defTabSz="814296"/>
                  <a:endParaRPr lang="ko-KR" altLang="en-US" sz="2000" dirty="0">
                    <a:ea typeface="굴림" pitchFamily="50" charset="-127"/>
                  </a:endParaRPr>
                </a:p>
              </p:txBody>
            </p:sp>
            <p:grpSp>
              <p:nvGrpSpPr>
                <p:cNvPr id="215" name="그룹 262"/>
                <p:cNvGrpSpPr>
                  <a:grpSpLocks/>
                </p:cNvGrpSpPr>
                <p:nvPr/>
              </p:nvGrpSpPr>
              <p:grpSpPr bwMode="auto">
                <a:xfrm>
                  <a:off x="7143768" y="4314179"/>
                  <a:ext cx="1630362" cy="899381"/>
                  <a:chOff x="6852138" y="1274254"/>
                  <a:chExt cx="1804622" cy="1017480"/>
                </a:xfrm>
              </p:grpSpPr>
              <p:grpSp>
                <p:nvGrpSpPr>
                  <p:cNvPr id="216" name="그룹 449"/>
                  <p:cNvGrpSpPr>
                    <a:grpSpLocks/>
                  </p:cNvGrpSpPr>
                  <p:nvPr/>
                </p:nvGrpSpPr>
                <p:grpSpPr bwMode="auto">
                  <a:xfrm rot="-2831522">
                    <a:off x="7982374" y="1427584"/>
                    <a:ext cx="587548" cy="280887"/>
                    <a:chOff x="274740" y="3211648"/>
                    <a:chExt cx="1279929" cy="760105"/>
                  </a:xfrm>
                </p:grpSpPr>
                <p:sp>
                  <p:nvSpPr>
                    <p:cNvPr id="228" name="Oval 17"/>
                    <p:cNvSpPr>
                      <a:spLocks noChangeArrowheads="1"/>
                    </p:cNvSpPr>
                    <p:nvPr/>
                  </p:nvSpPr>
                  <p:spPr bwMode="auto">
                    <a:xfrm rot="3285031">
                      <a:off x="649864" y="3066948"/>
                      <a:ext cx="529681" cy="1279929"/>
                    </a:xfrm>
                    <a:prstGeom prst="ellips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/>
                    </a:ln>
                  </p:spPr>
                  <p:txBody>
                    <a:bodyPr anchor="ctr">
                      <a:spAutoFit/>
                    </a:bodyPr>
                    <a:lstStyle/>
                    <a:p>
                      <a:endParaRPr lang="ko-KR" altLang="en-US">
                        <a:ea typeface="굴림" pitchFamily="50" charset="-127"/>
                      </a:endParaRPr>
                    </a:p>
                  </p:txBody>
                </p:sp>
                <p:sp>
                  <p:nvSpPr>
                    <p:cNvPr id="229" name="Line 18"/>
                    <p:cNvSpPr>
                      <a:spLocks noChangeShapeType="1"/>
                    </p:cNvSpPr>
                    <p:nvPr/>
                  </p:nvSpPr>
                  <p:spPr bwMode="auto">
                    <a:xfrm rot="1395667">
                      <a:off x="649034" y="3302999"/>
                      <a:ext cx="681270" cy="216392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endParaRPr lang="ko-KR" altLang="en-US"/>
                    </a:p>
                  </p:txBody>
                </p:sp>
                <p:sp>
                  <p:nvSpPr>
                    <p:cNvPr id="230" name="Line 19"/>
                    <p:cNvSpPr>
                      <a:spLocks noChangeShapeType="1"/>
                    </p:cNvSpPr>
                    <p:nvPr/>
                  </p:nvSpPr>
                  <p:spPr bwMode="auto">
                    <a:xfrm rot="1395667">
                      <a:off x="481791" y="3211648"/>
                      <a:ext cx="357188" cy="695783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endParaRPr lang="ko-KR" altLang="en-US"/>
                    </a:p>
                  </p:txBody>
                </p:sp>
              </p:grpSp>
              <p:pic>
                <p:nvPicPr>
                  <p:cNvPr id="217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6"/>
                  <a:srcRect/>
                  <a:stretch>
                    <a:fillRect/>
                  </a:stretch>
                </p:blipFill>
                <p:spPr bwMode="auto">
                  <a:xfrm>
                    <a:off x="7744219" y="1405062"/>
                    <a:ext cx="351107" cy="29640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218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7"/>
                  <a:srcRect/>
                  <a:stretch>
                    <a:fillRect/>
                  </a:stretch>
                </p:blipFill>
                <p:spPr bwMode="auto">
                  <a:xfrm>
                    <a:off x="7744219" y="1725421"/>
                    <a:ext cx="351107" cy="29640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grpSp>
                <p:nvGrpSpPr>
                  <p:cNvPr id="219" name="Group 8"/>
                  <p:cNvGrpSpPr>
                    <a:grpSpLocks/>
                  </p:cNvGrpSpPr>
                  <p:nvPr/>
                </p:nvGrpSpPr>
                <p:grpSpPr bwMode="auto">
                  <a:xfrm>
                    <a:off x="8235788" y="1704458"/>
                    <a:ext cx="351109" cy="587276"/>
                    <a:chOff x="5096" y="509"/>
                    <a:chExt cx="492" cy="663"/>
                  </a:xfrm>
                </p:grpSpPr>
                <p:pic>
                  <p:nvPicPr>
                    <p:cNvPr id="224" name="Picture 9" descr="방화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8"/>
                    <a:srcRect/>
                    <a:stretch>
                      <a:fillRect/>
                    </a:stretch>
                  </p:blipFill>
                  <p:spPr bwMode="auto">
                    <a:xfrm>
                      <a:off x="5256" y="740"/>
                      <a:ext cx="318" cy="243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  <p:sp>
                  <p:nvSpPr>
                    <p:cNvPr id="225" name="Oval 10"/>
                    <p:cNvSpPr>
                      <a:spLocks noChangeArrowheads="1"/>
                    </p:cNvSpPr>
                    <p:nvPr/>
                  </p:nvSpPr>
                  <p:spPr bwMode="auto">
                    <a:xfrm rot="1889364">
                      <a:off x="5225" y="509"/>
                      <a:ext cx="363" cy="663"/>
                    </a:xfrm>
                    <a:prstGeom prst="ellips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/>
                    </a:ln>
                  </p:spPr>
                  <p:txBody>
                    <a:bodyPr anchor="ctr">
                      <a:spAutoFit/>
                    </a:bodyPr>
                    <a:lstStyle/>
                    <a:p>
                      <a:endParaRPr lang="ko-KR" altLang="en-US">
                        <a:latin typeface="맑은 고딕" pitchFamily="50" charset="-127"/>
                        <a:ea typeface="맑은 고딕" pitchFamily="50" charset="-127"/>
                      </a:endParaRPr>
                    </a:p>
                  </p:txBody>
                </p:sp>
                <p:sp>
                  <p:nvSpPr>
                    <p:cNvPr id="226" name="Line 1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43" y="605"/>
                      <a:ext cx="408" cy="91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endParaRPr lang="ko-KR" altLang="en-US"/>
                    </a:p>
                  </p:txBody>
                </p:sp>
                <p:sp>
                  <p:nvSpPr>
                    <p:cNvPr id="227" name="Line 1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096" y="621"/>
                      <a:ext cx="205" cy="4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endParaRPr lang="ko-KR" altLang="en-US"/>
                    </a:p>
                  </p:txBody>
                </p:sp>
              </p:grpSp>
              <p:pic>
                <p:nvPicPr>
                  <p:cNvPr id="220" name="Picture 3" descr="C:\Documents and Settings\권강일\Local Settings\Temporary Internet Files\Content.IE5\SRMK91FP\MC900388754[1].wmf"/>
                  <p:cNvPicPr>
                    <a:picLocks noChangeAspect="1" noChangeArrowheads="1"/>
                  </p:cNvPicPr>
                  <p:nvPr/>
                </p:nvPicPr>
                <p:blipFill>
                  <a:blip r:embed="rId9"/>
                  <a:srcRect/>
                  <a:stretch>
                    <a:fillRect/>
                  </a:stretch>
                </p:blipFill>
                <p:spPr bwMode="auto">
                  <a:xfrm>
                    <a:off x="8305990" y="1469134"/>
                    <a:ext cx="350770" cy="2857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cxnSp>
                <p:nvCxnSpPr>
                  <p:cNvPr id="221" name="꺾인 연결선 268"/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7467440" y="1553266"/>
                    <a:ext cx="276779" cy="75249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algn="ctr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222" name="꺾인 연결선 269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7517584" y="1689642"/>
                    <a:ext cx="226635" cy="183983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algn="ctr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pic>
                <p:nvPicPr>
                  <p:cNvPr id="223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10"/>
                  <a:srcRect/>
                  <a:stretch>
                    <a:fillRect/>
                  </a:stretch>
                </p:blipFill>
                <p:spPr bwMode="auto">
                  <a:xfrm>
                    <a:off x="6852138" y="1542804"/>
                    <a:ext cx="674077" cy="22347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grpSp>
              <p:nvGrpSpPr>
                <p:cNvPr id="231" name="그룹 294"/>
                <p:cNvGrpSpPr>
                  <a:grpSpLocks/>
                </p:cNvGrpSpPr>
                <p:nvPr/>
              </p:nvGrpSpPr>
              <p:grpSpPr bwMode="auto">
                <a:xfrm>
                  <a:off x="7127875" y="5014275"/>
                  <a:ext cx="1630363" cy="899379"/>
                  <a:chOff x="6852138" y="1274256"/>
                  <a:chExt cx="1804622" cy="1017478"/>
                </a:xfrm>
              </p:grpSpPr>
              <p:grpSp>
                <p:nvGrpSpPr>
                  <p:cNvPr id="232" name="그룹 449"/>
                  <p:cNvGrpSpPr>
                    <a:grpSpLocks/>
                  </p:cNvGrpSpPr>
                  <p:nvPr/>
                </p:nvGrpSpPr>
                <p:grpSpPr bwMode="auto">
                  <a:xfrm rot="-2831522">
                    <a:off x="7982373" y="1427586"/>
                    <a:ext cx="587548" cy="280888"/>
                    <a:chOff x="274736" y="3211648"/>
                    <a:chExt cx="1279929" cy="760107"/>
                  </a:xfrm>
                </p:grpSpPr>
                <p:sp>
                  <p:nvSpPr>
                    <p:cNvPr id="244" name="Oval 17"/>
                    <p:cNvSpPr>
                      <a:spLocks noChangeArrowheads="1"/>
                    </p:cNvSpPr>
                    <p:nvPr/>
                  </p:nvSpPr>
                  <p:spPr bwMode="auto">
                    <a:xfrm rot="3285031">
                      <a:off x="649861" y="3066950"/>
                      <a:ext cx="529680" cy="1279929"/>
                    </a:xfrm>
                    <a:prstGeom prst="ellips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/>
                    </a:ln>
                  </p:spPr>
                  <p:txBody>
                    <a:bodyPr anchor="ctr">
                      <a:spAutoFit/>
                    </a:bodyPr>
                    <a:lstStyle/>
                    <a:p>
                      <a:endParaRPr lang="ko-KR" altLang="en-US">
                        <a:ea typeface="굴림" pitchFamily="50" charset="-127"/>
                      </a:endParaRPr>
                    </a:p>
                  </p:txBody>
                </p:sp>
                <p:sp>
                  <p:nvSpPr>
                    <p:cNvPr id="245" name="Line 18"/>
                    <p:cNvSpPr>
                      <a:spLocks noChangeShapeType="1"/>
                    </p:cNvSpPr>
                    <p:nvPr/>
                  </p:nvSpPr>
                  <p:spPr bwMode="auto">
                    <a:xfrm rot="1395667">
                      <a:off x="649034" y="3302999"/>
                      <a:ext cx="681270" cy="216392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endParaRPr lang="ko-KR" altLang="en-US"/>
                    </a:p>
                  </p:txBody>
                </p:sp>
                <p:sp>
                  <p:nvSpPr>
                    <p:cNvPr id="246" name="Line 19"/>
                    <p:cNvSpPr>
                      <a:spLocks noChangeShapeType="1"/>
                    </p:cNvSpPr>
                    <p:nvPr/>
                  </p:nvSpPr>
                  <p:spPr bwMode="auto">
                    <a:xfrm rot="1395667">
                      <a:off x="481791" y="3211648"/>
                      <a:ext cx="357188" cy="695783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endParaRPr lang="ko-KR" altLang="en-US"/>
                    </a:p>
                  </p:txBody>
                </p:sp>
              </p:grpSp>
              <p:pic>
                <p:nvPicPr>
                  <p:cNvPr id="233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6"/>
                  <a:srcRect/>
                  <a:stretch>
                    <a:fillRect/>
                  </a:stretch>
                </p:blipFill>
                <p:spPr bwMode="auto">
                  <a:xfrm>
                    <a:off x="7744219" y="1405062"/>
                    <a:ext cx="351107" cy="29640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pic>
                <p:nvPicPr>
                  <p:cNvPr id="234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6"/>
                  <a:srcRect/>
                  <a:stretch>
                    <a:fillRect/>
                  </a:stretch>
                </p:blipFill>
                <p:spPr bwMode="auto">
                  <a:xfrm>
                    <a:off x="7744219" y="1725421"/>
                    <a:ext cx="351107" cy="296407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grpSp>
                <p:nvGrpSpPr>
                  <p:cNvPr id="235" name="Group 8"/>
                  <p:cNvGrpSpPr>
                    <a:grpSpLocks/>
                  </p:cNvGrpSpPr>
                  <p:nvPr/>
                </p:nvGrpSpPr>
                <p:grpSpPr bwMode="auto">
                  <a:xfrm>
                    <a:off x="8235788" y="1704458"/>
                    <a:ext cx="351109" cy="587276"/>
                    <a:chOff x="5096" y="509"/>
                    <a:chExt cx="492" cy="663"/>
                  </a:xfrm>
                </p:grpSpPr>
                <p:pic>
                  <p:nvPicPr>
                    <p:cNvPr id="240" name="Picture 9" descr="방화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8"/>
                    <a:srcRect/>
                    <a:stretch>
                      <a:fillRect/>
                    </a:stretch>
                  </p:blipFill>
                  <p:spPr bwMode="auto">
                    <a:xfrm>
                      <a:off x="5256" y="740"/>
                      <a:ext cx="318" cy="243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  <p:sp>
                  <p:nvSpPr>
                    <p:cNvPr id="241" name="Oval 10"/>
                    <p:cNvSpPr>
                      <a:spLocks noChangeArrowheads="1"/>
                    </p:cNvSpPr>
                    <p:nvPr/>
                  </p:nvSpPr>
                  <p:spPr bwMode="auto">
                    <a:xfrm rot="1889364">
                      <a:off x="5225" y="509"/>
                      <a:ext cx="363" cy="663"/>
                    </a:xfrm>
                    <a:prstGeom prst="ellips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/>
                    </a:ln>
                  </p:spPr>
                  <p:txBody>
                    <a:bodyPr anchor="ctr">
                      <a:spAutoFit/>
                    </a:bodyPr>
                    <a:lstStyle/>
                    <a:p>
                      <a:endParaRPr lang="ko-KR" altLang="en-US">
                        <a:latin typeface="맑은 고딕" pitchFamily="50" charset="-127"/>
                        <a:ea typeface="맑은 고딕" pitchFamily="50" charset="-127"/>
                      </a:endParaRPr>
                    </a:p>
                  </p:txBody>
                </p:sp>
                <p:sp>
                  <p:nvSpPr>
                    <p:cNvPr id="242" name="Line 1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143" y="605"/>
                      <a:ext cx="408" cy="91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endParaRPr lang="ko-KR" altLang="en-US"/>
                    </a:p>
                  </p:txBody>
                </p:sp>
                <p:sp>
                  <p:nvSpPr>
                    <p:cNvPr id="243" name="Line 1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096" y="621"/>
                      <a:ext cx="205" cy="418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dash"/>
                      <a:round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endParaRPr lang="ko-KR" altLang="en-US"/>
                    </a:p>
                  </p:txBody>
                </p:sp>
              </p:grpSp>
              <p:pic>
                <p:nvPicPr>
                  <p:cNvPr id="236" name="Picture 3" descr="C:\Documents and Settings\권강일\Local Settings\Temporary Internet Files\Content.IE5\SRMK91FP\MC900388754[1].wmf"/>
                  <p:cNvPicPr>
                    <a:picLocks noChangeAspect="1" noChangeArrowheads="1"/>
                  </p:cNvPicPr>
                  <p:nvPr/>
                </p:nvPicPr>
                <p:blipFill>
                  <a:blip r:embed="rId9"/>
                  <a:srcRect/>
                  <a:stretch>
                    <a:fillRect/>
                  </a:stretch>
                </p:blipFill>
                <p:spPr bwMode="auto">
                  <a:xfrm>
                    <a:off x="8305990" y="1469134"/>
                    <a:ext cx="350770" cy="2857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cxnSp>
                <p:nvCxnSpPr>
                  <p:cNvPr id="237" name="꺾인 연결선 300"/>
                  <p:cNvCxnSpPr>
                    <a:cxnSpLocks noChangeShapeType="1"/>
                  </p:cNvCxnSpPr>
                  <p:nvPr/>
                </p:nvCxnSpPr>
                <p:spPr bwMode="auto">
                  <a:xfrm flipV="1">
                    <a:off x="7467440" y="1553266"/>
                    <a:ext cx="276779" cy="75249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algn="ctr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cxnSp>
                <p:nvCxnSpPr>
                  <p:cNvPr id="238" name="꺾인 연결선 301"/>
                  <p:cNvCxnSpPr>
                    <a:cxnSpLocks noChangeShapeType="1"/>
                  </p:cNvCxnSpPr>
                  <p:nvPr/>
                </p:nvCxnSpPr>
                <p:spPr bwMode="auto">
                  <a:xfrm>
                    <a:off x="7517584" y="1689642"/>
                    <a:ext cx="226635" cy="183983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algn="ctr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</p:cxnSp>
              <p:pic>
                <p:nvPicPr>
                  <p:cNvPr id="239" name="Picture 2"/>
                  <p:cNvPicPr>
                    <a:picLocks noChangeAspect="1" noChangeArrowheads="1"/>
                  </p:cNvPicPr>
                  <p:nvPr/>
                </p:nvPicPr>
                <p:blipFill>
                  <a:blip r:embed="rId10"/>
                  <a:srcRect/>
                  <a:stretch>
                    <a:fillRect/>
                  </a:stretch>
                </p:blipFill>
                <p:spPr bwMode="auto">
                  <a:xfrm>
                    <a:off x="6852138" y="1542804"/>
                    <a:ext cx="674077" cy="223472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</p:grpSp>
            <p:sp>
              <p:nvSpPr>
                <p:cNvPr id="247" name="직사각형 246"/>
                <p:cNvSpPr>
                  <a:spLocks noChangeArrowheads="1"/>
                </p:cNvSpPr>
                <p:nvPr/>
              </p:nvSpPr>
              <p:spPr bwMode="auto">
                <a:xfrm>
                  <a:off x="7286644" y="4286256"/>
                  <a:ext cx="356701" cy="2769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ko-KR" sz="1200" dirty="0">
                      <a:latin typeface="나눔바른고딕"/>
                      <a:ea typeface="나눔바른고딕"/>
                      <a:cs typeface="나눔바른고딕"/>
                    </a:rPr>
                    <a:t>RT</a:t>
                  </a:r>
                  <a:endParaRPr lang="ko-KR" altLang="en-US" sz="1200" dirty="0">
                    <a:latin typeface="나눔바른고딕"/>
                    <a:ea typeface="나눔바른고딕"/>
                    <a:cs typeface="나눔바른고딕"/>
                  </a:endParaRPr>
                </a:p>
              </p:txBody>
            </p:sp>
            <p:sp>
              <p:nvSpPr>
                <p:cNvPr id="248" name="직사각형 247"/>
                <p:cNvSpPr/>
                <p:nvPr/>
              </p:nvSpPr>
              <p:spPr bwMode="auto">
                <a:xfrm>
                  <a:off x="6786578" y="4286256"/>
                  <a:ext cx="2085975" cy="1744917"/>
                </a:xfrm>
                <a:prstGeom prst="rect">
                  <a:avLst/>
                </a:prstGeom>
                <a:noFill/>
                <a:ln w="9525" cap="flat" cmpd="sng" algn="ctr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lIns="82124" tIns="41061" rIns="82124" bIns="41061" anchor="ctr">
                  <a:spAutoFit/>
                </a:bodyPr>
                <a:lstStyle/>
                <a:p>
                  <a:pPr defTabSz="814296">
                    <a:defRPr/>
                  </a:pPr>
                  <a:endParaRPr lang="en-US" altLang="ko-KR" dirty="0">
                    <a:ea typeface="굴림" pitchFamily="50" charset="-127"/>
                  </a:endParaRPr>
                </a:p>
                <a:p>
                  <a:pPr defTabSz="814296">
                    <a:defRPr/>
                  </a:pPr>
                  <a:endParaRPr lang="en-US" altLang="ko-KR" dirty="0">
                    <a:ea typeface="굴림" pitchFamily="50" charset="-127"/>
                  </a:endParaRPr>
                </a:p>
                <a:p>
                  <a:pPr defTabSz="814296">
                    <a:defRPr/>
                  </a:pPr>
                  <a:endParaRPr lang="en-US" altLang="ko-KR" dirty="0">
                    <a:ea typeface="굴림" pitchFamily="50" charset="-127"/>
                  </a:endParaRPr>
                </a:p>
                <a:p>
                  <a:pPr defTabSz="814296">
                    <a:defRPr/>
                  </a:pPr>
                  <a:endParaRPr lang="en-US" altLang="ko-KR" dirty="0">
                    <a:ea typeface="굴림" pitchFamily="50" charset="-127"/>
                  </a:endParaRPr>
                </a:p>
                <a:p>
                  <a:pPr defTabSz="814296">
                    <a:defRPr/>
                  </a:pPr>
                  <a:endParaRPr lang="en-US" altLang="ko-KR" dirty="0">
                    <a:ea typeface="굴림" pitchFamily="50" charset="-127"/>
                  </a:endParaRPr>
                </a:p>
                <a:p>
                  <a:pPr defTabSz="814296">
                    <a:defRPr/>
                  </a:pPr>
                  <a:endParaRPr lang="en-US" altLang="ko-KR" dirty="0">
                    <a:ea typeface="굴림" pitchFamily="50" charset="-127"/>
                  </a:endParaRPr>
                </a:p>
              </p:txBody>
            </p:sp>
            <p:sp>
              <p:nvSpPr>
                <p:cNvPr id="249" name="직사각형 248"/>
                <p:cNvSpPr>
                  <a:spLocks noChangeArrowheads="1"/>
                </p:cNvSpPr>
                <p:nvPr/>
              </p:nvSpPr>
              <p:spPr bwMode="auto">
                <a:xfrm>
                  <a:off x="7286644" y="5000637"/>
                  <a:ext cx="356701" cy="27699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en-US" altLang="ko-KR" sz="1200" dirty="0">
                      <a:latin typeface="나눔바른고딕"/>
                      <a:ea typeface="나눔바른고딕"/>
                      <a:cs typeface="나눔바른고딕"/>
                    </a:rPr>
                    <a:t>RT</a:t>
                  </a:r>
                  <a:endParaRPr lang="ko-KR" altLang="en-US" sz="1200" dirty="0">
                    <a:latin typeface="나눔바른고딕"/>
                    <a:ea typeface="나눔바른고딕"/>
                    <a:cs typeface="나눔바른고딕"/>
                  </a:endParaRPr>
                </a:p>
              </p:txBody>
            </p:sp>
            <p:sp>
              <p:nvSpPr>
                <p:cNvPr id="250" name="자유형 249"/>
                <p:cNvSpPr/>
                <p:nvPr/>
              </p:nvSpPr>
              <p:spPr>
                <a:xfrm flipH="1" flipV="1">
                  <a:off x="5881113" y="5224659"/>
                  <a:ext cx="1284287" cy="160338"/>
                </a:xfrm>
                <a:custGeom>
                  <a:avLst/>
                  <a:gdLst>
                    <a:gd name="connsiteX0" fmla="*/ 1439334 w 1439334"/>
                    <a:gd name="connsiteY0" fmla="*/ 347133 h 347133"/>
                    <a:gd name="connsiteX1" fmla="*/ 1092201 w 1439334"/>
                    <a:gd name="connsiteY1" fmla="*/ 0 h 347133"/>
                    <a:gd name="connsiteX2" fmla="*/ 0 w 1439334"/>
                    <a:gd name="connsiteY2" fmla="*/ 0 h 347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39334" h="347133">
                      <a:moveTo>
                        <a:pt x="1439334" y="347133"/>
                      </a:moveTo>
                      <a:lnTo>
                        <a:pt x="1092201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2700">
                  <a:solidFill>
                    <a:srgbClr val="E7535F"/>
                  </a:solidFill>
                  <a:prstDash val="sysDot"/>
                  <a:tailEnd type="oval" w="sm" len="sm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ko-KR" altLang="en-US" b="1">
                    <a:latin typeface="나눔바른고딕" panose="020B0603020101020101" pitchFamily="50" charset="-127"/>
                    <a:ea typeface="나눔바른고딕" panose="020B0603020101020101" pitchFamily="50" charset="-127"/>
                  </a:endParaRPr>
                </a:p>
              </p:txBody>
            </p:sp>
            <p:sp>
              <p:nvSpPr>
                <p:cNvPr id="251" name="자유형 250"/>
                <p:cNvSpPr/>
                <p:nvPr/>
              </p:nvSpPr>
              <p:spPr>
                <a:xfrm flipH="1">
                  <a:off x="5857309" y="4642040"/>
                  <a:ext cx="1284287" cy="234953"/>
                </a:xfrm>
                <a:custGeom>
                  <a:avLst/>
                  <a:gdLst>
                    <a:gd name="connsiteX0" fmla="*/ 1439334 w 1439334"/>
                    <a:gd name="connsiteY0" fmla="*/ 347133 h 347133"/>
                    <a:gd name="connsiteX1" fmla="*/ 1092201 w 1439334"/>
                    <a:gd name="connsiteY1" fmla="*/ 0 h 347133"/>
                    <a:gd name="connsiteX2" fmla="*/ 0 w 1439334"/>
                    <a:gd name="connsiteY2" fmla="*/ 0 h 3471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439334" h="347133">
                      <a:moveTo>
                        <a:pt x="1439334" y="347133"/>
                      </a:moveTo>
                      <a:lnTo>
                        <a:pt x="1092201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2700">
                  <a:solidFill>
                    <a:srgbClr val="E7535F"/>
                  </a:solidFill>
                  <a:prstDash val="sysDot"/>
                  <a:tailEnd type="oval" w="sm" len="sm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ko-KR" altLang="en-US" b="1">
                    <a:latin typeface="나눔바른고딕" panose="020B0603020101020101" pitchFamily="50" charset="-127"/>
                    <a:ea typeface="나눔바른고딕" panose="020B0603020101020101" pitchFamily="50" charset="-127"/>
                  </a:endParaRPr>
                </a:p>
              </p:txBody>
            </p:sp>
            <p:pic>
              <p:nvPicPr>
                <p:cNvPr id="186" name="그림 57"/>
                <p:cNvPicPr>
                  <a:picLocks noChangeAspect="1" noChangeArrowheads="1"/>
                </p:cNvPicPr>
                <p:nvPr/>
              </p:nvPicPr>
              <p:blipFill>
                <a:blip r:embed="rId12" cstate="print"/>
                <a:srcRect/>
                <a:stretch>
                  <a:fillRect/>
                </a:stretch>
              </p:blipFill>
              <p:spPr bwMode="auto">
                <a:xfrm>
                  <a:off x="4429124" y="4643446"/>
                  <a:ext cx="1465311" cy="642942"/>
                </a:xfrm>
                <a:prstGeom prst="rect">
                  <a:avLst/>
                </a:prstGeom>
                <a:noFill/>
                <a:ln w="6350">
                  <a:solidFill>
                    <a:schemeClr val="tx1"/>
                  </a:solidFill>
                  <a:miter lim="800000"/>
                  <a:headEnd/>
                  <a:tailEnd/>
                </a:ln>
              </p:spPr>
            </p:pic>
            <p:cxnSp>
              <p:nvCxnSpPr>
                <p:cNvPr id="252" name="꺾인 연결선 180"/>
                <p:cNvCxnSpPr>
                  <a:cxnSpLocks noChangeShapeType="1"/>
                </p:cNvCxnSpPr>
                <p:nvPr/>
              </p:nvCxnSpPr>
              <p:spPr bwMode="auto">
                <a:xfrm rot="10800000" flipV="1">
                  <a:off x="4637829" y="5289168"/>
                  <a:ext cx="542930" cy="288131"/>
                </a:xfrm>
                <a:prstGeom prst="bentConnector3">
                  <a:avLst>
                    <a:gd name="adj1" fmla="val 50000"/>
                  </a:avLst>
                </a:prstGeom>
                <a:noFill/>
                <a:ln w="12700" algn="ctr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</p:cxnSp>
            <p:grpSp>
              <p:nvGrpSpPr>
                <p:cNvPr id="253" name="그룹 65"/>
                <p:cNvGrpSpPr>
                  <a:grpSpLocks/>
                </p:cNvGrpSpPr>
                <p:nvPr/>
              </p:nvGrpSpPr>
              <p:grpSpPr bwMode="auto">
                <a:xfrm>
                  <a:off x="6410124" y="4577047"/>
                  <a:ext cx="123825" cy="138112"/>
                  <a:chOff x="6858016" y="2928934"/>
                  <a:chExt cx="214314" cy="214314"/>
                </a:xfrm>
              </p:grpSpPr>
              <p:sp>
                <p:nvSpPr>
                  <p:cNvPr id="254" name="타원 253"/>
                  <p:cNvSpPr/>
                  <p:nvPr/>
                </p:nvSpPr>
                <p:spPr>
                  <a:xfrm>
                    <a:off x="6858016" y="2928934"/>
                    <a:ext cx="214314" cy="21431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>
                      <a:defRPr/>
                    </a:pPr>
                    <a:endParaRPr lang="ko-KR" altLang="en-US">
                      <a:solidFill>
                        <a:srgbClr val="FFFFFF"/>
                      </a:solidFill>
                      <a:ea typeface="굴림" pitchFamily="50" charset="-127"/>
                    </a:endParaRPr>
                  </a:p>
                </p:txBody>
              </p:sp>
              <p:cxnSp>
                <p:nvCxnSpPr>
                  <p:cNvPr id="255" name="직선 화살표 연결선 254"/>
                  <p:cNvCxnSpPr/>
                  <p:nvPr/>
                </p:nvCxnSpPr>
                <p:spPr>
                  <a:xfrm rot="16200000" flipH="1">
                    <a:off x="6884023" y="2993503"/>
                    <a:ext cx="165046" cy="85175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56" name="그룹 65"/>
                <p:cNvGrpSpPr>
                  <a:grpSpLocks/>
                </p:cNvGrpSpPr>
                <p:nvPr/>
              </p:nvGrpSpPr>
              <p:grpSpPr bwMode="auto">
                <a:xfrm>
                  <a:off x="6437298" y="5330082"/>
                  <a:ext cx="123825" cy="138112"/>
                  <a:chOff x="6858016" y="2928934"/>
                  <a:chExt cx="214314" cy="214314"/>
                </a:xfrm>
              </p:grpSpPr>
              <p:sp>
                <p:nvSpPr>
                  <p:cNvPr id="257" name="타원 256"/>
                  <p:cNvSpPr/>
                  <p:nvPr/>
                </p:nvSpPr>
                <p:spPr>
                  <a:xfrm>
                    <a:off x="6858016" y="2928934"/>
                    <a:ext cx="214314" cy="214314"/>
                  </a:xfrm>
                  <a:prstGeom prst="ellipse">
                    <a:avLst/>
                  </a:prstGeom>
                  <a:solidFill>
                    <a:srgbClr val="FFFF00"/>
                  </a:solidFill>
                  <a:ln w="9525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>
                      <a:defRPr/>
                    </a:pPr>
                    <a:endParaRPr lang="ko-KR" altLang="en-US">
                      <a:solidFill>
                        <a:srgbClr val="FFFFFF"/>
                      </a:solidFill>
                      <a:ea typeface="굴림" pitchFamily="50" charset="-127"/>
                    </a:endParaRPr>
                  </a:p>
                </p:txBody>
              </p:sp>
              <p:cxnSp>
                <p:nvCxnSpPr>
                  <p:cNvPr id="258" name="직선 화살표 연결선 257"/>
                  <p:cNvCxnSpPr/>
                  <p:nvPr/>
                </p:nvCxnSpPr>
                <p:spPr>
                  <a:xfrm rot="16200000" flipH="1">
                    <a:off x="6884023" y="2993503"/>
                    <a:ext cx="165046" cy="85175"/>
                  </a:xfrm>
                  <a:prstGeom prst="straightConnector1">
                    <a:avLst/>
                  </a:prstGeom>
                  <a:ln>
                    <a:solidFill>
                      <a:srgbClr val="FF0000"/>
                    </a:solidFill>
                    <a:tailEnd type="triangle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59" name="직사각형 258"/>
                <p:cNvSpPr/>
                <p:nvPr/>
              </p:nvSpPr>
              <p:spPr>
                <a:xfrm>
                  <a:off x="6348985" y="2723585"/>
                  <a:ext cx="349776" cy="21544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en-US" altLang="ko-KR" sz="800" dirty="0">
                      <a:ln>
                        <a:solidFill>
                          <a:prstClr val="white">
                            <a:alpha val="0"/>
                          </a:prstClr>
                        </a:solidFill>
                      </a:ln>
                      <a:latin typeface="나눔바른고딕" panose="020B0603020101020101" pitchFamily="50" charset="-127"/>
                      <a:ea typeface="나눔바른고딕" panose="020B0603020101020101" pitchFamily="50" charset="-127"/>
                    </a:rPr>
                    <a:t>1G </a:t>
                  </a:r>
                  <a:endParaRPr lang="ko-KR" altLang="en-US" sz="800" dirty="0"/>
                </a:p>
              </p:txBody>
            </p:sp>
            <p:sp>
              <p:nvSpPr>
                <p:cNvPr id="260" name="직사각형 259"/>
                <p:cNvSpPr/>
                <p:nvPr/>
              </p:nvSpPr>
              <p:spPr>
                <a:xfrm>
                  <a:off x="6366339" y="3459538"/>
                  <a:ext cx="349776" cy="21544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en-US" altLang="ko-KR" sz="800" dirty="0">
                      <a:ln>
                        <a:solidFill>
                          <a:prstClr val="white">
                            <a:alpha val="0"/>
                          </a:prstClr>
                        </a:solidFill>
                      </a:ln>
                      <a:latin typeface="나눔바른고딕" panose="020B0603020101020101" pitchFamily="50" charset="-127"/>
                      <a:ea typeface="나눔바른고딕" panose="020B0603020101020101" pitchFamily="50" charset="-127"/>
                    </a:rPr>
                    <a:t>1G </a:t>
                  </a:r>
                  <a:endParaRPr lang="ko-KR" altLang="en-US" sz="800" dirty="0"/>
                </a:p>
              </p:txBody>
            </p:sp>
            <p:sp>
              <p:nvSpPr>
                <p:cNvPr id="261" name="직사각형 260"/>
                <p:cNvSpPr/>
                <p:nvPr/>
              </p:nvSpPr>
              <p:spPr>
                <a:xfrm>
                  <a:off x="6330480" y="4732527"/>
                  <a:ext cx="349776" cy="21544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en-US" altLang="ko-KR" sz="800" dirty="0">
                      <a:ln>
                        <a:solidFill>
                          <a:prstClr val="white">
                            <a:alpha val="0"/>
                          </a:prstClr>
                        </a:solidFill>
                      </a:ln>
                      <a:effectLst>
                        <a:outerShdw blurRad="508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latin typeface="나눔바른고딕" panose="020B0603020101020101" pitchFamily="50" charset="-127"/>
                      <a:ea typeface="나눔바른고딕" panose="020B0603020101020101" pitchFamily="50" charset="-127"/>
                    </a:rPr>
                    <a:t>1G </a:t>
                  </a:r>
                  <a:endParaRPr lang="ko-KR" altLang="en-US" sz="800" dirty="0"/>
                </a:p>
              </p:txBody>
            </p:sp>
            <p:sp>
              <p:nvSpPr>
                <p:cNvPr id="262" name="직사각형 261"/>
                <p:cNvSpPr/>
                <p:nvPr/>
              </p:nvSpPr>
              <p:spPr>
                <a:xfrm>
                  <a:off x="6375304" y="5467632"/>
                  <a:ext cx="349776" cy="21544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en-US" altLang="ko-KR" sz="800" dirty="0">
                      <a:ln>
                        <a:solidFill>
                          <a:prstClr val="white">
                            <a:alpha val="0"/>
                          </a:prstClr>
                        </a:solidFill>
                      </a:ln>
                      <a:effectLst>
                        <a:outerShdw blurRad="50800" dir="2700000" algn="tl" rotWithShape="0">
                          <a:prstClr val="black">
                            <a:alpha val="40000"/>
                          </a:prstClr>
                        </a:outerShdw>
                      </a:effectLst>
                      <a:latin typeface="나눔바른고딕" panose="020B0603020101020101" pitchFamily="50" charset="-127"/>
                      <a:ea typeface="나눔바른고딕" panose="020B0603020101020101" pitchFamily="50" charset="-127"/>
                    </a:rPr>
                    <a:t>1G </a:t>
                  </a:r>
                  <a:endParaRPr lang="ko-KR" altLang="en-US" sz="800" dirty="0"/>
                </a:p>
              </p:txBody>
            </p:sp>
          </p:grpSp>
          <p:cxnSp>
            <p:nvCxnSpPr>
              <p:cNvPr id="213" name="직선 연결선 212"/>
              <p:cNvCxnSpPr/>
              <p:nvPr/>
            </p:nvCxnSpPr>
            <p:spPr>
              <a:xfrm rot="5400000">
                <a:off x="7323157" y="3678239"/>
                <a:ext cx="214314" cy="1588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3" name="직선 연결선 262"/>
              <p:cNvCxnSpPr/>
              <p:nvPr/>
            </p:nvCxnSpPr>
            <p:spPr>
              <a:xfrm rot="5400000">
                <a:off x="7323157" y="5678503"/>
                <a:ext cx="214314" cy="1588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직사각형 181"/>
          <p:cNvSpPr/>
          <p:nvPr/>
        </p:nvSpPr>
        <p:spPr>
          <a:xfrm>
            <a:off x="59447" y="67684"/>
            <a:ext cx="3012357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Ⅰ.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장치 개요 및 구성 망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66" name="직사각형 265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구성 망 </a:t>
            </a:r>
            <a:endParaRPr lang="ko-KR" altLang="en-US" sz="1600" dirty="0"/>
          </a:p>
        </p:txBody>
      </p:sp>
      <p:sp>
        <p:nvSpPr>
          <p:cNvPr id="212" name="직사각형 211"/>
          <p:cNvSpPr/>
          <p:nvPr/>
        </p:nvSpPr>
        <p:spPr>
          <a:xfrm>
            <a:off x="4303618" y="6616793"/>
            <a:ext cx="229530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5</a:t>
            </a:r>
            <a:endParaRPr lang="ko-KR" altLang="en-US" sz="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자유형 290"/>
          <p:cNvSpPr/>
          <p:nvPr/>
        </p:nvSpPr>
        <p:spPr>
          <a:xfrm>
            <a:off x="1857359" y="4643447"/>
            <a:ext cx="1358919" cy="234953"/>
          </a:xfrm>
          <a:custGeom>
            <a:avLst/>
            <a:gdLst>
              <a:gd name="connsiteX0" fmla="*/ 1439334 w 1439334"/>
              <a:gd name="connsiteY0" fmla="*/ 347133 h 347133"/>
              <a:gd name="connsiteX1" fmla="*/ 1092201 w 1439334"/>
              <a:gd name="connsiteY1" fmla="*/ 0 h 347133"/>
              <a:gd name="connsiteX2" fmla="*/ 0 w 1439334"/>
              <a:gd name="connsiteY2" fmla="*/ 0 h 347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39334" h="347133">
                <a:moveTo>
                  <a:pt x="1439334" y="347133"/>
                </a:moveTo>
                <a:lnTo>
                  <a:pt x="1092201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E7535F"/>
            </a:solidFill>
            <a:prstDash val="sysDot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ko-KR" altLang="en-US" b="1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cxnSp>
        <p:nvCxnSpPr>
          <p:cNvPr id="165" name="직선 연결선 164"/>
          <p:cNvCxnSpPr/>
          <p:nvPr/>
        </p:nvCxnSpPr>
        <p:spPr>
          <a:xfrm>
            <a:off x="3767976" y="2261624"/>
            <a:ext cx="785818" cy="1588"/>
          </a:xfrm>
          <a:prstGeom prst="line">
            <a:avLst/>
          </a:prstGeom>
          <a:ln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직사각형 56"/>
          <p:cNvSpPr>
            <a:spLocks noChangeArrowheads="1"/>
          </p:cNvSpPr>
          <p:nvPr/>
        </p:nvSpPr>
        <p:spPr bwMode="auto">
          <a:xfrm>
            <a:off x="3143243" y="1643051"/>
            <a:ext cx="3100393" cy="1744917"/>
          </a:xfrm>
          <a:prstGeom prst="rect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square" lIns="82124" tIns="41061" rIns="82124" bIns="41061" anchor="ctr">
            <a:spAutoFit/>
          </a:bodyPr>
          <a:lstStyle/>
          <a:p>
            <a:pPr defTabSz="814296"/>
            <a:endParaRPr lang="en-US" altLang="ko-KR" dirty="0">
              <a:ea typeface="굴림" pitchFamily="50" charset="-127"/>
            </a:endParaRPr>
          </a:p>
          <a:p>
            <a:pPr defTabSz="814296"/>
            <a:endParaRPr lang="en-US" altLang="ko-KR" dirty="0">
              <a:ea typeface="굴림" pitchFamily="50" charset="-127"/>
            </a:endParaRPr>
          </a:p>
          <a:p>
            <a:pPr defTabSz="814296"/>
            <a:endParaRPr lang="en-US" altLang="ko-KR" dirty="0">
              <a:ea typeface="굴림" pitchFamily="50" charset="-127"/>
            </a:endParaRPr>
          </a:p>
          <a:p>
            <a:pPr defTabSz="814296"/>
            <a:endParaRPr lang="en-US" altLang="ko-KR" dirty="0">
              <a:ea typeface="굴림" pitchFamily="50" charset="-127"/>
            </a:endParaRPr>
          </a:p>
          <a:p>
            <a:pPr defTabSz="814296"/>
            <a:endParaRPr lang="en-US" altLang="ko-KR" dirty="0">
              <a:ea typeface="굴림" pitchFamily="50" charset="-127"/>
            </a:endParaRPr>
          </a:p>
          <a:p>
            <a:pPr defTabSz="814296"/>
            <a:endParaRPr lang="ko-KR" altLang="en-US" dirty="0">
              <a:ea typeface="굴림" pitchFamily="50" charset="-127"/>
            </a:endParaRPr>
          </a:p>
        </p:txBody>
      </p:sp>
      <p:grpSp>
        <p:nvGrpSpPr>
          <p:cNvPr id="2" name="그룹 243"/>
          <p:cNvGrpSpPr>
            <a:grpSpLocks/>
          </p:cNvGrpSpPr>
          <p:nvPr/>
        </p:nvGrpSpPr>
        <p:grpSpPr bwMode="auto">
          <a:xfrm>
            <a:off x="285723" y="2000241"/>
            <a:ext cx="2214577" cy="1071569"/>
            <a:chOff x="453158" y="3798277"/>
            <a:chExt cx="2921479" cy="1500554"/>
          </a:xfrm>
        </p:grpSpPr>
        <p:pic>
          <p:nvPicPr>
            <p:cNvPr id="20" name="Picture 20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742832" y="3832950"/>
              <a:ext cx="281353" cy="550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21" name="직선 연결선 20"/>
            <p:cNvCxnSpPr/>
            <p:nvPr/>
          </p:nvCxnSpPr>
          <p:spPr>
            <a:xfrm rot="10800000">
              <a:off x="2013078" y="4039668"/>
              <a:ext cx="425289" cy="1588"/>
            </a:xfrm>
            <a:prstGeom prst="line">
              <a:avLst/>
            </a:prstGeom>
            <a:ln w="127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직선 연결선 21"/>
            <p:cNvCxnSpPr/>
            <p:nvPr/>
          </p:nvCxnSpPr>
          <p:spPr>
            <a:xfrm rot="10800000">
              <a:off x="2011492" y="4127013"/>
              <a:ext cx="425289" cy="0"/>
            </a:xfrm>
            <a:prstGeom prst="line">
              <a:avLst/>
            </a:prstGeom>
            <a:ln w="127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 22"/>
            <p:cNvCxnSpPr/>
            <p:nvPr/>
          </p:nvCxnSpPr>
          <p:spPr>
            <a:xfrm rot="10800000">
              <a:off x="2011492" y="4212770"/>
              <a:ext cx="425289" cy="0"/>
            </a:xfrm>
            <a:prstGeom prst="line">
              <a:avLst/>
            </a:prstGeom>
            <a:ln w="127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직선 연결선 23"/>
            <p:cNvCxnSpPr/>
            <p:nvPr/>
          </p:nvCxnSpPr>
          <p:spPr>
            <a:xfrm rot="10800000">
              <a:off x="1330712" y="4020611"/>
              <a:ext cx="425289" cy="1588"/>
            </a:xfrm>
            <a:prstGeom prst="line">
              <a:avLst/>
            </a:prstGeom>
            <a:ln w="127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직선 연결선 24"/>
            <p:cNvCxnSpPr/>
            <p:nvPr/>
          </p:nvCxnSpPr>
          <p:spPr>
            <a:xfrm rot="10800000">
              <a:off x="1332300" y="4103192"/>
              <a:ext cx="425289" cy="1588"/>
            </a:xfrm>
            <a:prstGeom prst="line">
              <a:avLst/>
            </a:prstGeom>
            <a:ln w="127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 rot="10800000">
              <a:off x="1332300" y="4188949"/>
              <a:ext cx="425289" cy="1588"/>
            </a:xfrm>
            <a:prstGeom prst="line">
              <a:avLst/>
            </a:prstGeom>
            <a:ln w="127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Group 120"/>
            <p:cNvGrpSpPr>
              <a:grpSpLocks/>
            </p:cNvGrpSpPr>
            <p:nvPr/>
          </p:nvGrpSpPr>
          <p:grpSpPr bwMode="auto">
            <a:xfrm>
              <a:off x="1258190" y="4822428"/>
              <a:ext cx="523718" cy="257571"/>
              <a:chOff x="3192" y="2374"/>
              <a:chExt cx="335" cy="303"/>
            </a:xfrm>
          </p:grpSpPr>
          <p:sp>
            <p:nvSpPr>
              <p:cNvPr id="45" name="AutoShape 121"/>
              <p:cNvSpPr>
                <a:spLocks noChangeArrowheads="1"/>
              </p:cNvSpPr>
              <p:nvPr/>
            </p:nvSpPr>
            <p:spPr bwMode="auto">
              <a:xfrm>
                <a:off x="3205" y="2374"/>
                <a:ext cx="322" cy="303"/>
              </a:xfrm>
              <a:prstGeom prst="cube">
                <a:avLst>
                  <a:gd name="adj" fmla="val 24995"/>
                </a:avLst>
              </a:prstGeom>
              <a:solidFill>
                <a:srgbClr val="67676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ko-KR" altLang="en-US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pic>
            <p:nvPicPr>
              <p:cNvPr id="46" name="Picture 122"/>
              <p:cNvPicPr>
                <a:picLocks noChangeArrowheads="1"/>
              </p:cNvPicPr>
              <p:nvPr/>
            </p:nvPicPr>
            <p:blipFill>
              <a:blip r:embed="rId3"/>
              <a:srcRect t="10280" r="529" b="4070"/>
              <a:stretch>
                <a:fillRect/>
              </a:stretch>
            </p:blipFill>
            <p:spPr bwMode="auto">
              <a:xfrm>
                <a:off x="3195" y="2444"/>
                <a:ext cx="250" cy="233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7" name="AutoShape 123"/>
              <p:cNvSpPr>
                <a:spLocks noChangeArrowheads="1"/>
              </p:cNvSpPr>
              <p:nvPr/>
            </p:nvSpPr>
            <p:spPr bwMode="auto">
              <a:xfrm>
                <a:off x="3192" y="2376"/>
                <a:ext cx="330" cy="68"/>
              </a:xfrm>
              <a:prstGeom prst="parallelogram">
                <a:avLst>
                  <a:gd name="adj" fmla="val 121301"/>
                </a:avLst>
              </a:prstGeom>
              <a:gradFill rotWithShape="0">
                <a:gsLst>
                  <a:gs pos="0">
                    <a:srgbClr val="3D3D3D"/>
                  </a:gs>
                  <a:gs pos="100000">
                    <a:srgbClr val="CECECE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ko-KR" altLang="en-US">
                  <a:latin typeface="맑은 고딕" pitchFamily="50" charset="-127"/>
                  <a:ea typeface="맑은 고딕" pitchFamily="50" charset="-127"/>
                </a:endParaRPr>
              </a:p>
            </p:txBody>
          </p:sp>
        </p:grpSp>
        <p:cxnSp>
          <p:nvCxnSpPr>
            <p:cNvPr id="31" name="직선 연결선 30"/>
            <p:cNvCxnSpPr/>
            <p:nvPr/>
          </p:nvCxnSpPr>
          <p:spPr>
            <a:xfrm rot="10800000">
              <a:off x="1781391" y="4959176"/>
              <a:ext cx="425289" cy="0"/>
            </a:xfrm>
            <a:prstGeom prst="line">
              <a:avLst/>
            </a:prstGeom>
            <a:ln w="127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53158" y="3806092"/>
              <a:ext cx="854310" cy="6318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37" name="꺾인 연결선 180"/>
            <p:cNvCxnSpPr>
              <a:cxnSpLocks noChangeShapeType="1"/>
            </p:cNvCxnSpPr>
            <p:nvPr/>
          </p:nvCxnSpPr>
          <p:spPr bwMode="auto">
            <a:xfrm rot="16200000" flipH="1">
              <a:off x="872437" y="4590522"/>
              <a:ext cx="612165" cy="168722"/>
            </a:xfrm>
            <a:prstGeom prst="bentConnector2">
              <a:avLst/>
            </a:prstGeom>
            <a:noFill/>
            <a:ln w="12700" algn="ctr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pic>
          <p:nvPicPr>
            <p:cNvPr id="38" name="Picture 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520327" y="3798277"/>
              <a:ext cx="854310" cy="627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0" name="Picture 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244237" y="4651864"/>
              <a:ext cx="1004045" cy="64696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  <p:sp>
        <p:nvSpPr>
          <p:cNvPr id="51" name="직사각형 50"/>
          <p:cNvSpPr/>
          <p:nvPr/>
        </p:nvSpPr>
        <p:spPr>
          <a:xfrm>
            <a:off x="857227" y="1214423"/>
            <a:ext cx="1005403" cy="338554"/>
          </a:xfrm>
          <a:prstGeom prst="rect">
            <a:avLst/>
          </a:prstGeom>
          <a:solidFill>
            <a:schemeClr val="tx2">
              <a:lumMod val="75000"/>
              <a:alpha val="3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ko-KR" altLang="en-US" sz="1600" b="1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관제센터</a:t>
            </a:r>
            <a:endParaRPr lang="ko-KR" altLang="en-US" sz="1600" b="1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2" name="직사각형 51"/>
          <p:cNvSpPr>
            <a:spLocks noChangeArrowheads="1"/>
          </p:cNvSpPr>
          <p:nvPr/>
        </p:nvSpPr>
        <p:spPr bwMode="auto">
          <a:xfrm>
            <a:off x="4143375" y="1214423"/>
            <a:ext cx="921342" cy="338554"/>
          </a:xfrm>
          <a:prstGeom prst="rect">
            <a:avLst/>
          </a:prstGeom>
          <a:solidFill>
            <a:schemeClr val="tx2">
              <a:lumMod val="75000"/>
              <a:alpha val="30000"/>
            </a:schemeClr>
          </a:solidFill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altLang="ko-KR" sz="1600" b="1" dirty="0">
                <a:latin typeface="나눔바른고딕"/>
                <a:ea typeface="나눔바른고딕"/>
                <a:cs typeface="나눔바른고딕"/>
              </a:rPr>
              <a:t>KT </a:t>
            </a:r>
            <a:r>
              <a:rPr lang="ko-KR" altLang="en-US" sz="1600" b="1" dirty="0">
                <a:latin typeface="나눔바른고딕"/>
                <a:ea typeface="나눔바른고딕"/>
                <a:cs typeface="나눔바른고딕"/>
              </a:rPr>
              <a:t>국사</a:t>
            </a:r>
          </a:p>
        </p:txBody>
      </p:sp>
      <p:grpSp>
        <p:nvGrpSpPr>
          <p:cNvPr id="4" name="그룹 65"/>
          <p:cNvGrpSpPr>
            <a:grpSpLocks/>
          </p:cNvGrpSpPr>
          <p:nvPr/>
        </p:nvGrpSpPr>
        <p:grpSpPr bwMode="auto">
          <a:xfrm>
            <a:off x="6429391" y="1928803"/>
            <a:ext cx="123825" cy="138113"/>
            <a:chOff x="6858016" y="2928934"/>
            <a:chExt cx="214314" cy="214314"/>
          </a:xfrm>
        </p:grpSpPr>
        <p:sp>
          <p:nvSpPr>
            <p:cNvPr id="54" name="타원 53"/>
            <p:cNvSpPr/>
            <p:nvPr/>
          </p:nvSpPr>
          <p:spPr>
            <a:xfrm>
              <a:off x="6858016" y="2928934"/>
              <a:ext cx="214314" cy="21431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ko-KR" altLang="en-US">
                <a:solidFill>
                  <a:srgbClr val="FFFFFF"/>
                </a:solidFill>
                <a:ea typeface="굴림" pitchFamily="50" charset="-127"/>
              </a:endParaRPr>
            </a:p>
          </p:txBody>
        </p:sp>
        <p:cxnSp>
          <p:nvCxnSpPr>
            <p:cNvPr id="55" name="직선 화살표 연결선 54"/>
            <p:cNvCxnSpPr/>
            <p:nvPr/>
          </p:nvCxnSpPr>
          <p:spPr>
            <a:xfrm rot="16200000" flipH="1">
              <a:off x="6884024" y="2993503"/>
              <a:ext cx="165047" cy="85177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그룹 75"/>
          <p:cNvGrpSpPr>
            <a:grpSpLocks/>
          </p:cNvGrpSpPr>
          <p:nvPr/>
        </p:nvGrpSpPr>
        <p:grpSpPr bwMode="auto">
          <a:xfrm>
            <a:off x="4143375" y="2214555"/>
            <a:ext cx="132513" cy="108398"/>
            <a:chOff x="6286512" y="3952861"/>
            <a:chExt cx="185726" cy="190518"/>
          </a:xfrm>
        </p:grpSpPr>
        <p:sp>
          <p:nvSpPr>
            <p:cNvPr id="60" name="타원 59"/>
            <p:cNvSpPr/>
            <p:nvPr/>
          </p:nvSpPr>
          <p:spPr>
            <a:xfrm>
              <a:off x="6286512" y="3952861"/>
              <a:ext cx="185726" cy="190518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ko-KR" altLang="en-US">
                <a:solidFill>
                  <a:srgbClr val="FFFFFF"/>
                </a:solidFill>
                <a:ea typeface="굴림" pitchFamily="50" charset="-127"/>
              </a:endParaRPr>
            </a:p>
          </p:txBody>
        </p:sp>
        <p:cxnSp>
          <p:nvCxnSpPr>
            <p:cNvPr id="61" name="직선 화살표 연결선 60"/>
            <p:cNvCxnSpPr/>
            <p:nvPr/>
          </p:nvCxnSpPr>
          <p:spPr>
            <a:xfrm rot="16200000" flipH="1">
              <a:off x="6280844" y="4023946"/>
              <a:ext cx="148697" cy="71581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직선 화살표 연결선 61"/>
            <p:cNvCxnSpPr/>
            <p:nvPr/>
          </p:nvCxnSpPr>
          <p:spPr>
            <a:xfrm rot="16200000" flipH="1">
              <a:off x="6336564" y="3978261"/>
              <a:ext cx="141728" cy="90928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직사각형 258"/>
          <p:cNvSpPr>
            <a:spLocks noChangeArrowheads="1"/>
          </p:cNvSpPr>
          <p:nvPr/>
        </p:nvSpPr>
        <p:spPr bwMode="auto">
          <a:xfrm>
            <a:off x="6818316" y="2411410"/>
            <a:ext cx="2024062" cy="1006254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/>
          </a:ln>
        </p:spPr>
        <p:txBody>
          <a:bodyPr lIns="82124" tIns="41061" rIns="82124" bIns="41061" anchor="ctr">
            <a:spAutoFit/>
          </a:bodyPr>
          <a:lstStyle/>
          <a:p>
            <a:pPr defTabSz="814296"/>
            <a:endParaRPr lang="en-US" altLang="ko-KR" sz="2000" dirty="0">
              <a:ea typeface="굴림" pitchFamily="50" charset="-127"/>
            </a:endParaRPr>
          </a:p>
          <a:p>
            <a:pPr defTabSz="814296"/>
            <a:endParaRPr lang="en-US" altLang="ko-KR" sz="2000" dirty="0">
              <a:ea typeface="굴림" pitchFamily="50" charset="-127"/>
            </a:endParaRPr>
          </a:p>
          <a:p>
            <a:pPr defTabSz="814296"/>
            <a:endParaRPr lang="ko-KR" altLang="en-US" sz="2000" dirty="0">
              <a:ea typeface="굴림" pitchFamily="50" charset="-127"/>
            </a:endParaRPr>
          </a:p>
        </p:txBody>
      </p:sp>
      <p:grpSp>
        <p:nvGrpSpPr>
          <p:cNvPr id="6" name="그룹 262"/>
          <p:cNvGrpSpPr>
            <a:grpSpLocks/>
          </p:cNvGrpSpPr>
          <p:nvPr/>
        </p:nvGrpSpPr>
        <p:grpSpPr bwMode="auto">
          <a:xfrm>
            <a:off x="7143771" y="1670974"/>
            <a:ext cx="1630362" cy="899379"/>
            <a:chOff x="6852138" y="1274256"/>
            <a:chExt cx="1804622" cy="1017478"/>
          </a:xfrm>
        </p:grpSpPr>
        <p:grpSp>
          <p:nvGrpSpPr>
            <p:cNvPr id="9" name="그룹 449"/>
            <p:cNvGrpSpPr>
              <a:grpSpLocks/>
            </p:cNvGrpSpPr>
            <p:nvPr/>
          </p:nvGrpSpPr>
          <p:grpSpPr bwMode="auto">
            <a:xfrm rot="-2831522">
              <a:off x="7982376" y="1427588"/>
              <a:ext cx="587549" cy="280886"/>
              <a:chOff x="274741" y="3211648"/>
              <a:chExt cx="1279930" cy="760100"/>
            </a:xfrm>
          </p:grpSpPr>
          <p:sp>
            <p:nvSpPr>
              <p:cNvPr id="81" name="Oval 17"/>
              <p:cNvSpPr>
                <a:spLocks noChangeArrowheads="1"/>
              </p:cNvSpPr>
              <p:nvPr/>
            </p:nvSpPr>
            <p:spPr bwMode="auto">
              <a:xfrm rot="3285031">
                <a:off x="649866" y="3066944"/>
                <a:ext cx="529679" cy="1279930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82" name="Line 18"/>
              <p:cNvSpPr>
                <a:spLocks noChangeShapeType="1"/>
              </p:cNvSpPr>
              <p:nvPr/>
            </p:nvSpPr>
            <p:spPr bwMode="auto">
              <a:xfrm rot="1395667">
                <a:off x="649034" y="3302999"/>
                <a:ext cx="681270" cy="2163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ko-KR" altLang="en-US"/>
              </a:p>
            </p:txBody>
          </p:sp>
          <p:sp>
            <p:nvSpPr>
              <p:cNvPr id="83" name="Line 19"/>
              <p:cNvSpPr>
                <a:spLocks noChangeShapeType="1"/>
              </p:cNvSpPr>
              <p:nvPr/>
            </p:nvSpPr>
            <p:spPr bwMode="auto">
              <a:xfrm rot="1395667">
                <a:off x="481791" y="3211648"/>
                <a:ext cx="357188" cy="69578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ko-KR" altLang="en-US"/>
              </a:p>
            </p:txBody>
          </p:sp>
        </p:grpSp>
        <p:pic>
          <p:nvPicPr>
            <p:cNvPr id="70" name="Picture 2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7744219" y="1405062"/>
              <a:ext cx="351107" cy="296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" name="Picture 2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7744219" y="1725421"/>
              <a:ext cx="351107" cy="296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0" name="Group 8"/>
            <p:cNvGrpSpPr>
              <a:grpSpLocks/>
            </p:cNvGrpSpPr>
            <p:nvPr/>
          </p:nvGrpSpPr>
          <p:grpSpPr bwMode="auto">
            <a:xfrm>
              <a:off x="8235788" y="1704458"/>
              <a:ext cx="351109" cy="587276"/>
              <a:chOff x="5096" y="509"/>
              <a:chExt cx="492" cy="663"/>
            </a:xfrm>
          </p:grpSpPr>
          <p:pic>
            <p:nvPicPr>
              <p:cNvPr id="77" name="Picture 9" descr="방화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5256" y="740"/>
                <a:ext cx="318" cy="2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8" name="Oval 10"/>
              <p:cNvSpPr>
                <a:spLocks noChangeArrowheads="1"/>
              </p:cNvSpPr>
              <p:nvPr/>
            </p:nvSpPr>
            <p:spPr bwMode="auto">
              <a:xfrm rot="1889364">
                <a:off x="5225" y="509"/>
                <a:ext cx="363" cy="663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ko-KR" altLang="en-US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79" name="Line 11"/>
              <p:cNvSpPr>
                <a:spLocks noChangeShapeType="1"/>
              </p:cNvSpPr>
              <p:nvPr/>
            </p:nvSpPr>
            <p:spPr bwMode="auto">
              <a:xfrm>
                <a:off x="5143" y="605"/>
                <a:ext cx="408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ko-KR" altLang="en-US"/>
              </a:p>
            </p:txBody>
          </p:sp>
          <p:sp>
            <p:nvSpPr>
              <p:cNvPr id="80" name="Line 12"/>
              <p:cNvSpPr>
                <a:spLocks noChangeShapeType="1"/>
              </p:cNvSpPr>
              <p:nvPr/>
            </p:nvSpPr>
            <p:spPr bwMode="auto">
              <a:xfrm>
                <a:off x="5096" y="621"/>
                <a:ext cx="205" cy="41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ko-KR" altLang="en-US"/>
              </a:p>
            </p:txBody>
          </p:sp>
        </p:grpSp>
        <p:pic>
          <p:nvPicPr>
            <p:cNvPr id="73" name="Picture 3" descr="C:\Documents and Settings\권강일\Local Settings\Temporary Internet Files\Content.IE5\SRMK91FP\MC900388754[1].wmf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8305990" y="1469134"/>
              <a:ext cx="350770" cy="2857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74" name="꺾인 연결선 268"/>
            <p:cNvCxnSpPr>
              <a:cxnSpLocks noChangeShapeType="1"/>
            </p:cNvCxnSpPr>
            <p:nvPr/>
          </p:nvCxnSpPr>
          <p:spPr bwMode="auto">
            <a:xfrm flipV="1">
              <a:off x="7467440" y="1553266"/>
              <a:ext cx="276779" cy="75249"/>
            </a:xfrm>
            <a:prstGeom prst="bentConnector3">
              <a:avLst>
                <a:gd name="adj1" fmla="val 50000"/>
              </a:avLst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75" name="꺾인 연결선 269"/>
            <p:cNvCxnSpPr>
              <a:cxnSpLocks noChangeShapeType="1"/>
            </p:cNvCxnSpPr>
            <p:nvPr/>
          </p:nvCxnSpPr>
          <p:spPr bwMode="auto">
            <a:xfrm>
              <a:off x="7517584" y="1689642"/>
              <a:ext cx="226635" cy="183983"/>
            </a:xfrm>
            <a:prstGeom prst="bentConnector3">
              <a:avLst>
                <a:gd name="adj1" fmla="val 50000"/>
              </a:avLst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pic>
          <p:nvPicPr>
            <p:cNvPr id="76" name="Picture 2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6852138" y="1542804"/>
              <a:ext cx="674077" cy="2234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4" name="그룹 294"/>
          <p:cNvGrpSpPr>
            <a:grpSpLocks/>
          </p:cNvGrpSpPr>
          <p:nvPr/>
        </p:nvGrpSpPr>
        <p:grpSpPr bwMode="auto">
          <a:xfrm>
            <a:off x="7127878" y="2371070"/>
            <a:ext cx="1630363" cy="899379"/>
            <a:chOff x="6852138" y="1274256"/>
            <a:chExt cx="1804622" cy="1017478"/>
          </a:xfrm>
        </p:grpSpPr>
        <p:grpSp>
          <p:nvGrpSpPr>
            <p:cNvPr id="16" name="그룹 449"/>
            <p:cNvGrpSpPr>
              <a:grpSpLocks/>
            </p:cNvGrpSpPr>
            <p:nvPr/>
          </p:nvGrpSpPr>
          <p:grpSpPr bwMode="auto">
            <a:xfrm rot="-2831522">
              <a:off x="7982376" y="1427588"/>
              <a:ext cx="587549" cy="280886"/>
              <a:chOff x="274741" y="3211648"/>
              <a:chExt cx="1279930" cy="760100"/>
            </a:xfrm>
          </p:grpSpPr>
          <p:sp>
            <p:nvSpPr>
              <p:cNvPr id="129" name="Oval 17"/>
              <p:cNvSpPr>
                <a:spLocks noChangeArrowheads="1"/>
              </p:cNvSpPr>
              <p:nvPr/>
            </p:nvSpPr>
            <p:spPr bwMode="auto">
              <a:xfrm rot="3285031">
                <a:off x="649866" y="3066944"/>
                <a:ext cx="529679" cy="1279930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130" name="Line 18"/>
              <p:cNvSpPr>
                <a:spLocks noChangeShapeType="1"/>
              </p:cNvSpPr>
              <p:nvPr/>
            </p:nvSpPr>
            <p:spPr bwMode="auto">
              <a:xfrm rot="1395667">
                <a:off x="649034" y="3302999"/>
                <a:ext cx="681270" cy="2163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ko-KR" altLang="en-US"/>
              </a:p>
            </p:txBody>
          </p:sp>
          <p:sp>
            <p:nvSpPr>
              <p:cNvPr id="131" name="Line 19"/>
              <p:cNvSpPr>
                <a:spLocks noChangeShapeType="1"/>
              </p:cNvSpPr>
              <p:nvPr/>
            </p:nvSpPr>
            <p:spPr bwMode="auto">
              <a:xfrm rot="1395667">
                <a:off x="481791" y="3211648"/>
                <a:ext cx="357188" cy="69578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ko-KR" altLang="en-US"/>
              </a:p>
            </p:txBody>
          </p:sp>
        </p:grpSp>
        <p:pic>
          <p:nvPicPr>
            <p:cNvPr id="118" name="Picture 2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7744219" y="1405062"/>
              <a:ext cx="351107" cy="296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9" name="Picture 2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7744219" y="1725421"/>
              <a:ext cx="351107" cy="296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7" name="Group 8"/>
            <p:cNvGrpSpPr>
              <a:grpSpLocks/>
            </p:cNvGrpSpPr>
            <p:nvPr/>
          </p:nvGrpSpPr>
          <p:grpSpPr bwMode="auto">
            <a:xfrm>
              <a:off x="8235788" y="1704458"/>
              <a:ext cx="351109" cy="587276"/>
              <a:chOff x="5096" y="509"/>
              <a:chExt cx="492" cy="663"/>
            </a:xfrm>
          </p:grpSpPr>
          <p:pic>
            <p:nvPicPr>
              <p:cNvPr id="125" name="Picture 9" descr="방화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5256" y="740"/>
                <a:ext cx="318" cy="2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26" name="Oval 10"/>
              <p:cNvSpPr>
                <a:spLocks noChangeArrowheads="1"/>
              </p:cNvSpPr>
              <p:nvPr/>
            </p:nvSpPr>
            <p:spPr bwMode="auto">
              <a:xfrm rot="1889364">
                <a:off x="5225" y="509"/>
                <a:ext cx="363" cy="663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ko-KR" altLang="en-US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127" name="Line 11"/>
              <p:cNvSpPr>
                <a:spLocks noChangeShapeType="1"/>
              </p:cNvSpPr>
              <p:nvPr/>
            </p:nvSpPr>
            <p:spPr bwMode="auto">
              <a:xfrm>
                <a:off x="5143" y="605"/>
                <a:ext cx="408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ko-KR" altLang="en-US"/>
              </a:p>
            </p:txBody>
          </p:sp>
          <p:sp>
            <p:nvSpPr>
              <p:cNvPr id="128" name="Line 12"/>
              <p:cNvSpPr>
                <a:spLocks noChangeShapeType="1"/>
              </p:cNvSpPr>
              <p:nvPr/>
            </p:nvSpPr>
            <p:spPr bwMode="auto">
              <a:xfrm>
                <a:off x="5096" y="621"/>
                <a:ext cx="205" cy="41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ko-KR" altLang="en-US"/>
              </a:p>
            </p:txBody>
          </p:sp>
        </p:grpSp>
        <p:pic>
          <p:nvPicPr>
            <p:cNvPr id="121" name="Picture 3" descr="C:\Documents and Settings\권강일\Local Settings\Temporary Internet Files\Content.IE5\SRMK91FP\MC900388754[1].wmf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8305990" y="1469134"/>
              <a:ext cx="350770" cy="2857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22" name="꺾인 연결선 300"/>
            <p:cNvCxnSpPr>
              <a:cxnSpLocks noChangeShapeType="1"/>
            </p:cNvCxnSpPr>
            <p:nvPr/>
          </p:nvCxnSpPr>
          <p:spPr bwMode="auto">
            <a:xfrm flipV="1">
              <a:off x="7467440" y="1553266"/>
              <a:ext cx="276779" cy="75249"/>
            </a:xfrm>
            <a:prstGeom prst="bentConnector3">
              <a:avLst>
                <a:gd name="adj1" fmla="val 50000"/>
              </a:avLst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123" name="꺾인 연결선 301"/>
            <p:cNvCxnSpPr>
              <a:cxnSpLocks noChangeShapeType="1"/>
            </p:cNvCxnSpPr>
            <p:nvPr/>
          </p:nvCxnSpPr>
          <p:spPr bwMode="auto">
            <a:xfrm>
              <a:off x="7517584" y="1689642"/>
              <a:ext cx="226635" cy="183983"/>
            </a:xfrm>
            <a:prstGeom prst="bentConnector3">
              <a:avLst>
                <a:gd name="adj1" fmla="val 50000"/>
              </a:avLst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pic>
          <p:nvPicPr>
            <p:cNvPr id="124" name="Picture 2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6852138" y="1542804"/>
              <a:ext cx="674077" cy="2234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3" name="자유형 132"/>
          <p:cNvSpPr/>
          <p:nvPr/>
        </p:nvSpPr>
        <p:spPr>
          <a:xfrm flipH="1" flipV="1">
            <a:off x="5881691" y="2582860"/>
            <a:ext cx="1284287" cy="160338"/>
          </a:xfrm>
          <a:custGeom>
            <a:avLst/>
            <a:gdLst>
              <a:gd name="connsiteX0" fmla="*/ 1439334 w 1439334"/>
              <a:gd name="connsiteY0" fmla="*/ 347133 h 347133"/>
              <a:gd name="connsiteX1" fmla="*/ 1092201 w 1439334"/>
              <a:gd name="connsiteY1" fmla="*/ 0 h 347133"/>
              <a:gd name="connsiteX2" fmla="*/ 0 w 1439334"/>
              <a:gd name="connsiteY2" fmla="*/ 0 h 347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39334" h="347133">
                <a:moveTo>
                  <a:pt x="1439334" y="347133"/>
                </a:moveTo>
                <a:lnTo>
                  <a:pt x="1092201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E7535F"/>
            </a:solidFill>
            <a:prstDash val="sysDot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ko-KR" altLang="en-US" b="1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18" name="그룹 65"/>
          <p:cNvGrpSpPr>
            <a:grpSpLocks/>
          </p:cNvGrpSpPr>
          <p:nvPr/>
        </p:nvGrpSpPr>
        <p:grpSpPr bwMode="auto">
          <a:xfrm>
            <a:off x="6446841" y="2666998"/>
            <a:ext cx="123825" cy="138112"/>
            <a:chOff x="6858016" y="2928934"/>
            <a:chExt cx="214314" cy="214314"/>
          </a:xfrm>
        </p:grpSpPr>
        <p:sp>
          <p:nvSpPr>
            <p:cNvPr id="136" name="타원 135"/>
            <p:cNvSpPr/>
            <p:nvPr/>
          </p:nvSpPr>
          <p:spPr>
            <a:xfrm>
              <a:off x="6858016" y="2928934"/>
              <a:ext cx="214314" cy="21431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ko-KR" altLang="en-US">
                <a:solidFill>
                  <a:srgbClr val="FFFFFF"/>
                </a:solidFill>
                <a:ea typeface="굴림" pitchFamily="50" charset="-127"/>
              </a:endParaRPr>
            </a:p>
          </p:txBody>
        </p:sp>
        <p:cxnSp>
          <p:nvCxnSpPr>
            <p:cNvPr id="137" name="직선 화살표 연결선 136"/>
            <p:cNvCxnSpPr/>
            <p:nvPr/>
          </p:nvCxnSpPr>
          <p:spPr>
            <a:xfrm rot="16200000" flipH="1">
              <a:off x="6884023" y="2993503"/>
              <a:ext cx="165046" cy="8517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1" name="직사각형 140"/>
          <p:cNvSpPr>
            <a:spLocks noChangeArrowheads="1"/>
          </p:cNvSpPr>
          <p:nvPr/>
        </p:nvSpPr>
        <p:spPr bwMode="auto">
          <a:xfrm>
            <a:off x="4665006" y="1760159"/>
            <a:ext cx="105343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200" dirty="0">
                <a:latin typeface="나눔바른고딕"/>
                <a:ea typeface="나눔바른고딕"/>
                <a:cs typeface="나눔바른고딕"/>
              </a:rPr>
              <a:t>WTLAN-96G</a:t>
            </a:r>
            <a:endParaRPr lang="ko-KR" altLang="en-US" sz="1200" dirty="0">
              <a:latin typeface="나눔바른고딕"/>
              <a:ea typeface="나눔바른고딕"/>
              <a:cs typeface="나눔바른고딕"/>
            </a:endParaRPr>
          </a:p>
        </p:txBody>
      </p:sp>
      <p:sp>
        <p:nvSpPr>
          <p:cNvPr id="142" name="직사각형 141"/>
          <p:cNvSpPr>
            <a:spLocks noChangeArrowheads="1"/>
          </p:cNvSpPr>
          <p:nvPr/>
        </p:nvSpPr>
        <p:spPr bwMode="auto">
          <a:xfrm>
            <a:off x="7286647" y="1643051"/>
            <a:ext cx="35670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200" dirty="0">
                <a:latin typeface="나눔바른고딕"/>
                <a:ea typeface="나눔바른고딕"/>
                <a:cs typeface="나눔바른고딕"/>
              </a:rPr>
              <a:t>RT</a:t>
            </a:r>
            <a:endParaRPr lang="ko-KR" altLang="en-US" sz="1200" dirty="0">
              <a:latin typeface="나눔바른고딕"/>
              <a:ea typeface="나눔바른고딕"/>
              <a:cs typeface="나눔바른고딕"/>
            </a:endParaRPr>
          </a:p>
        </p:txBody>
      </p:sp>
      <p:sp>
        <p:nvSpPr>
          <p:cNvPr id="143" name="직사각형 142"/>
          <p:cNvSpPr>
            <a:spLocks noChangeArrowheads="1"/>
          </p:cNvSpPr>
          <p:nvPr/>
        </p:nvSpPr>
        <p:spPr bwMode="auto">
          <a:xfrm>
            <a:off x="357161" y="1857365"/>
            <a:ext cx="69762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800" b="1" dirty="0" err="1">
                <a:latin typeface="나눔바른고딕"/>
                <a:ea typeface="나눔바른고딕"/>
                <a:cs typeface="나눔바른고딕"/>
              </a:rPr>
              <a:t>백본스위치</a:t>
            </a:r>
            <a:endParaRPr lang="ko-KR" altLang="en-US" sz="800" b="1" dirty="0">
              <a:latin typeface="나눔바른고딕"/>
              <a:ea typeface="나눔바른고딕"/>
              <a:cs typeface="나눔바른고딕"/>
            </a:endParaRPr>
          </a:p>
        </p:txBody>
      </p:sp>
      <p:sp>
        <p:nvSpPr>
          <p:cNvPr id="144" name="직사각형 143"/>
          <p:cNvSpPr>
            <a:spLocks noChangeArrowheads="1"/>
          </p:cNvSpPr>
          <p:nvPr/>
        </p:nvSpPr>
        <p:spPr bwMode="auto">
          <a:xfrm>
            <a:off x="1928797" y="1857365"/>
            <a:ext cx="61747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800" b="1" dirty="0">
                <a:latin typeface="나눔바른고딕"/>
                <a:ea typeface="나눔바른고딕"/>
                <a:cs typeface="나눔바른고딕"/>
              </a:rPr>
              <a:t>KT</a:t>
            </a:r>
            <a:r>
              <a:rPr lang="ko-KR" altLang="en-US" sz="800" b="1" dirty="0">
                <a:latin typeface="나눔바른고딕"/>
                <a:ea typeface="나눔바른고딕"/>
                <a:cs typeface="나눔바른고딕"/>
              </a:rPr>
              <a:t>스위치</a:t>
            </a:r>
          </a:p>
        </p:txBody>
      </p:sp>
      <p:sp>
        <p:nvSpPr>
          <p:cNvPr id="145" name="직사각형 144"/>
          <p:cNvSpPr>
            <a:spLocks noChangeArrowheads="1"/>
          </p:cNvSpPr>
          <p:nvPr/>
        </p:nvSpPr>
        <p:spPr bwMode="auto">
          <a:xfrm>
            <a:off x="1714483" y="2428869"/>
            <a:ext cx="55496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800" b="1" dirty="0">
                <a:latin typeface="나눔바른고딕"/>
                <a:ea typeface="나눔바른고딕"/>
                <a:cs typeface="나눔바른고딕"/>
              </a:rPr>
              <a:t>관제 </a:t>
            </a:r>
            <a:r>
              <a:rPr lang="en-US" altLang="ko-KR" sz="800" b="1" dirty="0">
                <a:latin typeface="나눔바른고딕"/>
                <a:ea typeface="나눔바른고딕"/>
                <a:cs typeface="나눔바른고딕"/>
              </a:rPr>
              <a:t>PC</a:t>
            </a:r>
            <a:endParaRPr lang="ko-KR" altLang="en-US" sz="800" b="1" dirty="0">
              <a:latin typeface="나눔바른고딕"/>
              <a:ea typeface="나눔바른고딕"/>
              <a:cs typeface="나눔바른고딕"/>
            </a:endParaRPr>
          </a:p>
        </p:txBody>
      </p:sp>
      <p:sp>
        <p:nvSpPr>
          <p:cNvPr id="146" name="직사각형 145"/>
          <p:cNvSpPr>
            <a:spLocks noChangeArrowheads="1"/>
          </p:cNvSpPr>
          <p:nvPr/>
        </p:nvSpPr>
        <p:spPr bwMode="auto">
          <a:xfrm>
            <a:off x="785789" y="2928935"/>
            <a:ext cx="595035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ko-KR" altLang="en-US" sz="800" b="1" dirty="0">
                <a:latin typeface="나눔바른고딕"/>
                <a:ea typeface="나눔바른고딕"/>
                <a:cs typeface="나눔바른고딕"/>
              </a:rPr>
              <a:t>관제서버</a:t>
            </a:r>
          </a:p>
        </p:txBody>
      </p:sp>
      <p:pic>
        <p:nvPicPr>
          <p:cNvPr id="149" name="그림 148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500433" y="2786059"/>
            <a:ext cx="459329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0" name="꺾인 연결선 180"/>
          <p:cNvCxnSpPr>
            <a:cxnSpLocks noChangeShapeType="1"/>
          </p:cNvCxnSpPr>
          <p:nvPr/>
        </p:nvCxnSpPr>
        <p:spPr bwMode="auto">
          <a:xfrm rot="10800000" flipV="1">
            <a:off x="3929061" y="2643183"/>
            <a:ext cx="542930" cy="288131"/>
          </a:xfrm>
          <a:prstGeom prst="bentConnector3">
            <a:avLst>
              <a:gd name="adj1" fmla="val 50000"/>
            </a:avLst>
          </a:prstGeom>
          <a:noFill/>
          <a:ln w="12700" algn="ctr">
            <a:solidFill>
              <a:schemeClr val="tx1"/>
            </a:solidFill>
            <a:prstDash val="sysDot"/>
            <a:round/>
            <a:headEnd/>
            <a:tailEnd/>
          </a:ln>
        </p:spPr>
      </p:cxnSp>
      <p:sp>
        <p:nvSpPr>
          <p:cNvPr id="151" name="직사각형 150"/>
          <p:cNvSpPr>
            <a:spLocks noChangeArrowheads="1"/>
          </p:cNvSpPr>
          <p:nvPr/>
        </p:nvSpPr>
        <p:spPr bwMode="auto">
          <a:xfrm>
            <a:off x="3428995" y="3143249"/>
            <a:ext cx="639919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800" b="1" dirty="0">
                <a:latin typeface="나눔바른고딕"/>
                <a:ea typeface="나눔바른고딕"/>
                <a:cs typeface="나눔바른고딕"/>
              </a:rPr>
              <a:t>EMS -</a:t>
            </a:r>
            <a:r>
              <a:rPr lang="ko-KR" altLang="en-US" sz="800" b="1" dirty="0">
                <a:latin typeface="나눔바른고딕"/>
                <a:ea typeface="나눔바른고딕"/>
                <a:cs typeface="나눔바른고딕"/>
              </a:rPr>
              <a:t> </a:t>
            </a:r>
            <a:r>
              <a:rPr lang="en-US" altLang="ko-KR" sz="800" b="1" dirty="0">
                <a:latin typeface="나눔바른고딕"/>
                <a:ea typeface="나눔바른고딕"/>
                <a:cs typeface="나눔바른고딕"/>
              </a:rPr>
              <a:t>PC</a:t>
            </a:r>
            <a:endParaRPr lang="ko-KR" altLang="en-US" sz="800" b="1" dirty="0">
              <a:latin typeface="나눔바른고딕"/>
              <a:ea typeface="나눔바른고딕"/>
              <a:cs typeface="나눔바른고딕"/>
            </a:endParaRPr>
          </a:p>
        </p:txBody>
      </p:sp>
      <p:sp>
        <p:nvSpPr>
          <p:cNvPr id="152" name="직사각형 151"/>
          <p:cNvSpPr/>
          <p:nvPr/>
        </p:nvSpPr>
        <p:spPr>
          <a:xfrm>
            <a:off x="2538693" y="2349873"/>
            <a:ext cx="57419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8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1G /10G</a:t>
            </a:r>
            <a:endParaRPr lang="ko-KR" altLang="en-US" sz="800" dirty="0"/>
          </a:p>
        </p:txBody>
      </p:sp>
      <p:sp>
        <p:nvSpPr>
          <p:cNvPr id="153" name="직사각형 152"/>
          <p:cNvSpPr/>
          <p:nvPr/>
        </p:nvSpPr>
        <p:spPr bwMode="auto">
          <a:xfrm>
            <a:off x="214285" y="1643051"/>
            <a:ext cx="2357454" cy="1744917"/>
          </a:xfrm>
          <a:prstGeom prst="rect">
            <a:avLst/>
          </a:prstGeom>
          <a:noFill/>
          <a:ln w="9525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square" lIns="82124" tIns="41061" rIns="82124" bIns="41061" anchor="ctr">
            <a:spAutoFit/>
          </a:bodyPr>
          <a:lstStyle/>
          <a:p>
            <a:pPr defTabSz="814296">
              <a:defRPr/>
            </a:pPr>
            <a:endParaRPr lang="en-US" altLang="ko-KR" dirty="0">
              <a:ea typeface="굴림" pitchFamily="50" charset="-127"/>
            </a:endParaRPr>
          </a:p>
          <a:p>
            <a:pPr defTabSz="814296">
              <a:defRPr/>
            </a:pPr>
            <a:endParaRPr lang="en-US" altLang="ko-KR" dirty="0">
              <a:ea typeface="굴림" pitchFamily="50" charset="-127"/>
            </a:endParaRPr>
          </a:p>
          <a:p>
            <a:pPr defTabSz="814296">
              <a:defRPr/>
            </a:pPr>
            <a:endParaRPr lang="en-US" altLang="ko-KR" dirty="0">
              <a:ea typeface="굴림" pitchFamily="50" charset="-127"/>
            </a:endParaRPr>
          </a:p>
          <a:p>
            <a:pPr defTabSz="814296">
              <a:defRPr/>
            </a:pPr>
            <a:endParaRPr lang="en-US" altLang="ko-KR" dirty="0">
              <a:ea typeface="굴림" pitchFamily="50" charset="-127"/>
            </a:endParaRPr>
          </a:p>
          <a:p>
            <a:pPr defTabSz="814296">
              <a:defRPr/>
            </a:pPr>
            <a:endParaRPr lang="en-US" altLang="ko-KR" dirty="0">
              <a:ea typeface="굴림" pitchFamily="50" charset="-127"/>
            </a:endParaRPr>
          </a:p>
          <a:p>
            <a:pPr defTabSz="814296">
              <a:defRPr/>
            </a:pPr>
            <a:endParaRPr lang="ko-KR" altLang="en-US" dirty="0">
              <a:ea typeface="굴림" pitchFamily="50" charset="-127"/>
            </a:endParaRPr>
          </a:p>
        </p:txBody>
      </p:sp>
      <p:sp>
        <p:nvSpPr>
          <p:cNvPr id="154" name="직사각형 153"/>
          <p:cNvSpPr/>
          <p:nvPr/>
        </p:nvSpPr>
        <p:spPr bwMode="auto">
          <a:xfrm>
            <a:off x="6786581" y="1643051"/>
            <a:ext cx="2085975" cy="1744917"/>
          </a:xfrm>
          <a:prstGeom prst="rect">
            <a:avLst/>
          </a:prstGeom>
          <a:noFill/>
          <a:ln w="9525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82124" tIns="41061" rIns="82124" bIns="41061" anchor="ctr">
            <a:spAutoFit/>
          </a:bodyPr>
          <a:lstStyle/>
          <a:p>
            <a:pPr defTabSz="814296">
              <a:defRPr/>
            </a:pPr>
            <a:endParaRPr lang="en-US" altLang="ko-KR" dirty="0">
              <a:ea typeface="굴림" pitchFamily="50" charset="-127"/>
            </a:endParaRPr>
          </a:p>
          <a:p>
            <a:pPr defTabSz="814296">
              <a:defRPr/>
            </a:pPr>
            <a:endParaRPr lang="en-US" altLang="ko-KR" dirty="0">
              <a:ea typeface="굴림" pitchFamily="50" charset="-127"/>
            </a:endParaRPr>
          </a:p>
          <a:p>
            <a:pPr defTabSz="814296">
              <a:defRPr/>
            </a:pPr>
            <a:endParaRPr lang="en-US" altLang="ko-KR" dirty="0">
              <a:ea typeface="굴림" pitchFamily="50" charset="-127"/>
            </a:endParaRPr>
          </a:p>
          <a:p>
            <a:pPr defTabSz="814296">
              <a:defRPr/>
            </a:pPr>
            <a:endParaRPr lang="en-US" altLang="ko-KR" dirty="0">
              <a:ea typeface="굴림" pitchFamily="50" charset="-127"/>
            </a:endParaRPr>
          </a:p>
          <a:p>
            <a:pPr defTabSz="814296">
              <a:defRPr/>
            </a:pPr>
            <a:endParaRPr lang="en-US" altLang="ko-KR" dirty="0">
              <a:ea typeface="굴림" pitchFamily="50" charset="-127"/>
            </a:endParaRPr>
          </a:p>
          <a:p>
            <a:pPr defTabSz="814296">
              <a:defRPr/>
            </a:pPr>
            <a:endParaRPr lang="en-US" altLang="ko-KR" dirty="0">
              <a:ea typeface="굴림" pitchFamily="50" charset="-127"/>
            </a:endParaRPr>
          </a:p>
        </p:txBody>
      </p:sp>
      <p:sp>
        <p:nvSpPr>
          <p:cNvPr id="155" name="자유형 154"/>
          <p:cNvSpPr/>
          <p:nvPr/>
        </p:nvSpPr>
        <p:spPr>
          <a:xfrm flipH="1">
            <a:off x="5857887" y="2000241"/>
            <a:ext cx="1284287" cy="234953"/>
          </a:xfrm>
          <a:custGeom>
            <a:avLst/>
            <a:gdLst>
              <a:gd name="connsiteX0" fmla="*/ 1439334 w 1439334"/>
              <a:gd name="connsiteY0" fmla="*/ 347133 h 347133"/>
              <a:gd name="connsiteX1" fmla="*/ 1092201 w 1439334"/>
              <a:gd name="connsiteY1" fmla="*/ 0 h 347133"/>
              <a:gd name="connsiteX2" fmla="*/ 0 w 1439334"/>
              <a:gd name="connsiteY2" fmla="*/ 0 h 347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39334" h="347133">
                <a:moveTo>
                  <a:pt x="1439334" y="347133"/>
                </a:moveTo>
                <a:lnTo>
                  <a:pt x="1092201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E7535F"/>
            </a:solidFill>
            <a:prstDash val="sysDot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ko-KR" altLang="en-US" b="1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cxnSp>
        <p:nvCxnSpPr>
          <p:cNvPr id="157" name="직선 연결선 156"/>
          <p:cNvCxnSpPr/>
          <p:nvPr/>
        </p:nvCxnSpPr>
        <p:spPr>
          <a:xfrm>
            <a:off x="2422711" y="2232492"/>
            <a:ext cx="1000132" cy="1588"/>
          </a:xfrm>
          <a:prstGeom prst="line">
            <a:avLst/>
          </a:prstGeom>
          <a:ln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9" y="2071679"/>
            <a:ext cx="647595" cy="448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" name="그룹 75"/>
          <p:cNvGrpSpPr>
            <a:grpSpLocks/>
          </p:cNvGrpSpPr>
          <p:nvPr/>
        </p:nvGrpSpPr>
        <p:grpSpPr bwMode="auto">
          <a:xfrm>
            <a:off x="2762267" y="2183765"/>
            <a:ext cx="132513" cy="108398"/>
            <a:chOff x="6286512" y="3952861"/>
            <a:chExt cx="185726" cy="190518"/>
          </a:xfrm>
        </p:grpSpPr>
        <p:sp>
          <p:nvSpPr>
            <p:cNvPr id="167" name="타원 166"/>
            <p:cNvSpPr/>
            <p:nvPr/>
          </p:nvSpPr>
          <p:spPr>
            <a:xfrm>
              <a:off x="6286512" y="3952861"/>
              <a:ext cx="185726" cy="190518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ko-KR" altLang="en-US">
                <a:solidFill>
                  <a:srgbClr val="FFFFFF"/>
                </a:solidFill>
                <a:ea typeface="굴림" pitchFamily="50" charset="-127"/>
              </a:endParaRPr>
            </a:p>
          </p:txBody>
        </p:sp>
        <p:cxnSp>
          <p:nvCxnSpPr>
            <p:cNvPr id="168" name="직선 화살표 연결선 167"/>
            <p:cNvCxnSpPr/>
            <p:nvPr/>
          </p:nvCxnSpPr>
          <p:spPr>
            <a:xfrm rot="16200000" flipH="1">
              <a:off x="6280844" y="4023946"/>
              <a:ext cx="148697" cy="71581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직선 화살표 연결선 168"/>
            <p:cNvCxnSpPr/>
            <p:nvPr/>
          </p:nvCxnSpPr>
          <p:spPr>
            <a:xfrm rot="16200000" flipH="1">
              <a:off x="6336564" y="3978261"/>
              <a:ext cx="141728" cy="90928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0" name="직사각형 169"/>
          <p:cNvSpPr>
            <a:spLocks noChangeArrowheads="1"/>
          </p:cNvSpPr>
          <p:nvPr/>
        </p:nvSpPr>
        <p:spPr bwMode="auto">
          <a:xfrm>
            <a:off x="3220849" y="1867177"/>
            <a:ext cx="617477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800" b="1" dirty="0">
                <a:latin typeface="나눔바른고딕"/>
                <a:ea typeface="나눔바른고딕"/>
                <a:cs typeface="나눔바른고딕"/>
              </a:rPr>
              <a:t>KT</a:t>
            </a:r>
            <a:r>
              <a:rPr lang="ko-KR" altLang="en-US" sz="800" b="1" dirty="0">
                <a:latin typeface="나눔바른고딕"/>
                <a:ea typeface="나눔바른고딕"/>
                <a:cs typeface="나눔바른고딕"/>
              </a:rPr>
              <a:t>스위치</a:t>
            </a:r>
          </a:p>
        </p:txBody>
      </p:sp>
      <p:sp>
        <p:nvSpPr>
          <p:cNvPr id="171" name="직사각형 170"/>
          <p:cNvSpPr>
            <a:spLocks noChangeArrowheads="1"/>
          </p:cNvSpPr>
          <p:nvPr/>
        </p:nvSpPr>
        <p:spPr bwMode="auto">
          <a:xfrm>
            <a:off x="7286647" y="2357431"/>
            <a:ext cx="35670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200" dirty="0">
                <a:latin typeface="나눔바른고딕"/>
                <a:ea typeface="나눔바른고딕"/>
                <a:cs typeface="나눔바른고딕"/>
              </a:rPr>
              <a:t>RT</a:t>
            </a:r>
            <a:endParaRPr lang="ko-KR" altLang="en-US" sz="1200" dirty="0">
              <a:latin typeface="나눔바른고딕"/>
              <a:ea typeface="나눔바른고딕"/>
              <a:cs typeface="나눔바른고딕"/>
            </a:endParaRPr>
          </a:p>
        </p:txBody>
      </p:sp>
      <p:sp>
        <p:nvSpPr>
          <p:cNvPr id="172" name="직사각형 171"/>
          <p:cNvSpPr>
            <a:spLocks noChangeArrowheads="1"/>
          </p:cNvSpPr>
          <p:nvPr/>
        </p:nvSpPr>
        <p:spPr bwMode="auto">
          <a:xfrm>
            <a:off x="7500961" y="1214423"/>
            <a:ext cx="595035" cy="338554"/>
          </a:xfrm>
          <a:prstGeom prst="rect">
            <a:avLst/>
          </a:prstGeom>
          <a:solidFill>
            <a:schemeClr val="tx2">
              <a:lumMod val="75000"/>
              <a:alpha val="30000"/>
            </a:schemeClr>
          </a:solidFill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ko-KR" altLang="en-US" sz="1600" b="1" dirty="0">
                <a:latin typeface="나눔바른고딕"/>
                <a:ea typeface="나눔바른고딕"/>
                <a:cs typeface="나눔바른고딕"/>
              </a:rPr>
              <a:t>현장</a:t>
            </a:r>
          </a:p>
        </p:txBody>
      </p:sp>
      <p:sp>
        <p:nvSpPr>
          <p:cNvPr id="174" name="직사각형 173"/>
          <p:cNvSpPr/>
          <p:nvPr/>
        </p:nvSpPr>
        <p:spPr>
          <a:xfrm>
            <a:off x="3857623" y="2357431"/>
            <a:ext cx="57419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8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1G /10G</a:t>
            </a:r>
            <a:endParaRPr lang="ko-KR" altLang="en-US" sz="800" dirty="0"/>
          </a:p>
        </p:txBody>
      </p:sp>
      <p:sp>
        <p:nvSpPr>
          <p:cNvPr id="214" name="직사각형 258"/>
          <p:cNvSpPr>
            <a:spLocks noChangeArrowheads="1"/>
          </p:cNvSpPr>
          <p:nvPr/>
        </p:nvSpPr>
        <p:spPr bwMode="auto">
          <a:xfrm>
            <a:off x="6769018" y="5147346"/>
            <a:ext cx="2024062" cy="1006254"/>
          </a:xfrm>
          <a:prstGeom prst="rect">
            <a:avLst/>
          </a:prstGeom>
          <a:solidFill>
            <a:schemeClr val="bg1"/>
          </a:solidFill>
          <a:ln w="9525" algn="ctr">
            <a:noFill/>
            <a:round/>
            <a:headEnd/>
            <a:tailEnd/>
          </a:ln>
        </p:spPr>
        <p:txBody>
          <a:bodyPr lIns="82124" tIns="41061" rIns="82124" bIns="41061" anchor="ctr">
            <a:spAutoFit/>
          </a:bodyPr>
          <a:lstStyle/>
          <a:p>
            <a:pPr defTabSz="814296"/>
            <a:endParaRPr lang="en-US" altLang="ko-KR" sz="2000" dirty="0">
              <a:ea typeface="굴림" pitchFamily="50" charset="-127"/>
            </a:endParaRPr>
          </a:p>
          <a:p>
            <a:pPr defTabSz="814296"/>
            <a:endParaRPr lang="en-US" altLang="ko-KR" sz="2000" dirty="0">
              <a:ea typeface="굴림" pitchFamily="50" charset="-127"/>
            </a:endParaRPr>
          </a:p>
          <a:p>
            <a:pPr defTabSz="814296"/>
            <a:endParaRPr lang="ko-KR" altLang="en-US" sz="2000" dirty="0">
              <a:ea typeface="굴림" pitchFamily="50" charset="-127"/>
            </a:endParaRPr>
          </a:p>
        </p:txBody>
      </p:sp>
      <p:grpSp>
        <p:nvGrpSpPr>
          <p:cNvPr id="253" name="그룹 294"/>
          <p:cNvGrpSpPr>
            <a:grpSpLocks/>
          </p:cNvGrpSpPr>
          <p:nvPr/>
        </p:nvGrpSpPr>
        <p:grpSpPr bwMode="auto">
          <a:xfrm>
            <a:off x="7143771" y="5099998"/>
            <a:ext cx="1630363" cy="899381"/>
            <a:chOff x="6852138" y="1274254"/>
            <a:chExt cx="1804622" cy="1017480"/>
          </a:xfrm>
        </p:grpSpPr>
        <p:grpSp>
          <p:nvGrpSpPr>
            <p:cNvPr id="33" name="그룹 449"/>
            <p:cNvGrpSpPr>
              <a:grpSpLocks/>
            </p:cNvGrpSpPr>
            <p:nvPr/>
          </p:nvGrpSpPr>
          <p:grpSpPr bwMode="auto">
            <a:xfrm rot="-2831522">
              <a:off x="7982374" y="1427584"/>
              <a:ext cx="587548" cy="280887"/>
              <a:chOff x="274740" y="3211648"/>
              <a:chExt cx="1279929" cy="760105"/>
            </a:xfrm>
          </p:grpSpPr>
          <p:sp>
            <p:nvSpPr>
              <p:cNvPr id="244" name="Oval 17"/>
              <p:cNvSpPr>
                <a:spLocks noChangeArrowheads="1"/>
              </p:cNvSpPr>
              <p:nvPr/>
            </p:nvSpPr>
            <p:spPr bwMode="auto">
              <a:xfrm rot="3285031">
                <a:off x="649864" y="3066948"/>
                <a:ext cx="529681" cy="1279929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45" name="Line 18"/>
              <p:cNvSpPr>
                <a:spLocks noChangeShapeType="1"/>
              </p:cNvSpPr>
              <p:nvPr/>
            </p:nvSpPr>
            <p:spPr bwMode="auto">
              <a:xfrm rot="1395667">
                <a:off x="649034" y="3302999"/>
                <a:ext cx="681270" cy="2163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ko-KR" altLang="en-US"/>
              </a:p>
            </p:txBody>
          </p:sp>
          <p:sp>
            <p:nvSpPr>
              <p:cNvPr id="246" name="Line 19"/>
              <p:cNvSpPr>
                <a:spLocks noChangeShapeType="1"/>
              </p:cNvSpPr>
              <p:nvPr/>
            </p:nvSpPr>
            <p:spPr bwMode="auto">
              <a:xfrm rot="1395667">
                <a:off x="481791" y="3211648"/>
                <a:ext cx="357188" cy="69578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ko-KR" altLang="en-US"/>
              </a:p>
            </p:txBody>
          </p:sp>
        </p:grpSp>
        <p:pic>
          <p:nvPicPr>
            <p:cNvPr id="233" name="Picture 2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7744219" y="1405062"/>
              <a:ext cx="351107" cy="296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4" name="Picture 2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7744219" y="1725421"/>
              <a:ext cx="351107" cy="296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5" name="Group 8"/>
            <p:cNvGrpSpPr>
              <a:grpSpLocks/>
            </p:cNvGrpSpPr>
            <p:nvPr/>
          </p:nvGrpSpPr>
          <p:grpSpPr bwMode="auto">
            <a:xfrm>
              <a:off x="8235788" y="1704458"/>
              <a:ext cx="351109" cy="587276"/>
              <a:chOff x="5096" y="509"/>
              <a:chExt cx="492" cy="663"/>
            </a:xfrm>
          </p:grpSpPr>
          <p:pic>
            <p:nvPicPr>
              <p:cNvPr id="240" name="Picture 9" descr="방화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5256" y="740"/>
                <a:ext cx="318" cy="2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41" name="Oval 10"/>
              <p:cNvSpPr>
                <a:spLocks noChangeArrowheads="1"/>
              </p:cNvSpPr>
              <p:nvPr/>
            </p:nvSpPr>
            <p:spPr bwMode="auto">
              <a:xfrm rot="1889364">
                <a:off x="5225" y="509"/>
                <a:ext cx="363" cy="663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ko-KR" altLang="en-US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242" name="Line 11"/>
              <p:cNvSpPr>
                <a:spLocks noChangeShapeType="1"/>
              </p:cNvSpPr>
              <p:nvPr/>
            </p:nvSpPr>
            <p:spPr bwMode="auto">
              <a:xfrm>
                <a:off x="5143" y="605"/>
                <a:ext cx="408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ko-KR" altLang="en-US"/>
              </a:p>
            </p:txBody>
          </p:sp>
          <p:sp>
            <p:nvSpPr>
              <p:cNvPr id="243" name="Line 12"/>
              <p:cNvSpPr>
                <a:spLocks noChangeShapeType="1"/>
              </p:cNvSpPr>
              <p:nvPr/>
            </p:nvSpPr>
            <p:spPr bwMode="auto">
              <a:xfrm>
                <a:off x="5096" y="621"/>
                <a:ext cx="205" cy="41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ko-KR" altLang="en-US"/>
              </a:p>
            </p:txBody>
          </p:sp>
        </p:grpSp>
        <p:pic>
          <p:nvPicPr>
            <p:cNvPr id="236" name="Picture 3" descr="C:\Documents and Settings\권강일\Local Settings\Temporary Internet Files\Content.IE5\SRMK91FP\MC900388754[1].wmf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8305990" y="1469134"/>
              <a:ext cx="350770" cy="2857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237" name="꺾인 연결선 300"/>
            <p:cNvCxnSpPr>
              <a:cxnSpLocks noChangeShapeType="1"/>
            </p:cNvCxnSpPr>
            <p:nvPr/>
          </p:nvCxnSpPr>
          <p:spPr bwMode="auto">
            <a:xfrm flipV="1">
              <a:off x="7467440" y="1553266"/>
              <a:ext cx="276779" cy="75249"/>
            </a:xfrm>
            <a:prstGeom prst="bentConnector3">
              <a:avLst>
                <a:gd name="adj1" fmla="val 50000"/>
              </a:avLst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38" name="꺾인 연결선 301"/>
            <p:cNvCxnSpPr>
              <a:cxnSpLocks noChangeShapeType="1"/>
            </p:cNvCxnSpPr>
            <p:nvPr/>
          </p:nvCxnSpPr>
          <p:spPr bwMode="auto">
            <a:xfrm>
              <a:off x="7517584" y="1689642"/>
              <a:ext cx="226635" cy="183983"/>
            </a:xfrm>
            <a:prstGeom prst="bentConnector3">
              <a:avLst>
                <a:gd name="adj1" fmla="val 50000"/>
              </a:avLst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pic>
          <p:nvPicPr>
            <p:cNvPr id="239" name="Picture 2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6852138" y="1542804"/>
              <a:ext cx="674077" cy="2234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47" name="직사각형 246"/>
          <p:cNvSpPr>
            <a:spLocks noChangeArrowheads="1"/>
          </p:cNvSpPr>
          <p:nvPr/>
        </p:nvSpPr>
        <p:spPr bwMode="auto">
          <a:xfrm>
            <a:off x="7215209" y="4286257"/>
            <a:ext cx="35670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200" dirty="0">
                <a:latin typeface="나눔바른고딕"/>
                <a:ea typeface="나눔바른고딕"/>
                <a:cs typeface="나눔바른고딕"/>
              </a:rPr>
              <a:t>RT</a:t>
            </a:r>
            <a:endParaRPr lang="ko-KR" altLang="en-US" sz="1200" dirty="0">
              <a:latin typeface="나눔바른고딕"/>
              <a:ea typeface="나눔바른고딕"/>
              <a:cs typeface="나눔바른고딕"/>
            </a:endParaRPr>
          </a:p>
        </p:txBody>
      </p:sp>
      <p:sp>
        <p:nvSpPr>
          <p:cNvPr id="249" name="직사각형 248"/>
          <p:cNvSpPr>
            <a:spLocks noChangeArrowheads="1"/>
          </p:cNvSpPr>
          <p:nvPr/>
        </p:nvSpPr>
        <p:spPr bwMode="auto">
          <a:xfrm>
            <a:off x="7237349" y="5093367"/>
            <a:ext cx="35670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200" dirty="0">
                <a:latin typeface="나눔바른고딕"/>
                <a:ea typeface="나눔바른고딕"/>
                <a:cs typeface="나눔바른고딕"/>
              </a:rPr>
              <a:t>RT</a:t>
            </a:r>
            <a:endParaRPr lang="ko-KR" altLang="en-US" sz="1200" dirty="0">
              <a:latin typeface="나눔바른고딕"/>
              <a:ea typeface="나눔바른고딕"/>
              <a:cs typeface="나눔바른고딕"/>
            </a:endParaRPr>
          </a:p>
        </p:txBody>
      </p:sp>
      <p:sp>
        <p:nvSpPr>
          <p:cNvPr id="250" name="자유형 249"/>
          <p:cNvSpPr/>
          <p:nvPr/>
        </p:nvSpPr>
        <p:spPr>
          <a:xfrm flipH="1" flipV="1">
            <a:off x="5918078" y="5330813"/>
            <a:ext cx="1284287" cy="160338"/>
          </a:xfrm>
          <a:custGeom>
            <a:avLst/>
            <a:gdLst>
              <a:gd name="connsiteX0" fmla="*/ 1439334 w 1439334"/>
              <a:gd name="connsiteY0" fmla="*/ 347133 h 347133"/>
              <a:gd name="connsiteX1" fmla="*/ 1092201 w 1439334"/>
              <a:gd name="connsiteY1" fmla="*/ 0 h 347133"/>
              <a:gd name="connsiteX2" fmla="*/ 0 w 1439334"/>
              <a:gd name="connsiteY2" fmla="*/ 0 h 347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39334" h="347133">
                <a:moveTo>
                  <a:pt x="1439334" y="347133"/>
                </a:moveTo>
                <a:lnTo>
                  <a:pt x="1092201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E7535F"/>
            </a:solidFill>
            <a:prstDash val="sysDot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ko-KR" altLang="en-US" b="1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51" name="자유형 250"/>
          <p:cNvSpPr/>
          <p:nvPr/>
        </p:nvSpPr>
        <p:spPr>
          <a:xfrm flipH="1">
            <a:off x="5857887" y="4643447"/>
            <a:ext cx="1284287" cy="234953"/>
          </a:xfrm>
          <a:custGeom>
            <a:avLst/>
            <a:gdLst>
              <a:gd name="connsiteX0" fmla="*/ 1439334 w 1439334"/>
              <a:gd name="connsiteY0" fmla="*/ 347133 h 347133"/>
              <a:gd name="connsiteX1" fmla="*/ 1092201 w 1439334"/>
              <a:gd name="connsiteY1" fmla="*/ 0 h 347133"/>
              <a:gd name="connsiteX2" fmla="*/ 0 w 1439334"/>
              <a:gd name="connsiteY2" fmla="*/ 0 h 347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39334" h="347133">
                <a:moveTo>
                  <a:pt x="1439334" y="347133"/>
                </a:moveTo>
                <a:lnTo>
                  <a:pt x="1092201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E7535F"/>
            </a:solidFill>
            <a:prstDash val="sysDot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ko-KR" altLang="en-US" b="1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36" name="그룹 65"/>
          <p:cNvGrpSpPr>
            <a:grpSpLocks/>
          </p:cNvGrpSpPr>
          <p:nvPr/>
        </p:nvGrpSpPr>
        <p:grpSpPr bwMode="auto">
          <a:xfrm>
            <a:off x="6447368" y="4587961"/>
            <a:ext cx="123825" cy="138112"/>
            <a:chOff x="6858016" y="2928934"/>
            <a:chExt cx="214314" cy="214314"/>
          </a:xfrm>
        </p:grpSpPr>
        <p:sp>
          <p:nvSpPr>
            <p:cNvPr id="254" name="타원 253"/>
            <p:cNvSpPr/>
            <p:nvPr/>
          </p:nvSpPr>
          <p:spPr>
            <a:xfrm>
              <a:off x="6858016" y="2928934"/>
              <a:ext cx="214314" cy="21431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ko-KR" altLang="en-US">
                <a:solidFill>
                  <a:srgbClr val="FFFFFF"/>
                </a:solidFill>
                <a:ea typeface="굴림" pitchFamily="50" charset="-127"/>
              </a:endParaRPr>
            </a:p>
          </p:txBody>
        </p:sp>
        <p:cxnSp>
          <p:nvCxnSpPr>
            <p:cNvPr id="255" name="직선 화살표 연결선 254"/>
            <p:cNvCxnSpPr/>
            <p:nvPr/>
          </p:nvCxnSpPr>
          <p:spPr>
            <a:xfrm rot="16200000" flipH="1">
              <a:off x="6884023" y="2993503"/>
              <a:ext cx="165046" cy="8517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그룹 65"/>
          <p:cNvGrpSpPr>
            <a:grpSpLocks/>
          </p:cNvGrpSpPr>
          <p:nvPr/>
        </p:nvGrpSpPr>
        <p:grpSpPr bwMode="auto">
          <a:xfrm>
            <a:off x="6456892" y="5409901"/>
            <a:ext cx="123825" cy="138112"/>
            <a:chOff x="6858016" y="2928934"/>
            <a:chExt cx="214314" cy="214314"/>
          </a:xfrm>
        </p:grpSpPr>
        <p:sp>
          <p:nvSpPr>
            <p:cNvPr id="257" name="타원 256"/>
            <p:cNvSpPr/>
            <p:nvPr/>
          </p:nvSpPr>
          <p:spPr>
            <a:xfrm>
              <a:off x="6858016" y="2928934"/>
              <a:ext cx="214314" cy="21431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ko-KR" altLang="en-US">
                <a:solidFill>
                  <a:srgbClr val="FFFFFF"/>
                </a:solidFill>
                <a:ea typeface="굴림" pitchFamily="50" charset="-127"/>
              </a:endParaRPr>
            </a:p>
          </p:txBody>
        </p:sp>
        <p:cxnSp>
          <p:nvCxnSpPr>
            <p:cNvPr id="258" name="직선 화살표 연결선 257"/>
            <p:cNvCxnSpPr/>
            <p:nvPr/>
          </p:nvCxnSpPr>
          <p:spPr>
            <a:xfrm rot="16200000" flipH="1">
              <a:off x="6884023" y="2993503"/>
              <a:ext cx="165046" cy="8517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9" name="직사각형 258"/>
          <p:cNvSpPr/>
          <p:nvPr/>
        </p:nvSpPr>
        <p:spPr>
          <a:xfrm>
            <a:off x="6348988" y="2080644"/>
            <a:ext cx="48442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8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100M</a:t>
            </a:r>
            <a:r>
              <a:rPr lang="en-US" altLang="ko-KR" sz="8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endParaRPr lang="ko-KR" altLang="en-US" sz="800" dirty="0"/>
          </a:p>
        </p:txBody>
      </p:sp>
      <p:sp>
        <p:nvSpPr>
          <p:cNvPr id="260" name="직사각형 259"/>
          <p:cNvSpPr/>
          <p:nvPr/>
        </p:nvSpPr>
        <p:spPr>
          <a:xfrm>
            <a:off x="6366342" y="2816597"/>
            <a:ext cx="48442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800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100M</a:t>
            </a:r>
            <a:r>
              <a:rPr lang="en-US" altLang="ko-KR" sz="8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 </a:t>
            </a:r>
            <a:endParaRPr lang="ko-KR" altLang="en-US" sz="800" dirty="0"/>
          </a:p>
        </p:txBody>
      </p:sp>
      <p:sp>
        <p:nvSpPr>
          <p:cNvPr id="261" name="직사각형 260"/>
          <p:cNvSpPr/>
          <p:nvPr/>
        </p:nvSpPr>
        <p:spPr>
          <a:xfrm>
            <a:off x="6347854" y="4716555"/>
            <a:ext cx="48442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8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100M </a:t>
            </a:r>
            <a:endParaRPr lang="ko-KR" altLang="en-US" sz="800" dirty="0"/>
          </a:p>
        </p:txBody>
      </p:sp>
      <p:sp>
        <p:nvSpPr>
          <p:cNvPr id="262" name="직사각형 261"/>
          <p:cNvSpPr/>
          <p:nvPr/>
        </p:nvSpPr>
        <p:spPr>
          <a:xfrm>
            <a:off x="6366606" y="5553883"/>
            <a:ext cx="44755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8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100M</a:t>
            </a:r>
            <a:endParaRPr lang="ko-KR" altLang="en-US" sz="800" dirty="0"/>
          </a:p>
        </p:txBody>
      </p:sp>
      <p:grpSp>
        <p:nvGrpSpPr>
          <p:cNvPr id="274" name="그룹 273"/>
          <p:cNvGrpSpPr/>
          <p:nvPr/>
        </p:nvGrpSpPr>
        <p:grpSpPr>
          <a:xfrm>
            <a:off x="2786053" y="4429133"/>
            <a:ext cx="1571636" cy="1467919"/>
            <a:chOff x="2714612" y="4000504"/>
            <a:chExt cx="1571636" cy="1467919"/>
          </a:xfrm>
        </p:grpSpPr>
        <p:sp>
          <p:nvSpPr>
            <p:cNvPr id="197" name="직사각형 196"/>
            <p:cNvSpPr/>
            <p:nvPr/>
          </p:nvSpPr>
          <p:spPr bwMode="auto">
            <a:xfrm>
              <a:off x="2714612" y="4000504"/>
              <a:ext cx="1571636" cy="1467919"/>
            </a:xfrm>
            <a:prstGeom prst="rect">
              <a:avLst/>
            </a:prstGeom>
            <a:noFill/>
            <a:ln w="952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square" lIns="82124" tIns="41061" rIns="82124" bIns="41061" anchor="ctr">
              <a:spAutoFit/>
            </a:bodyPr>
            <a:lstStyle/>
            <a:p>
              <a:pPr defTabSz="814296">
                <a:defRPr/>
              </a:pPr>
              <a:endParaRPr lang="en-US" altLang="ko-KR" dirty="0">
                <a:ea typeface="굴림" pitchFamily="50" charset="-127"/>
              </a:endParaRPr>
            </a:p>
            <a:p>
              <a:pPr defTabSz="814296">
                <a:defRPr/>
              </a:pPr>
              <a:endParaRPr lang="en-US" altLang="ko-KR" dirty="0">
                <a:ea typeface="굴림" pitchFamily="50" charset="-127"/>
              </a:endParaRPr>
            </a:p>
            <a:p>
              <a:pPr defTabSz="814296">
                <a:defRPr/>
              </a:pPr>
              <a:endParaRPr lang="en-US" altLang="ko-KR" dirty="0">
                <a:ea typeface="굴림" pitchFamily="50" charset="-127"/>
              </a:endParaRPr>
            </a:p>
            <a:p>
              <a:pPr defTabSz="814296">
                <a:defRPr/>
              </a:pPr>
              <a:endParaRPr lang="en-US" altLang="ko-KR" dirty="0">
                <a:ea typeface="굴림" pitchFamily="50" charset="-127"/>
              </a:endParaRPr>
            </a:p>
            <a:p>
              <a:pPr defTabSz="814296">
                <a:defRPr/>
              </a:pPr>
              <a:endParaRPr lang="en-US" altLang="ko-KR" dirty="0">
                <a:ea typeface="굴림" pitchFamily="50" charset="-127"/>
              </a:endParaRPr>
            </a:p>
          </p:txBody>
        </p:sp>
        <p:pic>
          <p:nvPicPr>
            <p:cNvPr id="189" name="Picture 2" descr="C:\Documents and Settings\권강일\바탕 화면\바탕화면정리\홈페이지\장비 사진(찰영)\WTLAN---2400-500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3009329" y="4178400"/>
              <a:ext cx="928694" cy="428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12" name="Picture 2" descr="C:\Documents and Settings\권강일\바탕 화면\바탕화면정리\홈페이지\장비 사진(찰영)\WTLAN---2400-500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000631" y="4572009"/>
            <a:ext cx="928694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13" name="꺾인 연결선 180"/>
          <p:cNvCxnSpPr>
            <a:cxnSpLocks noChangeShapeType="1"/>
            <a:endCxn id="302" idx="3"/>
          </p:cNvCxnSpPr>
          <p:nvPr/>
        </p:nvCxnSpPr>
        <p:spPr bwMode="auto">
          <a:xfrm rot="16200000" flipH="1">
            <a:off x="3240035" y="4623417"/>
            <a:ext cx="1133771" cy="405088"/>
          </a:xfrm>
          <a:prstGeom prst="bentConnector4">
            <a:avLst>
              <a:gd name="adj1" fmla="val 23153"/>
              <a:gd name="adj2" fmla="val 136515"/>
            </a:avLst>
          </a:prstGeom>
          <a:noFill/>
          <a:ln w="12700" algn="ctr">
            <a:solidFill>
              <a:srgbClr val="FF0000"/>
            </a:solidFill>
            <a:prstDash val="sysDot"/>
            <a:round/>
            <a:headEnd/>
            <a:tailEnd/>
          </a:ln>
        </p:spPr>
      </p:cxnSp>
      <p:grpSp>
        <p:nvGrpSpPr>
          <p:cNvPr id="273" name="그룹 272"/>
          <p:cNvGrpSpPr/>
          <p:nvPr/>
        </p:nvGrpSpPr>
        <p:grpSpPr>
          <a:xfrm>
            <a:off x="4643441" y="4429133"/>
            <a:ext cx="1571636" cy="1467919"/>
            <a:chOff x="3428992" y="5214950"/>
            <a:chExt cx="1571636" cy="1467919"/>
          </a:xfrm>
        </p:grpSpPr>
        <p:pic>
          <p:nvPicPr>
            <p:cNvPr id="270" name="Picture 2" descr="C:\Documents and Settings\권강일\바탕 화면\바탕화면정리\홈페이지\장비 사진(찰영)\WTLAN---2400-500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3786182" y="5929330"/>
              <a:ext cx="928694" cy="4286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1" name="직사각형 270"/>
            <p:cNvSpPr/>
            <p:nvPr/>
          </p:nvSpPr>
          <p:spPr bwMode="auto">
            <a:xfrm>
              <a:off x="3428992" y="5214950"/>
              <a:ext cx="1571636" cy="1467919"/>
            </a:xfrm>
            <a:prstGeom prst="rect">
              <a:avLst/>
            </a:prstGeom>
            <a:noFill/>
            <a:ln w="952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square" lIns="82124" tIns="41061" rIns="82124" bIns="41061" anchor="ctr">
              <a:spAutoFit/>
            </a:bodyPr>
            <a:lstStyle/>
            <a:p>
              <a:pPr defTabSz="814296">
                <a:defRPr/>
              </a:pPr>
              <a:endParaRPr lang="en-US" altLang="ko-KR" dirty="0">
                <a:ea typeface="굴림" pitchFamily="50" charset="-127"/>
              </a:endParaRPr>
            </a:p>
            <a:p>
              <a:pPr defTabSz="814296">
                <a:defRPr/>
              </a:pPr>
              <a:endParaRPr lang="en-US" altLang="ko-KR" dirty="0">
                <a:ea typeface="굴림" pitchFamily="50" charset="-127"/>
              </a:endParaRPr>
            </a:p>
            <a:p>
              <a:pPr defTabSz="814296">
                <a:defRPr/>
              </a:pPr>
              <a:endParaRPr lang="en-US" altLang="ko-KR" dirty="0">
                <a:ea typeface="굴림" pitchFamily="50" charset="-127"/>
              </a:endParaRPr>
            </a:p>
            <a:p>
              <a:pPr defTabSz="814296">
                <a:defRPr/>
              </a:pPr>
              <a:endParaRPr lang="en-US" altLang="ko-KR" dirty="0">
                <a:ea typeface="굴림" pitchFamily="50" charset="-127"/>
              </a:endParaRPr>
            </a:p>
            <a:p>
              <a:pPr defTabSz="814296">
                <a:defRPr/>
              </a:pPr>
              <a:endParaRPr lang="ko-KR" altLang="en-US" dirty="0">
                <a:ea typeface="굴림" pitchFamily="50" charset="-127"/>
              </a:endParaRPr>
            </a:p>
          </p:txBody>
        </p:sp>
      </p:grpSp>
      <p:grpSp>
        <p:nvGrpSpPr>
          <p:cNvPr id="275" name="그룹 294"/>
          <p:cNvGrpSpPr>
            <a:grpSpLocks/>
          </p:cNvGrpSpPr>
          <p:nvPr/>
        </p:nvGrpSpPr>
        <p:grpSpPr bwMode="auto">
          <a:xfrm>
            <a:off x="7143771" y="4314176"/>
            <a:ext cx="1630363" cy="899382"/>
            <a:chOff x="6852138" y="1274252"/>
            <a:chExt cx="1804622" cy="1017482"/>
          </a:xfrm>
        </p:grpSpPr>
        <p:grpSp>
          <p:nvGrpSpPr>
            <p:cNvPr id="276" name="그룹 449"/>
            <p:cNvGrpSpPr>
              <a:grpSpLocks/>
            </p:cNvGrpSpPr>
            <p:nvPr/>
          </p:nvGrpSpPr>
          <p:grpSpPr bwMode="auto">
            <a:xfrm rot="-2831522">
              <a:off x="7982374" y="1427582"/>
              <a:ext cx="587548" cy="280887"/>
              <a:chOff x="274740" y="3211648"/>
              <a:chExt cx="1279929" cy="760105"/>
            </a:xfrm>
          </p:grpSpPr>
          <p:sp>
            <p:nvSpPr>
              <p:cNvPr id="288" name="Oval 17"/>
              <p:cNvSpPr>
                <a:spLocks noChangeArrowheads="1"/>
              </p:cNvSpPr>
              <p:nvPr/>
            </p:nvSpPr>
            <p:spPr bwMode="auto">
              <a:xfrm rot="3285031">
                <a:off x="649864" y="3066948"/>
                <a:ext cx="529681" cy="1279929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89" name="Line 18"/>
              <p:cNvSpPr>
                <a:spLocks noChangeShapeType="1"/>
              </p:cNvSpPr>
              <p:nvPr/>
            </p:nvSpPr>
            <p:spPr bwMode="auto">
              <a:xfrm rot="1395667">
                <a:off x="649034" y="3302999"/>
                <a:ext cx="681270" cy="2163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ko-KR" altLang="en-US"/>
              </a:p>
            </p:txBody>
          </p:sp>
          <p:sp>
            <p:nvSpPr>
              <p:cNvPr id="290" name="Line 19"/>
              <p:cNvSpPr>
                <a:spLocks noChangeShapeType="1"/>
              </p:cNvSpPr>
              <p:nvPr/>
            </p:nvSpPr>
            <p:spPr bwMode="auto">
              <a:xfrm rot="1395667">
                <a:off x="481791" y="3211648"/>
                <a:ext cx="357188" cy="69578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ko-KR" altLang="en-US"/>
              </a:p>
            </p:txBody>
          </p:sp>
        </p:grpSp>
        <p:pic>
          <p:nvPicPr>
            <p:cNvPr id="277" name="Picture 2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7744219" y="1405062"/>
              <a:ext cx="351107" cy="296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8" name="Picture 2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7744219" y="1725421"/>
              <a:ext cx="351107" cy="296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79" name="Group 8"/>
            <p:cNvGrpSpPr>
              <a:grpSpLocks/>
            </p:cNvGrpSpPr>
            <p:nvPr/>
          </p:nvGrpSpPr>
          <p:grpSpPr bwMode="auto">
            <a:xfrm>
              <a:off x="8235788" y="1704458"/>
              <a:ext cx="351109" cy="587276"/>
              <a:chOff x="5096" y="509"/>
              <a:chExt cx="492" cy="663"/>
            </a:xfrm>
          </p:grpSpPr>
          <p:pic>
            <p:nvPicPr>
              <p:cNvPr id="284" name="Picture 9" descr="방화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5256" y="740"/>
                <a:ext cx="318" cy="2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85" name="Oval 10"/>
              <p:cNvSpPr>
                <a:spLocks noChangeArrowheads="1"/>
              </p:cNvSpPr>
              <p:nvPr/>
            </p:nvSpPr>
            <p:spPr bwMode="auto">
              <a:xfrm rot="1889364">
                <a:off x="5225" y="509"/>
                <a:ext cx="363" cy="663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ko-KR" altLang="en-US">
                  <a:latin typeface="맑은 고딕" pitchFamily="50" charset="-127"/>
                  <a:ea typeface="맑은 고딕" pitchFamily="50" charset="-127"/>
                </a:endParaRPr>
              </a:p>
            </p:txBody>
          </p:sp>
          <p:sp>
            <p:nvSpPr>
              <p:cNvPr id="286" name="Line 11"/>
              <p:cNvSpPr>
                <a:spLocks noChangeShapeType="1"/>
              </p:cNvSpPr>
              <p:nvPr/>
            </p:nvSpPr>
            <p:spPr bwMode="auto">
              <a:xfrm>
                <a:off x="5143" y="605"/>
                <a:ext cx="408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ko-KR" altLang="en-US"/>
              </a:p>
            </p:txBody>
          </p:sp>
          <p:sp>
            <p:nvSpPr>
              <p:cNvPr id="287" name="Line 12"/>
              <p:cNvSpPr>
                <a:spLocks noChangeShapeType="1"/>
              </p:cNvSpPr>
              <p:nvPr/>
            </p:nvSpPr>
            <p:spPr bwMode="auto">
              <a:xfrm>
                <a:off x="5096" y="621"/>
                <a:ext cx="205" cy="41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ko-KR" altLang="en-US"/>
              </a:p>
            </p:txBody>
          </p:sp>
        </p:grpSp>
        <p:pic>
          <p:nvPicPr>
            <p:cNvPr id="280" name="Picture 3" descr="C:\Documents and Settings\권강일\Local Settings\Temporary Internet Files\Content.IE5\SRMK91FP\MC900388754[1].wmf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8305990" y="1469134"/>
              <a:ext cx="350770" cy="2857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281" name="꺾인 연결선 300"/>
            <p:cNvCxnSpPr>
              <a:cxnSpLocks noChangeShapeType="1"/>
            </p:cNvCxnSpPr>
            <p:nvPr/>
          </p:nvCxnSpPr>
          <p:spPr bwMode="auto">
            <a:xfrm flipV="1">
              <a:off x="7467440" y="1553266"/>
              <a:ext cx="276779" cy="75249"/>
            </a:xfrm>
            <a:prstGeom prst="bentConnector3">
              <a:avLst>
                <a:gd name="adj1" fmla="val 50000"/>
              </a:avLst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82" name="꺾인 연결선 301"/>
            <p:cNvCxnSpPr>
              <a:cxnSpLocks noChangeShapeType="1"/>
            </p:cNvCxnSpPr>
            <p:nvPr/>
          </p:nvCxnSpPr>
          <p:spPr bwMode="auto">
            <a:xfrm>
              <a:off x="7517584" y="1689642"/>
              <a:ext cx="226635" cy="183983"/>
            </a:xfrm>
            <a:prstGeom prst="bentConnector3">
              <a:avLst>
                <a:gd name="adj1" fmla="val 50000"/>
              </a:avLst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pic>
          <p:nvPicPr>
            <p:cNvPr id="283" name="Picture 2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6852138" y="1542804"/>
              <a:ext cx="674077" cy="2234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92" name="자유형 291"/>
          <p:cNvSpPr/>
          <p:nvPr/>
        </p:nvSpPr>
        <p:spPr>
          <a:xfrm flipV="1">
            <a:off x="2071673" y="5357827"/>
            <a:ext cx="1061140" cy="111059"/>
          </a:xfrm>
          <a:custGeom>
            <a:avLst/>
            <a:gdLst>
              <a:gd name="connsiteX0" fmla="*/ 1439334 w 1439334"/>
              <a:gd name="connsiteY0" fmla="*/ 347133 h 347133"/>
              <a:gd name="connsiteX1" fmla="*/ 1092201 w 1439334"/>
              <a:gd name="connsiteY1" fmla="*/ 0 h 347133"/>
              <a:gd name="connsiteX2" fmla="*/ 0 w 1439334"/>
              <a:gd name="connsiteY2" fmla="*/ 0 h 347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39334" h="347133">
                <a:moveTo>
                  <a:pt x="1439334" y="347133"/>
                </a:moveTo>
                <a:lnTo>
                  <a:pt x="1092201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rgbClr val="E7535F"/>
            </a:solidFill>
            <a:prstDash val="sysDot"/>
            <a:tailEnd type="oval" w="sm" len="sm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ko-KR" altLang="en-US" b="1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pic>
        <p:nvPicPr>
          <p:cNvPr id="302" name="Picture 2" descr="C:\Documents and Settings\권강일\바탕 화면\바탕화면정리\홈페이지\장비 사진(찰영)\WTLAN---2400-500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080770" y="5178533"/>
            <a:ext cx="928694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3" name="직사각형 302"/>
          <p:cNvSpPr/>
          <p:nvPr/>
        </p:nvSpPr>
        <p:spPr bwMode="auto">
          <a:xfrm>
            <a:off x="214285" y="4214819"/>
            <a:ext cx="2085975" cy="1744917"/>
          </a:xfrm>
          <a:prstGeom prst="rect">
            <a:avLst/>
          </a:prstGeom>
          <a:noFill/>
          <a:ln w="9525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82124" tIns="41061" rIns="82124" bIns="41061" anchor="ctr">
            <a:spAutoFit/>
          </a:bodyPr>
          <a:lstStyle/>
          <a:p>
            <a:pPr defTabSz="814296">
              <a:defRPr/>
            </a:pPr>
            <a:endParaRPr lang="en-US" altLang="ko-KR" dirty="0">
              <a:ea typeface="굴림" pitchFamily="50" charset="-127"/>
            </a:endParaRPr>
          </a:p>
          <a:p>
            <a:pPr defTabSz="814296">
              <a:defRPr/>
            </a:pPr>
            <a:endParaRPr lang="en-US" altLang="ko-KR" dirty="0">
              <a:ea typeface="굴림" pitchFamily="50" charset="-127"/>
            </a:endParaRPr>
          </a:p>
          <a:p>
            <a:pPr defTabSz="814296">
              <a:defRPr/>
            </a:pPr>
            <a:endParaRPr lang="en-US" altLang="ko-KR" dirty="0">
              <a:ea typeface="굴림" pitchFamily="50" charset="-127"/>
            </a:endParaRPr>
          </a:p>
          <a:p>
            <a:pPr defTabSz="814296">
              <a:defRPr/>
            </a:pPr>
            <a:endParaRPr lang="en-US" altLang="ko-KR" dirty="0">
              <a:ea typeface="굴림" pitchFamily="50" charset="-127"/>
            </a:endParaRPr>
          </a:p>
          <a:p>
            <a:pPr defTabSz="814296">
              <a:defRPr/>
            </a:pPr>
            <a:endParaRPr lang="en-US" altLang="ko-KR" dirty="0">
              <a:ea typeface="굴림" pitchFamily="50" charset="-127"/>
            </a:endParaRPr>
          </a:p>
          <a:p>
            <a:pPr defTabSz="814296">
              <a:defRPr/>
            </a:pPr>
            <a:endParaRPr lang="en-US" altLang="ko-KR" dirty="0">
              <a:ea typeface="굴림" pitchFamily="50" charset="-127"/>
            </a:endParaRPr>
          </a:p>
        </p:txBody>
      </p:sp>
      <p:grpSp>
        <p:nvGrpSpPr>
          <p:cNvPr id="306" name="그룹 305"/>
          <p:cNvGrpSpPr/>
          <p:nvPr/>
        </p:nvGrpSpPr>
        <p:grpSpPr>
          <a:xfrm>
            <a:off x="642913" y="4214819"/>
            <a:ext cx="1500392" cy="934332"/>
            <a:chOff x="608760" y="4062730"/>
            <a:chExt cx="1500392" cy="934332"/>
          </a:xfrm>
        </p:grpSpPr>
        <p:grpSp>
          <p:nvGrpSpPr>
            <p:cNvPr id="232" name="그룹 449"/>
            <p:cNvGrpSpPr>
              <a:grpSpLocks/>
            </p:cNvGrpSpPr>
            <p:nvPr/>
          </p:nvGrpSpPr>
          <p:grpSpPr bwMode="auto">
            <a:xfrm rot="8042475">
              <a:off x="481833" y="4260086"/>
              <a:ext cx="519351" cy="253765"/>
              <a:chOff x="274740" y="3211648"/>
              <a:chExt cx="1279929" cy="760105"/>
            </a:xfrm>
          </p:grpSpPr>
          <p:sp>
            <p:nvSpPr>
              <p:cNvPr id="228" name="Oval 17"/>
              <p:cNvSpPr>
                <a:spLocks noChangeArrowheads="1"/>
              </p:cNvSpPr>
              <p:nvPr/>
            </p:nvSpPr>
            <p:spPr bwMode="auto">
              <a:xfrm rot="3285031">
                <a:off x="649864" y="3066947"/>
                <a:ext cx="529682" cy="1279929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229" name="Line 18"/>
              <p:cNvSpPr>
                <a:spLocks noChangeShapeType="1"/>
              </p:cNvSpPr>
              <p:nvPr/>
            </p:nvSpPr>
            <p:spPr bwMode="auto">
              <a:xfrm rot="1395667">
                <a:off x="649034" y="3302999"/>
                <a:ext cx="681270" cy="2163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ko-KR" altLang="en-US"/>
              </a:p>
            </p:txBody>
          </p:sp>
          <p:sp>
            <p:nvSpPr>
              <p:cNvPr id="230" name="Line 19"/>
              <p:cNvSpPr>
                <a:spLocks noChangeShapeType="1"/>
              </p:cNvSpPr>
              <p:nvPr/>
            </p:nvSpPr>
            <p:spPr bwMode="auto">
              <a:xfrm rot="1395667">
                <a:off x="481791" y="3211648"/>
                <a:ext cx="357188" cy="69578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ko-KR" altLang="en-US"/>
              </a:p>
            </p:txBody>
          </p:sp>
        </p:grpSp>
        <p:pic>
          <p:nvPicPr>
            <p:cNvPr id="217" name="Picture 2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000100" y="4572008"/>
              <a:ext cx="317203" cy="262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8" name="Picture 2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000100" y="4143380"/>
              <a:ext cx="317203" cy="262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4" name="Picture 9" descr="방화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 rot="8134323">
              <a:off x="608760" y="4688009"/>
              <a:ext cx="205023" cy="190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" name="Oval 10"/>
            <p:cNvSpPr>
              <a:spLocks noChangeArrowheads="1"/>
            </p:cNvSpPr>
            <p:nvPr/>
          </p:nvSpPr>
          <p:spPr bwMode="auto">
            <a:xfrm rot="10023687">
              <a:off x="616887" y="4477711"/>
              <a:ext cx="234035" cy="51935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26" name="Line 11"/>
            <p:cNvSpPr>
              <a:spLocks noChangeShapeType="1"/>
            </p:cNvSpPr>
            <p:nvPr/>
          </p:nvSpPr>
          <p:spPr bwMode="auto">
            <a:xfrm rot="8134323">
              <a:off x="844563" y="4796768"/>
              <a:ext cx="263048" cy="712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ko-KR" altLang="en-US"/>
            </a:p>
          </p:txBody>
        </p:sp>
        <p:sp>
          <p:nvSpPr>
            <p:cNvPr id="227" name="Line 12"/>
            <p:cNvSpPr>
              <a:spLocks noChangeShapeType="1"/>
            </p:cNvSpPr>
            <p:nvPr/>
          </p:nvSpPr>
          <p:spPr bwMode="auto">
            <a:xfrm rot="8134323">
              <a:off x="881446" y="4428613"/>
              <a:ext cx="132169" cy="32728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ko-KR" altLang="en-US"/>
            </a:p>
          </p:txBody>
        </p:sp>
        <p:pic>
          <p:nvPicPr>
            <p:cNvPr id="220" name="Picture 3" descr="C:\Documents and Settings\권강일\Local Settings\Temporary Internet Files\Content.IE5\SRMK91FP\MC900388754[1].wmf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642910" y="4214818"/>
              <a:ext cx="316899" cy="252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221" name="꺾인 연결선 268"/>
            <p:cNvCxnSpPr>
              <a:cxnSpLocks noChangeShapeType="1"/>
            </p:cNvCxnSpPr>
            <p:nvPr/>
          </p:nvCxnSpPr>
          <p:spPr bwMode="auto">
            <a:xfrm flipV="1">
              <a:off x="1285852" y="4572008"/>
              <a:ext cx="250052" cy="66515"/>
            </a:xfrm>
            <a:prstGeom prst="bentConnector3">
              <a:avLst>
                <a:gd name="adj1" fmla="val 50000"/>
              </a:avLst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222" name="꺾인 연결선 269"/>
            <p:cNvCxnSpPr>
              <a:cxnSpLocks noChangeShapeType="1"/>
            </p:cNvCxnSpPr>
            <p:nvPr/>
          </p:nvCxnSpPr>
          <p:spPr bwMode="auto">
            <a:xfrm>
              <a:off x="1285852" y="4258827"/>
              <a:ext cx="204750" cy="162628"/>
            </a:xfrm>
            <a:prstGeom prst="bentConnector3">
              <a:avLst>
                <a:gd name="adj1" fmla="val 50000"/>
              </a:avLst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pic>
          <p:nvPicPr>
            <p:cNvPr id="223" name="Picture 2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1500166" y="4401703"/>
              <a:ext cx="608986" cy="197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4" name="Line 11"/>
            <p:cNvSpPr>
              <a:spLocks noChangeShapeType="1"/>
            </p:cNvSpPr>
            <p:nvPr/>
          </p:nvSpPr>
          <p:spPr bwMode="auto">
            <a:xfrm rot="8134323">
              <a:off x="777351" y="4430885"/>
              <a:ext cx="263048" cy="712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ko-KR" altLang="en-US"/>
            </a:p>
          </p:txBody>
        </p:sp>
        <p:sp>
          <p:nvSpPr>
            <p:cNvPr id="305" name="Line 12"/>
            <p:cNvSpPr>
              <a:spLocks noChangeShapeType="1"/>
            </p:cNvSpPr>
            <p:nvPr/>
          </p:nvSpPr>
          <p:spPr bwMode="auto">
            <a:xfrm rot="8134323">
              <a:off x="814234" y="4062730"/>
              <a:ext cx="132169" cy="32728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ko-KR" altLang="en-US"/>
            </a:p>
          </p:txBody>
        </p:sp>
      </p:grpSp>
      <p:sp>
        <p:nvSpPr>
          <p:cNvPr id="307" name="직사각형 306"/>
          <p:cNvSpPr>
            <a:spLocks noChangeArrowheads="1"/>
          </p:cNvSpPr>
          <p:nvPr/>
        </p:nvSpPr>
        <p:spPr bwMode="auto">
          <a:xfrm>
            <a:off x="3000367" y="5572141"/>
            <a:ext cx="1027845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100" dirty="0">
                <a:latin typeface="나눔바른고딕"/>
                <a:ea typeface="나눔바른고딕"/>
                <a:cs typeface="나눔바른고딕"/>
              </a:rPr>
              <a:t>WTLAN-2400</a:t>
            </a:r>
            <a:endParaRPr lang="ko-KR" altLang="en-US" sz="1100" dirty="0">
              <a:latin typeface="나눔바른고딕"/>
              <a:ea typeface="나눔바른고딕"/>
              <a:cs typeface="나눔바른고딕"/>
            </a:endParaRPr>
          </a:p>
        </p:txBody>
      </p:sp>
      <p:grpSp>
        <p:nvGrpSpPr>
          <p:cNvPr id="308" name="그룹 307"/>
          <p:cNvGrpSpPr/>
          <p:nvPr/>
        </p:nvGrpSpPr>
        <p:grpSpPr>
          <a:xfrm>
            <a:off x="677063" y="5009849"/>
            <a:ext cx="1500392" cy="934332"/>
            <a:chOff x="608760" y="4062730"/>
            <a:chExt cx="1500392" cy="934332"/>
          </a:xfrm>
        </p:grpSpPr>
        <p:grpSp>
          <p:nvGrpSpPr>
            <p:cNvPr id="309" name="그룹 449"/>
            <p:cNvGrpSpPr>
              <a:grpSpLocks/>
            </p:cNvGrpSpPr>
            <p:nvPr/>
          </p:nvGrpSpPr>
          <p:grpSpPr bwMode="auto">
            <a:xfrm rot="8042475">
              <a:off x="481829" y="4260085"/>
              <a:ext cx="519351" cy="253765"/>
              <a:chOff x="274742" y="3211648"/>
              <a:chExt cx="1279929" cy="760102"/>
            </a:xfrm>
          </p:grpSpPr>
          <p:sp>
            <p:nvSpPr>
              <p:cNvPr id="322" name="Oval 17"/>
              <p:cNvSpPr>
                <a:spLocks noChangeArrowheads="1"/>
              </p:cNvSpPr>
              <p:nvPr/>
            </p:nvSpPr>
            <p:spPr bwMode="auto">
              <a:xfrm rot="3285031">
                <a:off x="649867" y="3066945"/>
                <a:ext cx="529680" cy="1279929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 anchor="ctr">
                <a:spAutoFit/>
              </a:bodyPr>
              <a:lstStyle/>
              <a:p>
                <a:endParaRPr lang="ko-KR" altLang="en-US">
                  <a:ea typeface="굴림" pitchFamily="50" charset="-127"/>
                </a:endParaRPr>
              </a:p>
            </p:txBody>
          </p:sp>
          <p:sp>
            <p:nvSpPr>
              <p:cNvPr id="323" name="Line 18"/>
              <p:cNvSpPr>
                <a:spLocks noChangeShapeType="1"/>
              </p:cNvSpPr>
              <p:nvPr/>
            </p:nvSpPr>
            <p:spPr bwMode="auto">
              <a:xfrm rot="1395667">
                <a:off x="649034" y="3302999"/>
                <a:ext cx="681270" cy="2163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ko-KR" altLang="en-US"/>
              </a:p>
            </p:txBody>
          </p:sp>
          <p:sp>
            <p:nvSpPr>
              <p:cNvPr id="324" name="Line 19"/>
              <p:cNvSpPr>
                <a:spLocks noChangeShapeType="1"/>
              </p:cNvSpPr>
              <p:nvPr/>
            </p:nvSpPr>
            <p:spPr bwMode="auto">
              <a:xfrm rot="1395667">
                <a:off x="481791" y="3211648"/>
                <a:ext cx="357188" cy="69578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ko-KR" altLang="en-US"/>
              </a:p>
            </p:txBody>
          </p:sp>
        </p:grpSp>
        <p:pic>
          <p:nvPicPr>
            <p:cNvPr id="310" name="Picture 2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000100" y="4572008"/>
              <a:ext cx="317203" cy="262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1" name="Picture 2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000100" y="4143380"/>
              <a:ext cx="317203" cy="262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2" name="Picture 9" descr="방화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 rot="8134323">
              <a:off x="608760" y="4688009"/>
              <a:ext cx="205023" cy="1902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3" name="Oval 10"/>
            <p:cNvSpPr>
              <a:spLocks noChangeArrowheads="1"/>
            </p:cNvSpPr>
            <p:nvPr/>
          </p:nvSpPr>
          <p:spPr bwMode="auto">
            <a:xfrm rot="10023687">
              <a:off x="616887" y="4477711"/>
              <a:ext cx="234035" cy="51935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ko-KR" altLang="en-US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14" name="Line 11"/>
            <p:cNvSpPr>
              <a:spLocks noChangeShapeType="1"/>
            </p:cNvSpPr>
            <p:nvPr/>
          </p:nvSpPr>
          <p:spPr bwMode="auto">
            <a:xfrm rot="8134323">
              <a:off x="844563" y="4796768"/>
              <a:ext cx="263048" cy="712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ko-KR" altLang="en-US"/>
            </a:p>
          </p:txBody>
        </p:sp>
        <p:sp>
          <p:nvSpPr>
            <p:cNvPr id="315" name="Line 12"/>
            <p:cNvSpPr>
              <a:spLocks noChangeShapeType="1"/>
            </p:cNvSpPr>
            <p:nvPr/>
          </p:nvSpPr>
          <p:spPr bwMode="auto">
            <a:xfrm rot="8134323">
              <a:off x="881446" y="4428613"/>
              <a:ext cx="132169" cy="32728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ko-KR" altLang="en-US"/>
            </a:p>
          </p:txBody>
        </p:sp>
        <p:pic>
          <p:nvPicPr>
            <p:cNvPr id="316" name="Picture 3" descr="C:\Documents and Settings\권강일\Local Settings\Temporary Internet Files\Content.IE5\SRMK91FP\MC900388754[1].wmf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642910" y="4214818"/>
              <a:ext cx="316899" cy="2526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317" name="꺾인 연결선 268"/>
            <p:cNvCxnSpPr>
              <a:cxnSpLocks noChangeShapeType="1"/>
            </p:cNvCxnSpPr>
            <p:nvPr/>
          </p:nvCxnSpPr>
          <p:spPr bwMode="auto">
            <a:xfrm flipV="1">
              <a:off x="1285852" y="4572008"/>
              <a:ext cx="250052" cy="66515"/>
            </a:xfrm>
            <a:prstGeom prst="bentConnector3">
              <a:avLst>
                <a:gd name="adj1" fmla="val 50000"/>
              </a:avLst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cxnSp>
          <p:nvCxnSpPr>
            <p:cNvPr id="318" name="꺾인 연결선 269"/>
            <p:cNvCxnSpPr>
              <a:cxnSpLocks noChangeShapeType="1"/>
            </p:cNvCxnSpPr>
            <p:nvPr/>
          </p:nvCxnSpPr>
          <p:spPr bwMode="auto">
            <a:xfrm>
              <a:off x="1285852" y="4258827"/>
              <a:ext cx="204750" cy="162628"/>
            </a:xfrm>
            <a:prstGeom prst="bentConnector3">
              <a:avLst>
                <a:gd name="adj1" fmla="val 50000"/>
              </a:avLst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</p:spPr>
        </p:cxnSp>
        <p:pic>
          <p:nvPicPr>
            <p:cNvPr id="319" name="Picture 2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1500166" y="4401703"/>
              <a:ext cx="608986" cy="197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0" name="Line 11"/>
            <p:cNvSpPr>
              <a:spLocks noChangeShapeType="1"/>
            </p:cNvSpPr>
            <p:nvPr/>
          </p:nvSpPr>
          <p:spPr bwMode="auto">
            <a:xfrm rot="8134323">
              <a:off x="777351" y="4430885"/>
              <a:ext cx="263048" cy="712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ko-KR" altLang="en-US"/>
            </a:p>
          </p:txBody>
        </p:sp>
        <p:sp>
          <p:nvSpPr>
            <p:cNvPr id="321" name="Line 12"/>
            <p:cNvSpPr>
              <a:spLocks noChangeShapeType="1"/>
            </p:cNvSpPr>
            <p:nvPr/>
          </p:nvSpPr>
          <p:spPr bwMode="auto">
            <a:xfrm rot="8134323">
              <a:off x="814234" y="4062730"/>
              <a:ext cx="132169" cy="32728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ko-KR" altLang="en-US"/>
            </a:p>
          </p:txBody>
        </p:sp>
      </p:grpSp>
      <p:pic>
        <p:nvPicPr>
          <p:cNvPr id="15" name="그림 5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500565" y="2071679"/>
            <a:ext cx="1465311" cy="642942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60" name="직사각형 359"/>
          <p:cNvSpPr>
            <a:spLocks noChangeArrowheads="1"/>
          </p:cNvSpPr>
          <p:nvPr/>
        </p:nvSpPr>
        <p:spPr bwMode="auto">
          <a:xfrm>
            <a:off x="3000367" y="3929067"/>
            <a:ext cx="1091966" cy="307777"/>
          </a:xfrm>
          <a:prstGeom prst="rect">
            <a:avLst/>
          </a:prstGeom>
          <a:solidFill>
            <a:schemeClr val="tx2">
              <a:lumMod val="75000"/>
              <a:alpha val="30000"/>
            </a:schemeClr>
          </a:solidFill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altLang="ko-KR" sz="1400" b="1" dirty="0">
                <a:latin typeface="나눔바른고딕"/>
                <a:ea typeface="나눔바른고딕"/>
                <a:cs typeface="나눔바른고딕"/>
              </a:rPr>
              <a:t>A </a:t>
            </a:r>
            <a:r>
              <a:rPr lang="ko-KR" altLang="en-US" sz="1400" b="1" dirty="0">
                <a:latin typeface="나눔바른고딕"/>
                <a:ea typeface="나눔바른고딕"/>
                <a:cs typeface="나눔바른고딕"/>
              </a:rPr>
              <a:t>분기국사</a:t>
            </a:r>
          </a:p>
        </p:txBody>
      </p:sp>
      <p:sp>
        <p:nvSpPr>
          <p:cNvPr id="361" name="직사각형 360"/>
          <p:cNvSpPr>
            <a:spLocks noChangeArrowheads="1"/>
          </p:cNvSpPr>
          <p:nvPr/>
        </p:nvSpPr>
        <p:spPr bwMode="auto">
          <a:xfrm>
            <a:off x="4857755" y="3929067"/>
            <a:ext cx="1079142" cy="307777"/>
          </a:xfrm>
          <a:prstGeom prst="rect">
            <a:avLst/>
          </a:prstGeom>
          <a:solidFill>
            <a:schemeClr val="tx2">
              <a:lumMod val="75000"/>
              <a:alpha val="30000"/>
            </a:schemeClr>
          </a:solidFill>
          <a:ln w="9525">
            <a:solidFill>
              <a:schemeClr val="tx1">
                <a:lumMod val="65000"/>
                <a:lumOff val="35000"/>
              </a:schemeClr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altLang="ko-KR" sz="1400" b="1" dirty="0">
                <a:latin typeface="나눔바른고딕"/>
                <a:ea typeface="나눔바른고딕"/>
                <a:cs typeface="나눔바른고딕"/>
              </a:rPr>
              <a:t>B </a:t>
            </a:r>
            <a:r>
              <a:rPr lang="ko-KR" altLang="en-US" sz="1400" b="1" dirty="0">
                <a:latin typeface="나눔바른고딕"/>
                <a:ea typeface="나눔바른고딕"/>
                <a:cs typeface="나눔바른고딕"/>
              </a:rPr>
              <a:t>분기국사</a:t>
            </a:r>
          </a:p>
        </p:txBody>
      </p:sp>
      <p:grpSp>
        <p:nvGrpSpPr>
          <p:cNvPr id="362" name="그룹 65"/>
          <p:cNvGrpSpPr>
            <a:grpSpLocks/>
          </p:cNvGrpSpPr>
          <p:nvPr/>
        </p:nvGrpSpPr>
        <p:grpSpPr bwMode="auto">
          <a:xfrm>
            <a:off x="2521090" y="4571965"/>
            <a:ext cx="123825" cy="138112"/>
            <a:chOff x="6858016" y="2928934"/>
            <a:chExt cx="214314" cy="214314"/>
          </a:xfrm>
        </p:grpSpPr>
        <p:sp>
          <p:nvSpPr>
            <p:cNvPr id="363" name="타원 362"/>
            <p:cNvSpPr/>
            <p:nvPr/>
          </p:nvSpPr>
          <p:spPr>
            <a:xfrm>
              <a:off x="6858016" y="2928934"/>
              <a:ext cx="214314" cy="21431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ko-KR" altLang="en-US">
                <a:solidFill>
                  <a:srgbClr val="FFFFFF"/>
                </a:solidFill>
                <a:ea typeface="굴림" pitchFamily="50" charset="-127"/>
              </a:endParaRPr>
            </a:p>
          </p:txBody>
        </p:sp>
        <p:cxnSp>
          <p:nvCxnSpPr>
            <p:cNvPr id="364" name="직선 화살표 연결선 363"/>
            <p:cNvCxnSpPr/>
            <p:nvPr/>
          </p:nvCxnSpPr>
          <p:spPr>
            <a:xfrm rot="16200000" flipH="1">
              <a:off x="6884023" y="2993503"/>
              <a:ext cx="165046" cy="8517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5" name="직사각형 364"/>
          <p:cNvSpPr/>
          <p:nvPr/>
        </p:nvSpPr>
        <p:spPr>
          <a:xfrm>
            <a:off x="2430804" y="4715947"/>
            <a:ext cx="48442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8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100M </a:t>
            </a:r>
            <a:endParaRPr lang="ko-KR" altLang="en-US" sz="800" dirty="0"/>
          </a:p>
        </p:txBody>
      </p:sp>
      <p:grpSp>
        <p:nvGrpSpPr>
          <p:cNvPr id="366" name="그룹 65"/>
          <p:cNvGrpSpPr>
            <a:grpSpLocks/>
          </p:cNvGrpSpPr>
          <p:nvPr/>
        </p:nvGrpSpPr>
        <p:grpSpPr bwMode="auto">
          <a:xfrm>
            <a:off x="2529496" y="5415486"/>
            <a:ext cx="123825" cy="138112"/>
            <a:chOff x="6858016" y="2928934"/>
            <a:chExt cx="214314" cy="214314"/>
          </a:xfrm>
        </p:grpSpPr>
        <p:sp>
          <p:nvSpPr>
            <p:cNvPr id="367" name="타원 366"/>
            <p:cNvSpPr/>
            <p:nvPr/>
          </p:nvSpPr>
          <p:spPr>
            <a:xfrm>
              <a:off x="6858016" y="2928934"/>
              <a:ext cx="214314" cy="21431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ko-KR" altLang="en-US">
                <a:solidFill>
                  <a:srgbClr val="FFFFFF"/>
                </a:solidFill>
                <a:ea typeface="굴림" pitchFamily="50" charset="-127"/>
              </a:endParaRPr>
            </a:p>
          </p:txBody>
        </p:sp>
        <p:cxnSp>
          <p:nvCxnSpPr>
            <p:cNvPr id="368" name="직선 화살표 연결선 367"/>
            <p:cNvCxnSpPr/>
            <p:nvPr/>
          </p:nvCxnSpPr>
          <p:spPr>
            <a:xfrm rot="16200000" flipH="1">
              <a:off x="6884023" y="2993503"/>
              <a:ext cx="165046" cy="8517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9" name="직사각형 368"/>
          <p:cNvSpPr/>
          <p:nvPr/>
        </p:nvSpPr>
        <p:spPr>
          <a:xfrm>
            <a:off x="2439210" y="5559468"/>
            <a:ext cx="44755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8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100M</a:t>
            </a:r>
            <a:endParaRPr lang="ko-KR" altLang="en-US" sz="800" dirty="0"/>
          </a:p>
        </p:txBody>
      </p:sp>
      <p:sp>
        <p:nvSpPr>
          <p:cNvPr id="381" name="직사각형 380"/>
          <p:cNvSpPr>
            <a:spLocks noChangeArrowheads="1"/>
          </p:cNvSpPr>
          <p:nvPr/>
        </p:nvSpPr>
        <p:spPr bwMode="auto">
          <a:xfrm>
            <a:off x="4929193" y="5572141"/>
            <a:ext cx="1027845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1100" dirty="0">
                <a:latin typeface="나눔바른고딕"/>
                <a:ea typeface="나눔바른고딕"/>
                <a:cs typeface="나눔바른고딕"/>
              </a:rPr>
              <a:t>WTLAN-2400</a:t>
            </a:r>
            <a:endParaRPr lang="ko-KR" altLang="en-US" sz="1100" dirty="0">
              <a:latin typeface="나눔바른고딕"/>
              <a:ea typeface="나눔바른고딕"/>
              <a:cs typeface="나눔바른고딕"/>
            </a:endParaRPr>
          </a:p>
        </p:txBody>
      </p:sp>
      <p:cxnSp>
        <p:nvCxnSpPr>
          <p:cNvPr id="385" name="꺾인 연결선 180"/>
          <p:cNvCxnSpPr>
            <a:cxnSpLocks noChangeShapeType="1"/>
            <a:stCxn id="360" idx="2"/>
          </p:cNvCxnSpPr>
          <p:nvPr/>
        </p:nvCxnSpPr>
        <p:spPr bwMode="auto">
          <a:xfrm rot="5400000">
            <a:off x="3360642" y="4421322"/>
            <a:ext cx="370186" cy="1230"/>
          </a:xfrm>
          <a:prstGeom prst="bentConnector3">
            <a:avLst>
              <a:gd name="adj1" fmla="val 50000"/>
            </a:avLst>
          </a:prstGeom>
          <a:noFill/>
          <a:ln w="12700" algn="ctr">
            <a:solidFill>
              <a:srgbClr val="FF0000"/>
            </a:solidFill>
            <a:prstDash val="sysDot"/>
            <a:round/>
            <a:headEnd/>
            <a:tailEnd/>
          </a:ln>
        </p:spPr>
      </p:cxnSp>
      <p:cxnSp>
        <p:nvCxnSpPr>
          <p:cNvPr id="396" name="꺾인 연결선 180"/>
          <p:cNvCxnSpPr>
            <a:cxnSpLocks noChangeShapeType="1"/>
          </p:cNvCxnSpPr>
          <p:nvPr/>
        </p:nvCxnSpPr>
        <p:spPr bwMode="auto">
          <a:xfrm rot="5400000">
            <a:off x="4486494" y="4766423"/>
            <a:ext cx="1105541" cy="77266"/>
          </a:xfrm>
          <a:prstGeom prst="bentConnector4">
            <a:avLst>
              <a:gd name="adj1" fmla="val 23278"/>
              <a:gd name="adj2" fmla="val 395861"/>
            </a:avLst>
          </a:prstGeom>
          <a:noFill/>
          <a:ln w="12700" algn="ctr">
            <a:solidFill>
              <a:srgbClr val="FF0000"/>
            </a:solidFill>
            <a:prstDash val="sysDot"/>
            <a:round/>
            <a:headEnd/>
            <a:tailEnd/>
          </a:ln>
        </p:spPr>
      </p:cxnSp>
      <p:cxnSp>
        <p:nvCxnSpPr>
          <p:cNvPr id="409" name="꺾인 연결선 180"/>
          <p:cNvCxnSpPr>
            <a:cxnSpLocks noChangeShapeType="1"/>
          </p:cNvCxnSpPr>
          <p:nvPr/>
        </p:nvCxnSpPr>
        <p:spPr bwMode="auto">
          <a:xfrm rot="5400000">
            <a:off x="4979898" y="4412347"/>
            <a:ext cx="370185" cy="1233"/>
          </a:xfrm>
          <a:prstGeom prst="bentConnector3">
            <a:avLst>
              <a:gd name="adj1" fmla="val 50000"/>
            </a:avLst>
          </a:prstGeom>
          <a:noFill/>
          <a:ln w="12700" algn="ctr">
            <a:solidFill>
              <a:srgbClr val="FF0000"/>
            </a:solidFill>
            <a:prstDash val="sysDot"/>
            <a:round/>
            <a:headEnd/>
            <a:tailEnd/>
          </a:ln>
        </p:spPr>
      </p:cxnSp>
      <p:cxnSp>
        <p:nvCxnSpPr>
          <p:cNvPr id="410" name="꺾인 연결선 180"/>
          <p:cNvCxnSpPr>
            <a:cxnSpLocks noChangeShapeType="1"/>
            <a:endCxn id="360" idx="0"/>
          </p:cNvCxnSpPr>
          <p:nvPr/>
        </p:nvCxnSpPr>
        <p:spPr bwMode="auto">
          <a:xfrm rot="5400000">
            <a:off x="3451961" y="2809013"/>
            <a:ext cx="1214444" cy="1025665"/>
          </a:xfrm>
          <a:prstGeom prst="bentConnector3">
            <a:avLst>
              <a:gd name="adj1" fmla="val 74586"/>
            </a:avLst>
          </a:prstGeom>
          <a:noFill/>
          <a:ln w="12700" algn="ctr">
            <a:solidFill>
              <a:srgbClr val="FF0000"/>
            </a:solidFill>
            <a:prstDash val="sysDot"/>
            <a:round/>
            <a:headEnd/>
            <a:tailEnd/>
          </a:ln>
        </p:spPr>
      </p:cxnSp>
      <p:cxnSp>
        <p:nvCxnSpPr>
          <p:cNvPr id="414" name="꺾인 연결선 180"/>
          <p:cNvCxnSpPr>
            <a:cxnSpLocks noChangeShapeType="1"/>
          </p:cNvCxnSpPr>
          <p:nvPr/>
        </p:nvCxnSpPr>
        <p:spPr bwMode="auto">
          <a:xfrm rot="16200000" flipH="1">
            <a:off x="4413160" y="2944901"/>
            <a:ext cx="1214446" cy="753885"/>
          </a:xfrm>
          <a:prstGeom prst="bentConnector3">
            <a:avLst>
              <a:gd name="adj1" fmla="val 73622"/>
            </a:avLst>
          </a:prstGeom>
          <a:noFill/>
          <a:ln w="12700" algn="ctr">
            <a:solidFill>
              <a:srgbClr val="FF0000"/>
            </a:solidFill>
            <a:prstDash val="sysDot"/>
            <a:round/>
            <a:headEnd/>
            <a:tailEnd/>
          </a:ln>
        </p:spPr>
      </p:cxnSp>
      <p:grpSp>
        <p:nvGrpSpPr>
          <p:cNvPr id="421" name="그룹 65"/>
          <p:cNvGrpSpPr>
            <a:grpSpLocks/>
          </p:cNvGrpSpPr>
          <p:nvPr/>
        </p:nvGrpSpPr>
        <p:grpSpPr bwMode="auto">
          <a:xfrm>
            <a:off x="4046784" y="3537644"/>
            <a:ext cx="123825" cy="138112"/>
            <a:chOff x="6858016" y="2928934"/>
            <a:chExt cx="214314" cy="214314"/>
          </a:xfrm>
        </p:grpSpPr>
        <p:sp>
          <p:nvSpPr>
            <p:cNvPr id="422" name="타원 421"/>
            <p:cNvSpPr/>
            <p:nvPr/>
          </p:nvSpPr>
          <p:spPr>
            <a:xfrm>
              <a:off x="6858016" y="2928934"/>
              <a:ext cx="214314" cy="21431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ko-KR" altLang="en-US">
                <a:solidFill>
                  <a:srgbClr val="FFFFFF"/>
                </a:solidFill>
                <a:ea typeface="굴림" pitchFamily="50" charset="-127"/>
              </a:endParaRPr>
            </a:p>
          </p:txBody>
        </p:sp>
        <p:cxnSp>
          <p:nvCxnSpPr>
            <p:cNvPr id="423" name="직선 화살표 연결선 422"/>
            <p:cNvCxnSpPr/>
            <p:nvPr/>
          </p:nvCxnSpPr>
          <p:spPr>
            <a:xfrm rot="16200000" flipH="1">
              <a:off x="6884023" y="2993503"/>
              <a:ext cx="165046" cy="8517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4" name="직사각형 423"/>
          <p:cNvSpPr/>
          <p:nvPr/>
        </p:nvSpPr>
        <p:spPr>
          <a:xfrm>
            <a:off x="3956498" y="3681627"/>
            <a:ext cx="34977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8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1G </a:t>
            </a:r>
            <a:endParaRPr lang="ko-KR" altLang="en-US" sz="800" dirty="0"/>
          </a:p>
        </p:txBody>
      </p:sp>
      <p:grpSp>
        <p:nvGrpSpPr>
          <p:cNvPr id="425" name="그룹 65"/>
          <p:cNvGrpSpPr>
            <a:grpSpLocks/>
          </p:cNvGrpSpPr>
          <p:nvPr/>
        </p:nvGrpSpPr>
        <p:grpSpPr bwMode="auto">
          <a:xfrm>
            <a:off x="4951660" y="3528959"/>
            <a:ext cx="123825" cy="138112"/>
            <a:chOff x="6858016" y="2928934"/>
            <a:chExt cx="214314" cy="214314"/>
          </a:xfrm>
        </p:grpSpPr>
        <p:sp>
          <p:nvSpPr>
            <p:cNvPr id="426" name="타원 425"/>
            <p:cNvSpPr/>
            <p:nvPr/>
          </p:nvSpPr>
          <p:spPr>
            <a:xfrm>
              <a:off x="6858016" y="2928934"/>
              <a:ext cx="214314" cy="214314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ko-KR" altLang="en-US">
                <a:solidFill>
                  <a:srgbClr val="FFFFFF"/>
                </a:solidFill>
                <a:ea typeface="굴림" pitchFamily="50" charset="-127"/>
              </a:endParaRPr>
            </a:p>
          </p:txBody>
        </p:sp>
        <p:cxnSp>
          <p:nvCxnSpPr>
            <p:cNvPr id="427" name="직선 화살표 연결선 426"/>
            <p:cNvCxnSpPr/>
            <p:nvPr/>
          </p:nvCxnSpPr>
          <p:spPr>
            <a:xfrm rot="16200000" flipH="1">
              <a:off x="6884023" y="2993503"/>
              <a:ext cx="165046" cy="8517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8" name="직사각형 427"/>
          <p:cNvSpPr/>
          <p:nvPr/>
        </p:nvSpPr>
        <p:spPr>
          <a:xfrm>
            <a:off x="4861374" y="3672941"/>
            <a:ext cx="34977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8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1G </a:t>
            </a:r>
            <a:endParaRPr lang="ko-KR" altLang="en-US" sz="800" dirty="0"/>
          </a:p>
        </p:txBody>
      </p:sp>
      <p:sp>
        <p:nvSpPr>
          <p:cNvPr id="429" name="직사각형 428"/>
          <p:cNvSpPr/>
          <p:nvPr/>
        </p:nvSpPr>
        <p:spPr>
          <a:xfrm>
            <a:off x="4643441" y="2786059"/>
            <a:ext cx="854721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8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rgbClr val="FF0000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Downlink  1G </a:t>
            </a:r>
            <a:endParaRPr lang="ko-KR" altLang="en-US" sz="800" dirty="0">
              <a:solidFill>
                <a:srgbClr val="FF0000"/>
              </a:solidFill>
            </a:endParaRPr>
          </a:p>
        </p:txBody>
      </p:sp>
      <p:sp>
        <p:nvSpPr>
          <p:cNvPr id="430" name="직사각형 429"/>
          <p:cNvSpPr/>
          <p:nvPr/>
        </p:nvSpPr>
        <p:spPr>
          <a:xfrm>
            <a:off x="4000499" y="2000241"/>
            <a:ext cx="47961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8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Uplink</a:t>
            </a:r>
            <a:endParaRPr lang="ko-KR" altLang="en-US" sz="800" dirty="0"/>
          </a:p>
        </p:txBody>
      </p:sp>
      <p:sp>
        <p:nvSpPr>
          <p:cNvPr id="432" name="직사각형 431"/>
          <p:cNvSpPr/>
          <p:nvPr/>
        </p:nvSpPr>
        <p:spPr>
          <a:xfrm>
            <a:off x="2305331" y="4375057"/>
            <a:ext cx="508473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6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Downlink</a:t>
            </a:r>
            <a:endParaRPr lang="ko-KR" altLang="en-US" sz="600" dirty="0"/>
          </a:p>
        </p:txBody>
      </p:sp>
      <p:sp>
        <p:nvSpPr>
          <p:cNvPr id="433" name="직사각형 432"/>
          <p:cNvSpPr/>
          <p:nvPr/>
        </p:nvSpPr>
        <p:spPr>
          <a:xfrm>
            <a:off x="6241396" y="4402511"/>
            <a:ext cx="508473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6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Downlink</a:t>
            </a:r>
            <a:endParaRPr lang="ko-KR" altLang="en-US" sz="600" dirty="0"/>
          </a:p>
        </p:txBody>
      </p:sp>
      <p:sp>
        <p:nvSpPr>
          <p:cNvPr id="434" name="직사각형 433"/>
          <p:cNvSpPr/>
          <p:nvPr/>
        </p:nvSpPr>
        <p:spPr>
          <a:xfrm>
            <a:off x="5143507" y="4214819"/>
            <a:ext cx="47961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8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Uplink</a:t>
            </a:r>
            <a:endParaRPr lang="ko-KR" altLang="en-US" sz="800" dirty="0"/>
          </a:p>
        </p:txBody>
      </p:sp>
      <p:sp>
        <p:nvSpPr>
          <p:cNvPr id="435" name="직사각형 434"/>
          <p:cNvSpPr/>
          <p:nvPr/>
        </p:nvSpPr>
        <p:spPr>
          <a:xfrm>
            <a:off x="3071805" y="4214819"/>
            <a:ext cx="47961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800" dirty="0">
                <a:ln>
                  <a:solidFill>
                    <a:prstClr val="white">
                      <a:alpha val="0"/>
                    </a:prstClr>
                  </a:solidFill>
                </a:ln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rPr>
              <a:t>Uplink</a:t>
            </a:r>
            <a:endParaRPr lang="ko-KR" altLang="en-US" sz="800" dirty="0"/>
          </a:p>
        </p:txBody>
      </p:sp>
      <p:cxnSp>
        <p:nvCxnSpPr>
          <p:cNvPr id="231" name="직선 연결선 230"/>
          <p:cNvCxnSpPr/>
          <p:nvPr/>
        </p:nvCxnSpPr>
        <p:spPr>
          <a:xfrm rot="5400000">
            <a:off x="7323158" y="3035298"/>
            <a:ext cx="214314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5" name="직선 연결선 234"/>
          <p:cNvCxnSpPr/>
          <p:nvPr/>
        </p:nvCxnSpPr>
        <p:spPr>
          <a:xfrm rot="5400000">
            <a:off x="7394597" y="5749942"/>
            <a:ext cx="214314" cy="1588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2" name="직사각형 251"/>
          <p:cNvSpPr/>
          <p:nvPr/>
        </p:nvSpPr>
        <p:spPr>
          <a:xfrm>
            <a:off x="59447" y="67684"/>
            <a:ext cx="3012357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Ⅰ.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장치 개요 및 구성 망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256" name="직사각형 255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구성 망 </a:t>
            </a:r>
            <a:endParaRPr lang="ko-KR" altLang="en-US" sz="1600" dirty="0"/>
          </a:p>
        </p:txBody>
      </p:sp>
      <p:sp>
        <p:nvSpPr>
          <p:cNvPr id="263" name="직사각형 262"/>
          <p:cNvSpPr/>
          <p:nvPr/>
        </p:nvSpPr>
        <p:spPr>
          <a:xfrm>
            <a:off x="4303618" y="6616793"/>
            <a:ext cx="229530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6</a:t>
            </a:r>
            <a:endParaRPr lang="ko-KR" altLang="en-US" sz="6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22"/>
          <p:cNvGrpSpPr/>
          <p:nvPr/>
        </p:nvGrpSpPr>
        <p:grpSpPr>
          <a:xfrm>
            <a:off x="928662" y="1486968"/>
            <a:ext cx="7643866" cy="4513802"/>
            <a:chOff x="928662" y="1486966"/>
            <a:chExt cx="7643866" cy="4513802"/>
          </a:xfrm>
        </p:grpSpPr>
        <p:grpSp>
          <p:nvGrpSpPr>
            <p:cNvPr id="3" name="그룹 24"/>
            <p:cNvGrpSpPr/>
            <p:nvPr/>
          </p:nvGrpSpPr>
          <p:grpSpPr>
            <a:xfrm>
              <a:off x="928662" y="1857364"/>
              <a:ext cx="7643866" cy="4143404"/>
              <a:chOff x="439609" y="2004207"/>
              <a:chExt cx="6231157" cy="3080179"/>
            </a:xfrm>
          </p:grpSpPr>
          <p:pic>
            <p:nvPicPr>
              <p:cNvPr id="24579" name="Picture 3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 rot="21394406">
                <a:off x="439609" y="2004207"/>
                <a:ext cx="5000660" cy="29085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cxnSp>
            <p:nvCxnSpPr>
              <p:cNvPr id="232" name="직선 화살표 연결선 10"/>
              <p:cNvCxnSpPr>
                <a:cxnSpLocks noChangeShapeType="1"/>
              </p:cNvCxnSpPr>
              <p:nvPr/>
            </p:nvCxnSpPr>
            <p:spPr bwMode="auto">
              <a:xfrm flipV="1">
                <a:off x="1643042" y="3857628"/>
                <a:ext cx="3286148" cy="1226758"/>
              </a:xfrm>
              <a:prstGeom prst="straightConnector1">
                <a:avLst/>
              </a:prstGeom>
              <a:noFill/>
              <a:ln w="19050" algn="ctr">
                <a:solidFill>
                  <a:schemeClr val="tx2"/>
                </a:solidFill>
                <a:prstDash val="sysDash"/>
                <a:round/>
                <a:headEnd type="triangle" w="med" len="med"/>
                <a:tailEnd type="triangle" w="med" len="med"/>
              </a:ln>
            </p:spPr>
          </p:cxnSp>
          <p:sp>
            <p:nvSpPr>
              <p:cNvPr id="235" name="직사각형 10"/>
              <p:cNvSpPr>
                <a:spLocks noChangeArrowheads="1"/>
              </p:cNvSpPr>
              <p:nvPr/>
            </p:nvSpPr>
            <p:spPr bwMode="auto">
              <a:xfrm rot="20320664">
                <a:off x="2497942" y="4395275"/>
                <a:ext cx="2425700" cy="2287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ko-KR" altLang="en-US" sz="1400" dirty="0">
                    <a:solidFill>
                      <a:schemeClr val="tx2"/>
                    </a:solidFill>
                    <a:ea typeface="굴림" pitchFamily="50" charset="-127"/>
                  </a:rPr>
                  <a:t>가로</a:t>
                </a:r>
                <a:r>
                  <a:rPr lang="en-US" altLang="ko-KR" sz="1400" dirty="0">
                    <a:solidFill>
                      <a:schemeClr val="tx2"/>
                    </a:solidFill>
                    <a:ea typeface="굴림" pitchFamily="50" charset="-127"/>
                  </a:rPr>
                  <a:t>(</a:t>
                </a:r>
                <a:r>
                  <a:rPr lang="ko-KR" altLang="en-US" sz="1400" dirty="0">
                    <a:solidFill>
                      <a:schemeClr val="tx2"/>
                    </a:solidFill>
                    <a:ea typeface="굴림" pitchFamily="50" charset="-127"/>
                  </a:rPr>
                  <a:t>폭</a:t>
                </a:r>
                <a:r>
                  <a:rPr lang="en-US" altLang="ko-KR" sz="1400" dirty="0">
                    <a:solidFill>
                      <a:schemeClr val="tx2"/>
                    </a:solidFill>
                    <a:ea typeface="굴림" pitchFamily="50" charset="-127"/>
                  </a:rPr>
                  <a:t>)width</a:t>
                </a:r>
                <a:r>
                  <a:rPr lang="ko-KR" altLang="en-US" sz="1400" dirty="0">
                    <a:solidFill>
                      <a:schemeClr val="tx2"/>
                    </a:solidFill>
                    <a:ea typeface="굴림" pitchFamily="50" charset="-127"/>
                  </a:rPr>
                  <a:t> </a:t>
                </a:r>
                <a:r>
                  <a:rPr lang="en-US" altLang="ko-KR" sz="1400" dirty="0">
                    <a:solidFill>
                      <a:schemeClr val="tx2"/>
                    </a:solidFill>
                    <a:ea typeface="굴림" pitchFamily="50" charset="-127"/>
                  </a:rPr>
                  <a:t>: 47.5 cm</a:t>
                </a:r>
              </a:p>
            </p:txBody>
          </p:sp>
          <p:cxnSp>
            <p:nvCxnSpPr>
              <p:cNvPr id="252" name="직선 화살표 연결선 17"/>
              <p:cNvCxnSpPr>
                <a:cxnSpLocks noChangeShapeType="1"/>
              </p:cNvCxnSpPr>
              <p:nvPr/>
            </p:nvCxnSpPr>
            <p:spPr bwMode="auto">
              <a:xfrm rot="5400000">
                <a:off x="4346893" y="2727366"/>
                <a:ext cx="1670520" cy="482989"/>
              </a:xfrm>
              <a:prstGeom prst="straightConnector1">
                <a:avLst/>
              </a:prstGeom>
              <a:noFill/>
              <a:ln w="19050" algn="ctr">
                <a:solidFill>
                  <a:schemeClr val="tx2"/>
                </a:solidFill>
                <a:prstDash val="sysDash"/>
                <a:round/>
                <a:headEnd type="triangle" w="med" len="med"/>
                <a:tailEnd type="triangle" w="med" len="med"/>
              </a:ln>
            </p:spPr>
          </p:cxnSp>
          <p:sp>
            <p:nvSpPr>
              <p:cNvPr id="21" name="직사각형 10"/>
              <p:cNvSpPr>
                <a:spLocks noChangeArrowheads="1"/>
              </p:cNvSpPr>
              <p:nvPr/>
            </p:nvSpPr>
            <p:spPr bwMode="auto">
              <a:xfrm rot="606317">
                <a:off x="5214942" y="2781750"/>
                <a:ext cx="1455824" cy="38895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ko-KR" altLang="en-US" sz="1400" dirty="0">
                    <a:solidFill>
                      <a:schemeClr val="tx2"/>
                    </a:solidFill>
                    <a:ea typeface="굴림" pitchFamily="50" charset="-127"/>
                  </a:rPr>
                  <a:t>높이</a:t>
                </a:r>
                <a:r>
                  <a:rPr lang="en-US" altLang="ko-KR" sz="1400" dirty="0">
                    <a:solidFill>
                      <a:schemeClr val="tx2"/>
                    </a:solidFill>
                    <a:ea typeface="굴림" pitchFamily="50" charset="-127"/>
                  </a:rPr>
                  <a:t>(height)</a:t>
                </a:r>
                <a:r>
                  <a:rPr lang="ko-KR" altLang="en-US" sz="1400" dirty="0">
                    <a:solidFill>
                      <a:schemeClr val="tx2"/>
                    </a:solidFill>
                    <a:ea typeface="굴림" pitchFamily="50" charset="-127"/>
                  </a:rPr>
                  <a:t> </a:t>
                </a:r>
                <a:r>
                  <a:rPr lang="en-US" altLang="ko-KR" sz="1400" dirty="0">
                    <a:solidFill>
                      <a:schemeClr val="tx2"/>
                    </a:solidFill>
                    <a:ea typeface="굴림" pitchFamily="50" charset="-127"/>
                  </a:rPr>
                  <a:t>: </a:t>
                </a:r>
              </a:p>
              <a:p>
                <a:r>
                  <a:rPr lang="en-US" altLang="ko-KR" sz="1400" dirty="0">
                    <a:solidFill>
                      <a:schemeClr val="tx2"/>
                    </a:solidFill>
                    <a:ea typeface="굴림" pitchFamily="50" charset="-127"/>
                  </a:rPr>
                  <a:t>31 cm</a:t>
                </a:r>
              </a:p>
            </p:txBody>
          </p:sp>
        </p:grpSp>
        <p:sp>
          <p:nvSpPr>
            <p:cNvPr id="15" name="직사각형 10"/>
            <p:cNvSpPr>
              <a:spLocks noChangeArrowheads="1"/>
            </p:cNvSpPr>
            <p:nvPr/>
          </p:nvSpPr>
          <p:spPr bwMode="auto">
            <a:xfrm rot="469442">
              <a:off x="4436222" y="1486966"/>
              <a:ext cx="2975647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ko-KR" altLang="en-US" sz="1400" dirty="0">
                  <a:solidFill>
                    <a:schemeClr val="tx2"/>
                  </a:solidFill>
                  <a:ea typeface="굴림" pitchFamily="50" charset="-127"/>
                </a:rPr>
                <a:t>세로</a:t>
              </a:r>
              <a:r>
                <a:rPr lang="en-US" altLang="ko-KR" sz="1400" dirty="0">
                  <a:solidFill>
                    <a:schemeClr val="tx2"/>
                  </a:solidFill>
                  <a:ea typeface="굴림" pitchFamily="50" charset="-127"/>
                </a:rPr>
                <a:t>(</a:t>
              </a:r>
              <a:r>
                <a:rPr lang="ko-KR" altLang="en-US" sz="1400" dirty="0">
                  <a:solidFill>
                    <a:schemeClr val="tx2"/>
                  </a:solidFill>
                  <a:ea typeface="굴림" pitchFamily="50" charset="-127"/>
                </a:rPr>
                <a:t>깊이</a:t>
              </a:r>
              <a:r>
                <a:rPr lang="en-US" altLang="ko-KR" sz="1400" dirty="0">
                  <a:solidFill>
                    <a:schemeClr val="tx2"/>
                  </a:solidFill>
                  <a:ea typeface="굴림" pitchFamily="50" charset="-127"/>
                </a:rPr>
                <a:t>)Depth</a:t>
              </a:r>
              <a:r>
                <a:rPr lang="ko-KR" altLang="en-US" sz="1400" dirty="0">
                  <a:solidFill>
                    <a:schemeClr val="tx2"/>
                  </a:solidFill>
                  <a:ea typeface="굴림" pitchFamily="50" charset="-127"/>
                </a:rPr>
                <a:t> </a:t>
              </a:r>
              <a:r>
                <a:rPr lang="en-US" altLang="ko-KR" sz="1400" dirty="0">
                  <a:solidFill>
                    <a:schemeClr val="tx2"/>
                  </a:solidFill>
                  <a:ea typeface="굴림" pitchFamily="50" charset="-127"/>
                </a:rPr>
                <a:t>: 32.5 cm</a:t>
              </a:r>
            </a:p>
          </p:txBody>
        </p:sp>
        <p:cxnSp>
          <p:nvCxnSpPr>
            <p:cNvPr id="19" name="직선 화살표 연결선 10"/>
            <p:cNvCxnSpPr>
              <a:cxnSpLocks noChangeShapeType="1"/>
            </p:cNvCxnSpPr>
            <p:nvPr/>
          </p:nvCxnSpPr>
          <p:spPr bwMode="auto">
            <a:xfrm>
              <a:off x="4643438" y="1643052"/>
              <a:ext cx="2087945" cy="288136"/>
            </a:xfrm>
            <a:prstGeom prst="straightConnector1">
              <a:avLst/>
            </a:prstGeom>
            <a:noFill/>
            <a:ln w="19050" algn="ctr">
              <a:solidFill>
                <a:schemeClr val="tx2"/>
              </a:solidFill>
              <a:prstDash val="sysDash"/>
              <a:round/>
              <a:headEnd type="triangle" w="med" len="med"/>
              <a:tailEnd type="triangle" w="med" len="med"/>
            </a:ln>
          </p:spPr>
        </p:cxnSp>
      </p:grpSp>
      <p:sp>
        <p:nvSpPr>
          <p:cNvPr id="14" name="직사각형 13"/>
          <p:cNvSpPr/>
          <p:nvPr/>
        </p:nvSpPr>
        <p:spPr>
          <a:xfrm>
            <a:off x="59444" y="67684"/>
            <a:ext cx="3298110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Ⅱ.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시스템 구성 및 기능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시스템 구성 </a:t>
            </a:r>
            <a:endParaRPr lang="ko-KR" altLang="en-US" sz="1600" dirty="0"/>
          </a:p>
        </p:txBody>
      </p:sp>
      <p:grpSp>
        <p:nvGrpSpPr>
          <p:cNvPr id="4" name="그룹 272"/>
          <p:cNvGrpSpPr/>
          <p:nvPr/>
        </p:nvGrpSpPr>
        <p:grpSpPr>
          <a:xfrm>
            <a:off x="361385" y="627255"/>
            <a:ext cx="1000132" cy="307777"/>
            <a:chOff x="500034" y="1071546"/>
            <a:chExt cx="1000132" cy="307777"/>
          </a:xfrm>
        </p:grpSpPr>
        <p:sp>
          <p:nvSpPr>
            <p:cNvPr id="20" name="AutoShape 5"/>
            <p:cNvSpPr>
              <a:spLocks noChangeArrowheads="1"/>
            </p:cNvSpPr>
            <p:nvPr/>
          </p:nvSpPr>
          <p:spPr bwMode="gray">
            <a:xfrm>
              <a:off x="500034" y="1071546"/>
              <a:ext cx="1000132" cy="304800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478E"/>
                </a:gs>
              </a:gsLst>
              <a:lin ang="5400000" scaled="1"/>
            </a:gradFill>
            <a:ln w="38100">
              <a:noFill/>
              <a:round/>
              <a:headEnd/>
              <a:tailEnd/>
            </a:ln>
          </p:spPr>
          <p:txBody>
            <a:bodyPr wrap="none"/>
            <a:lstStyle/>
            <a:p>
              <a:r>
                <a:rPr lang="en-US" altLang="ko-KR" sz="1400" b="1" dirty="0">
                  <a:solidFill>
                    <a:schemeClr val="bg1"/>
                  </a:solidFill>
                  <a:ea typeface="HY신명조" pitchFamily="18" charset="-127"/>
                </a:rPr>
                <a:t> </a:t>
              </a:r>
              <a:endParaRPr lang="en-US" altLang="ko-KR" sz="1400" b="1" dirty="0">
                <a:solidFill>
                  <a:schemeClr val="bg1"/>
                </a:solidFill>
                <a:latin typeface="굴림체" pitchFamily="49" charset="-127"/>
                <a:ea typeface="굴림체" pitchFamily="49" charset="-127"/>
              </a:endParaRPr>
            </a:p>
          </p:txBody>
        </p:sp>
        <p:sp>
          <p:nvSpPr>
            <p:cNvPr id="22" name="직사각형 21"/>
            <p:cNvSpPr/>
            <p:nvPr/>
          </p:nvSpPr>
          <p:spPr bwMode="auto">
            <a:xfrm>
              <a:off x="500034" y="1071546"/>
              <a:ext cx="100013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ko-KR" sz="14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bg1"/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SHELF</a:t>
              </a:r>
            </a:p>
          </p:txBody>
        </p:sp>
      </p:grpSp>
      <p:sp>
        <p:nvSpPr>
          <p:cNvPr id="17" name="직사각형 16"/>
          <p:cNvSpPr/>
          <p:nvPr/>
        </p:nvSpPr>
        <p:spPr>
          <a:xfrm>
            <a:off x="4303618" y="6616793"/>
            <a:ext cx="229530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7</a:t>
            </a:r>
            <a:endParaRPr lang="ko-KR" altLang="en-US" sz="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직사각형 13"/>
          <p:cNvSpPr/>
          <p:nvPr/>
        </p:nvSpPr>
        <p:spPr>
          <a:xfrm>
            <a:off x="59444" y="67684"/>
            <a:ext cx="3298110" cy="369320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>
              <a:defRPr/>
            </a:pPr>
            <a:r>
              <a:rPr lang="en-US" altLang="ko-KR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Ⅱ. </a:t>
            </a:r>
            <a:r>
              <a:rPr lang="ko-KR" altLang="en-US" dirty="0">
                <a:ln>
                  <a:solidFill>
                    <a:prstClr val="white">
                      <a:alpha val="0"/>
                    </a:prstClr>
                  </a:solidFill>
                </a:ln>
                <a:latin typeface="나눔바른고딕" panose="020B0603020101020101" pitchFamily="50" charset="-127"/>
                <a:ea typeface="나눔바른고딕" panose="020B0603020101020101" pitchFamily="50" charset="-127"/>
              </a:rPr>
              <a:t>시스템 구성 및 기능</a:t>
            </a:r>
            <a:endParaRPr lang="ko-KR" altLang="en-US" dirty="0"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16" name="직사각형 15"/>
          <p:cNvSpPr/>
          <p:nvPr/>
        </p:nvSpPr>
        <p:spPr>
          <a:xfrm>
            <a:off x="6185647" y="82107"/>
            <a:ext cx="2963092" cy="338542"/>
          </a:xfrm>
          <a:prstGeom prst="rect">
            <a:avLst/>
          </a:prstGeom>
        </p:spPr>
        <p:txBody>
          <a:bodyPr wrap="square" lIns="91430" tIns="45714" rIns="91430" bIns="45714">
            <a:spAutoFit/>
          </a:bodyPr>
          <a:lstStyle/>
          <a:p>
            <a:pPr algn="r"/>
            <a:r>
              <a:rPr lang="en-US" altLang="ko-KR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1) </a:t>
            </a:r>
            <a:r>
              <a:rPr lang="ko-KR" altLang="en-US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시스템 구성 </a:t>
            </a:r>
            <a:endParaRPr lang="ko-KR" altLang="en-US" sz="1600" dirty="0"/>
          </a:p>
        </p:txBody>
      </p:sp>
      <p:graphicFrame>
        <p:nvGraphicFramePr>
          <p:cNvPr id="27" name="내용 개체 틀 3"/>
          <p:cNvGraphicFramePr>
            <a:graphicFrameLocks/>
          </p:cNvGraphicFramePr>
          <p:nvPr/>
        </p:nvGraphicFramePr>
        <p:xfrm>
          <a:off x="367837" y="4689652"/>
          <a:ext cx="8347569" cy="1795255"/>
        </p:xfrm>
        <a:graphic>
          <a:graphicData uri="http://schemas.openxmlformats.org/drawingml/2006/table">
            <a:tbl>
              <a:tblPr firstRow="1" bandRow="1">
                <a:tableStyleId>{17292A2E-F333-43FB-9621-5CBBE7FDCDCB}</a:tableStyleId>
              </a:tblPr>
              <a:tblGrid>
                <a:gridCol w="958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60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65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26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234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70835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2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Unit</a:t>
                      </a:r>
                      <a:r>
                        <a:rPr lang="en-US" altLang="ko-KR" sz="1200" b="0" spc="-30" baseline="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</a:t>
                      </a:r>
                      <a:r>
                        <a:rPr lang="ko-KR" altLang="en-US" sz="1200" b="0" spc="-30" baseline="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종류</a:t>
                      </a:r>
                      <a:endParaRPr lang="ko-KR" altLang="en-US" sz="1200" b="0" spc="-30" dirty="0">
                        <a:solidFill>
                          <a:schemeClr val="tx1"/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4" marB="3483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ko-KR" altLang="en-US" sz="12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설 명</a:t>
                      </a: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Unit </a:t>
                      </a:r>
                      <a:r>
                        <a:rPr lang="ko-KR" altLang="en-US" sz="12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개수</a:t>
                      </a: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슬롯위치</a:t>
                      </a: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Port</a:t>
                      </a:r>
                      <a:r>
                        <a:rPr lang="en-US" altLang="ko-KR" sz="1200" b="0" spc="-30" baseline="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</a:t>
                      </a:r>
                      <a:r>
                        <a:rPr lang="ko-KR" altLang="en-US" sz="1200" b="0" spc="-30" baseline="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개수</a:t>
                      </a:r>
                      <a:endParaRPr lang="ko-KR" altLang="en-US" sz="1200" b="0" spc="-30" dirty="0">
                        <a:solidFill>
                          <a:schemeClr val="tx1"/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noFill/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7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1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MCU</a:t>
                      </a:r>
                      <a:endParaRPr lang="ko-KR" altLang="en-US" sz="1100" b="0" spc="-30" dirty="0">
                        <a:solidFill>
                          <a:schemeClr val="tx1"/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4" marB="3483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kern="100" spc="-30" dirty="0" err="1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셀프의</a:t>
                      </a:r>
                      <a:r>
                        <a:rPr lang="ko-KR" altLang="en-US" sz="1100" b="0" kern="100" spc="-3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 제어 및 감시 장치</a:t>
                      </a:r>
                      <a:endParaRPr lang="ko-KR" altLang="ko-KR" sz="1100" b="0" kern="100" dirty="0">
                        <a:solidFill>
                          <a:schemeClr val="tx1"/>
                        </a:solidFill>
                        <a:effectLst/>
                        <a:latin typeface="나눔바른고딕" panose="020B0603020101020101" pitchFamily="50" charset="-127"/>
                        <a:ea typeface="나눔바른고딕" panose="020B0603020101020101" pitchFamily="50" charset="-127"/>
                        <a:cs typeface="Times New Roman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spc="-30" baseline="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1EA </a:t>
                      </a:r>
                      <a:endParaRPr lang="ko-KR" alt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b="0" spc="-30" baseline="0" dirty="0">
                          <a:solidFill>
                            <a:schemeClr val="tx1"/>
                          </a:solidFill>
                          <a:ea typeface="나눔바른고딕" panose="020B0603020101020101" pitchFamily="50" charset="-127"/>
                        </a:rPr>
                        <a:t> MCU</a:t>
                      </a:r>
                      <a:endParaRPr lang="ko-KR" alt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 RJ45</a:t>
                      </a:r>
                      <a:r>
                        <a:rPr lang="en-US" altLang="ko-KR" sz="1100" b="0" baseline="0" dirty="0">
                          <a:solidFill>
                            <a:schemeClr val="tx1"/>
                          </a:solidFill>
                        </a:rPr>
                        <a:t> LAN Port 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7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1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RIU16</a:t>
                      </a:r>
                      <a:endParaRPr lang="ko-KR" altLang="en-US" sz="1100" b="0" spc="-30" dirty="0">
                        <a:solidFill>
                          <a:schemeClr val="tx1"/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4" marB="3483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kern="100" spc="-3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Down</a:t>
                      </a:r>
                      <a:r>
                        <a:rPr lang="en-US" altLang="ko-KR" sz="1100" b="0" kern="100" spc="-3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 Link ( RT</a:t>
                      </a:r>
                      <a:r>
                        <a:rPr lang="ko-KR" altLang="en-US" sz="1100" b="0" kern="100" spc="-3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연결</a:t>
                      </a:r>
                      <a:r>
                        <a:rPr lang="en-US" altLang="ko-KR" sz="1100" b="0" kern="100" spc="-3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) </a:t>
                      </a:r>
                      <a:r>
                        <a:rPr lang="ko-KR" altLang="en-US" sz="1100" b="0" kern="100" spc="-3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장치 </a:t>
                      </a:r>
                      <a:endParaRPr lang="ko-KR" altLang="ko-KR" sz="1100" b="0" kern="100" dirty="0">
                        <a:solidFill>
                          <a:schemeClr val="tx1"/>
                        </a:solidFill>
                        <a:effectLst/>
                        <a:latin typeface="나눔바른고딕" panose="020B0603020101020101" pitchFamily="50" charset="-127"/>
                        <a:ea typeface="나눔바른고딕" panose="020B0603020101020101" pitchFamily="50" charset="-127"/>
                        <a:cs typeface="Times New Roman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spc="-30" baseline="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6EA </a:t>
                      </a:r>
                      <a:endParaRPr lang="ko-KR" alt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b="0" spc="-30" baseline="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CU1~CU6</a:t>
                      </a:r>
                      <a:endParaRPr lang="ko-KR" alt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 1Gbps</a:t>
                      </a:r>
                      <a:r>
                        <a:rPr lang="en-US" altLang="ko-KR" sz="1100" b="0" baseline="0" dirty="0">
                          <a:solidFill>
                            <a:schemeClr val="tx1"/>
                          </a:solidFill>
                        </a:rPr>
                        <a:t> x16port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7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1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RIU-O</a:t>
                      </a:r>
                      <a:endParaRPr lang="ko-KR" altLang="en-US" sz="1100" b="0" spc="-30" dirty="0">
                        <a:solidFill>
                          <a:schemeClr val="tx1"/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4" marB="3483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kern="100" spc="-3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Down</a:t>
                      </a:r>
                      <a:r>
                        <a:rPr lang="en-US" altLang="ko-KR" sz="1100" b="0" kern="100" spc="-3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 Link ( RT</a:t>
                      </a:r>
                      <a:r>
                        <a:rPr lang="ko-KR" altLang="en-US" sz="1100" b="0" kern="100" spc="-3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연결</a:t>
                      </a:r>
                      <a:r>
                        <a:rPr lang="en-US" altLang="ko-KR" sz="1100" b="0" kern="100" spc="-3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) </a:t>
                      </a:r>
                      <a:r>
                        <a:rPr lang="ko-KR" altLang="en-US" sz="1100" b="0" kern="100" spc="-3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장치</a:t>
                      </a:r>
                      <a:endParaRPr lang="ko-KR" altLang="ko-KR" sz="1100" b="0" kern="100" dirty="0">
                        <a:solidFill>
                          <a:schemeClr val="tx1"/>
                        </a:solidFill>
                        <a:effectLst/>
                        <a:latin typeface="나눔바른고딕" panose="020B0603020101020101" pitchFamily="50" charset="-127"/>
                        <a:ea typeface="나눔바른고딕" panose="020B0603020101020101" pitchFamily="50" charset="-127"/>
                        <a:cs typeface="Times New Roman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spc="-30" baseline="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6EA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b="0" spc="-30" baseline="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CU1~CU6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100Mbps</a:t>
                      </a:r>
                      <a:r>
                        <a:rPr lang="en-US" altLang="ko-KR" sz="1100" b="0" baseline="0" dirty="0">
                          <a:solidFill>
                            <a:schemeClr val="tx1"/>
                          </a:solidFill>
                        </a:rPr>
                        <a:t> x16port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7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1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XGIU</a:t>
                      </a:r>
                      <a:endParaRPr lang="ko-KR" altLang="en-US" sz="1100" b="0" spc="-30" dirty="0">
                        <a:solidFill>
                          <a:schemeClr val="tx1"/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4" marB="3483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kern="100" spc="-3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Up</a:t>
                      </a:r>
                      <a:r>
                        <a:rPr lang="en-US" altLang="ko-KR" sz="1100" b="0" kern="100" spc="-3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 Link</a:t>
                      </a:r>
                      <a:r>
                        <a:rPr lang="ko-KR" altLang="en-US" sz="1100" b="0" kern="100" spc="-3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장치</a:t>
                      </a:r>
                      <a:r>
                        <a:rPr lang="en-US" altLang="ko-KR" sz="1100" b="0" kern="100" spc="-3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( </a:t>
                      </a:r>
                      <a:r>
                        <a:rPr lang="ko-KR" altLang="en-US" sz="1100" b="0" kern="100" spc="-3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포트당 최대 </a:t>
                      </a:r>
                      <a:r>
                        <a:rPr lang="en-US" altLang="ko-KR" sz="1100" b="0" kern="100" spc="-3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  <a:cs typeface="Times New Roman"/>
                        </a:rPr>
                        <a:t>10G)</a:t>
                      </a:r>
                      <a:endParaRPr lang="ko-KR" altLang="ko-KR" sz="1100" b="0" kern="100" dirty="0">
                        <a:solidFill>
                          <a:schemeClr val="tx1"/>
                        </a:solidFill>
                        <a:effectLst/>
                        <a:latin typeface="나눔바른고딕" panose="020B0603020101020101" pitchFamily="50" charset="-127"/>
                        <a:ea typeface="나눔바른고딕" panose="020B0603020101020101" pitchFamily="50" charset="-127"/>
                        <a:cs typeface="Times New Roman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spc="-30" baseline="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2EA</a:t>
                      </a:r>
                      <a:endParaRPr lang="ko-KR" alt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b="0" spc="-30" baseline="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XG1~2</a:t>
                      </a:r>
                      <a:endParaRPr lang="ko-KR" alt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 1Gbps or</a:t>
                      </a:r>
                      <a:r>
                        <a:rPr lang="en-US" altLang="ko-KR" sz="1100" b="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10Gbps x 4port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7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1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XGSW</a:t>
                      </a:r>
                      <a:endParaRPr lang="ko-KR" altLang="en-US" sz="1100" b="0" spc="-30" dirty="0">
                        <a:solidFill>
                          <a:schemeClr val="tx1"/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4" marB="3483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kern="0" spc="-3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Layer2</a:t>
                      </a:r>
                      <a:r>
                        <a:rPr lang="en-US" altLang="ko-KR" sz="1100" b="0" kern="0" spc="-3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Switch </a:t>
                      </a:r>
                      <a:r>
                        <a:rPr lang="ko-KR" altLang="en-US" sz="1100" b="0" kern="0" spc="-30" baseline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장치</a:t>
                      </a:r>
                      <a:endParaRPr lang="ko-KR" altLang="ko-KR" sz="1100" b="0" kern="0" dirty="0">
                        <a:solidFill>
                          <a:schemeClr val="tx1"/>
                        </a:solidFill>
                        <a:effectLst/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spc="-30" baseline="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2EA</a:t>
                      </a:r>
                      <a:endParaRPr lang="ko-KR" alt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b="0" spc="-30" baseline="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SWA,B</a:t>
                      </a:r>
                      <a:endParaRPr lang="ko-KR" alt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 96port Switching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70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0000"/>
                        </a:lnSpc>
                      </a:pPr>
                      <a:r>
                        <a:rPr lang="en-US" altLang="ko-KR" sz="1100" b="0" spc="-3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FAN</a:t>
                      </a:r>
                      <a:endParaRPr lang="ko-KR" altLang="en-US" sz="1100" b="0" spc="-30" dirty="0">
                        <a:solidFill>
                          <a:schemeClr val="tx1"/>
                        </a:solidFill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4" marB="34834" anchor="ctr">
                    <a:lnL w="9525" cap="flat" cmpd="sng" algn="ctr">
                      <a:noFill/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kern="0" dirty="0">
                          <a:solidFill>
                            <a:schemeClr val="tx1"/>
                          </a:solidFill>
                          <a:effectLst/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송풍장치</a:t>
                      </a:r>
                      <a:endParaRPr lang="ko-KR" altLang="ko-KR" sz="1100" b="0" kern="0" dirty="0">
                        <a:solidFill>
                          <a:schemeClr val="tx1"/>
                        </a:solidFill>
                        <a:effectLst/>
                        <a:latin typeface="나눔바른고딕" panose="020B0603020101020101" pitchFamily="50" charset="-127"/>
                        <a:ea typeface="나눔바른고딕" panose="020B0603020101020101" pitchFamily="50" charset="-127"/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spc="-30" baseline="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4EA</a:t>
                      </a:r>
                      <a:r>
                        <a:rPr lang="ko-KR" altLang="en-US" sz="1100" b="0" spc="-30" baseline="0" dirty="0">
                          <a:solidFill>
                            <a:schemeClr val="tx1"/>
                          </a:solidFill>
                          <a:latin typeface="나눔바른고딕" panose="020B0603020101020101" pitchFamily="50" charset="-127"/>
                          <a:ea typeface="나눔바른고딕" panose="020B0603020101020101" pitchFamily="50" charset="-127"/>
                        </a:rPr>
                        <a:t> 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b="0" dirty="0">
                          <a:solidFill>
                            <a:schemeClr val="tx1"/>
                          </a:solidFill>
                        </a:rPr>
                        <a:t>상</a:t>
                      </a:r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ko-KR" altLang="en-US" sz="1100" b="0" dirty="0">
                          <a:solidFill>
                            <a:schemeClr val="tx1"/>
                          </a:solidFill>
                        </a:rPr>
                        <a:t>하 고정</a:t>
                      </a: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b="0" dirty="0">
                          <a:solidFill>
                            <a:schemeClr val="tx1"/>
                          </a:solidFill>
                        </a:rPr>
                        <a:t> 상면 </a:t>
                      </a:r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3ea </a:t>
                      </a:r>
                      <a:r>
                        <a:rPr lang="ko-KR" altLang="en-US" sz="1100" b="0" dirty="0">
                          <a:solidFill>
                            <a:schemeClr val="tx1"/>
                          </a:solidFill>
                        </a:rPr>
                        <a:t>하면 </a:t>
                      </a:r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1ea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marL="69665" marR="69665" marT="34834" marB="34834" anchor="ctr"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28" name="Picture 9" descr="IMG_47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1368" y="980728"/>
            <a:ext cx="8282598" cy="3614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9" name="그룹 272"/>
          <p:cNvGrpSpPr/>
          <p:nvPr/>
        </p:nvGrpSpPr>
        <p:grpSpPr>
          <a:xfrm>
            <a:off x="361385" y="627254"/>
            <a:ext cx="1353096" cy="307777"/>
            <a:chOff x="500034" y="1071546"/>
            <a:chExt cx="1000132" cy="307777"/>
          </a:xfrm>
        </p:grpSpPr>
        <p:sp>
          <p:nvSpPr>
            <p:cNvPr id="30" name="AutoShape 5"/>
            <p:cNvSpPr>
              <a:spLocks noChangeArrowheads="1"/>
            </p:cNvSpPr>
            <p:nvPr/>
          </p:nvSpPr>
          <p:spPr bwMode="gray">
            <a:xfrm>
              <a:off x="500034" y="1071546"/>
              <a:ext cx="1000132" cy="304800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478E"/>
                </a:gs>
              </a:gsLst>
              <a:lin ang="5400000" scaled="1"/>
            </a:gradFill>
            <a:ln w="38100">
              <a:noFill/>
              <a:round/>
              <a:headEnd/>
              <a:tailEnd/>
            </a:ln>
          </p:spPr>
          <p:txBody>
            <a:bodyPr wrap="none"/>
            <a:lstStyle/>
            <a:p>
              <a:r>
                <a:rPr lang="en-US" altLang="ko-KR" sz="1400" b="1" dirty="0">
                  <a:solidFill>
                    <a:schemeClr val="bg1"/>
                  </a:solidFill>
                  <a:ea typeface="HY신명조" pitchFamily="18" charset="-127"/>
                </a:rPr>
                <a:t> </a:t>
              </a:r>
              <a:endParaRPr lang="en-US" altLang="ko-KR" sz="1400" b="1" dirty="0">
                <a:solidFill>
                  <a:schemeClr val="bg1"/>
                </a:solidFill>
                <a:latin typeface="굴림체" pitchFamily="49" charset="-127"/>
                <a:ea typeface="굴림체" pitchFamily="49" charset="-127"/>
              </a:endParaRPr>
            </a:p>
          </p:txBody>
        </p:sp>
        <p:sp>
          <p:nvSpPr>
            <p:cNvPr id="31" name="직사각형 30"/>
            <p:cNvSpPr/>
            <p:nvPr/>
          </p:nvSpPr>
          <p:spPr bwMode="auto">
            <a:xfrm>
              <a:off x="500034" y="1071546"/>
              <a:ext cx="100013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en-US" altLang="ko-KR" sz="14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bg1"/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SHELF </a:t>
              </a:r>
              <a:r>
                <a:rPr lang="ko-KR" altLang="en-US" sz="1400" b="1" dirty="0">
                  <a:ln>
                    <a:solidFill>
                      <a:prstClr val="white">
                        <a:alpha val="0"/>
                      </a:prstClr>
                    </a:solidFill>
                  </a:ln>
                  <a:solidFill>
                    <a:schemeClr val="bg1"/>
                  </a:solidFill>
                  <a:effectLst>
                    <a:outerShdw blurRad="50800" dir="2700000" algn="tl" rotWithShape="0">
                      <a:prstClr val="black">
                        <a:alpha val="40000"/>
                      </a:prstClr>
                    </a:outerShdw>
                  </a:effectLst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실장도</a:t>
              </a:r>
              <a:endParaRPr lang="en-US" altLang="ko-KR" sz="1400" b="1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schemeClr val="bg1"/>
                </a:solidFill>
                <a:effectLst>
                  <a:outerShdw blurRad="50800" dir="2700000" algn="tl" rotWithShape="0">
                    <a:prstClr val="black">
                      <a:alpha val="40000"/>
                    </a:prstClr>
                  </a:outerShdw>
                </a:effectLst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</p:grpSp>
      <p:sp>
        <p:nvSpPr>
          <p:cNvPr id="9" name="직사각형 8"/>
          <p:cNvSpPr/>
          <p:nvPr/>
        </p:nvSpPr>
        <p:spPr>
          <a:xfrm>
            <a:off x="4303618" y="6616793"/>
            <a:ext cx="229530" cy="184654"/>
          </a:xfrm>
          <a:prstGeom prst="rect">
            <a:avLst/>
          </a:prstGeom>
        </p:spPr>
        <p:txBody>
          <a:bodyPr wrap="none" lIns="91430" tIns="45714" rIns="91430" bIns="45714">
            <a:spAutoFit/>
          </a:bodyPr>
          <a:lstStyle/>
          <a:p>
            <a:r>
              <a:rPr lang="en-US" altLang="ko-KR" sz="600" b="1" dirty="0"/>
              <a:t>8</a:t>
            </a:r>
            <a:endParaRPr lang="ko-KR" altLang="en-US" sz="6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7201</TotalTime>
  <Words>4120</Words>
  <Application>Microsoft Office PowerPoint</Application>
  <PresentationFormat>화면 슬라이드 쇼(4:3)</PresentationFormat>
  <Paragraphs>1106</Paragraphs>
  <Slides>50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50</vt:i4>
      </vt:variant>
    </vt:vector>
  </HeadingPairs>
  <TitlesOfParts>
    <vt:vector size="60" baseType="lpstr">
      <vt:lpstr>Droid Sans Fallback</vt:lpstr>
      <vt:lpstr>굴림체</vt:lpstr>
      <vt:lpstr>나눔바른고딕</vt:lpstr>
      <vt:lpstr>맑은 고딕</vt:lpstr>
      <vt:lpstr>Arial</vt:lpstr>
      <vt:lpstr>Arial Rounded MT Bold</vt:lpstr>
      <vt:lpstr>Calibri</vt:lpstr>
      <vt:lpstr>Wingdings</vt:lpstr>
      <vt:lpstr>Office 테마</vt:lpstr>
      <vt:lpstr>클립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OPR-GI</dc:creator>
  <cp:lastModifiedBy>k gi</cp:lastModifiedBy>
  <cp:revision>111</cp:revision>
  <dcterms:created xsi:type="dcterms:W3CDTF">2019-01-09T04:16:02Z</dcterms:created>
  <dcterms:modified xsi:type="dcterms:W3CDTF">2022-06-08T09:02:53Z</dcterms:modified>
</cp:coreProperties>
</file>